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6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7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8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9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0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1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12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13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4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notesSlides/notesSlide15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16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19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20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21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notesSlides/notesSlide22.xml" ContentType="application/vnd.openxmlformats-officedocument.presentationml.notesSlide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23.xml" ContentType="application/vnd.openxmlformats-officedocument.presentationml.notesSlide+xml"/>
  <Override PartName="/ppt/tags/tag108.xml" ContentType="application/vnd.openxmlformats-officedocument.presentationml.tags+xml"/>
  <Override PartName="/ppt/notesSlides/notesSlide24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25.xml" ContentType="application/vnd.openxmlformats-officedocument.presentationml.notesSlide+xml"/>
  <Override PartName="/ppt/tags/tag113.xml" ContentType="application/vnd.openxmlformats-officedocument.presentationml.tags+xml"/>
  <Override PartName="/ppt/notesSlides/notesSlide26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notesSlides/notesSlide27.xml" ContentType="application/vnd.openxmlformats-officedocument.presentationml.notesSlide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notesSlides/notesSlide28.xml" ContentType="application/vnd.openxmlformats-officedocument.presentationml.notesSl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notesSlides/notesSlide31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notesSlides/notesSlide32.xml" ContentType="application/vnd.openxmlformats-officedocument.presentationml.notesSlide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notesSlides/notesSlide33.xml" ContentType="application/vnd.openxmlformats-officedocument.presentationml.notesSlide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notesSlides/notesSlide34.xml" ContentType="application/vnd.openxmlformats-officedocument.presentationml.notesSlide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notesSlides/notesSlide35.xml" ContentType="application/vnd.openxmlformats-officedocument.presentationml.notesSlide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36.xml" ContentType="application/vnd.openxmlformats-officedocument.presentationml.notesSl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notesSlides/notesSlide37.xml" ContentType="application/vnd.openxmlformats-officedocument.presentationml.notesSlide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notesSlides/notesSlide38.xml" ContentType="application/vnd.openxmlformats-officedocument.presentationml.notesSlide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notesSlides/notesSlide39.xml" ContentType="application/vnd.openxmlformats-officedocument.presentationml.notesSlide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notesSlides/notesSlide40.xml" ContentType="application/vnd.openxmlformats-officedocument.presentationml.notesSlide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notesSlides/notesSlide41.xml" ContentType="application/vnd.openxmlformats-officedocument.presentationml.notesSlide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notesSlides/notesSlide42.xml" ContentType="application/vnd.openxmlformats-officedocument.presentationml.notesSlide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notesSlides/notesSlide43.xml" ContentType="application/vnd.openxmlformats-officedocument.presentationml.notesSlide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notesSlides/notesSlide44.xml" ContentType="application/vnd.openxmlformats-officedocument.presentationml.notesSlide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notesSlides/notesSlide45.xml" ContentType="application/vnd.openxmlformats-officedocument.presentationml.notesSlide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notesSlides/notesSlide46.xml" ContentType="application/vnd.openxmlformats-officedocument.presentationml.notesSlide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notesSlides/notesSlide47.xml" ContentType="application/vnd.openxmlformats-officedocument.presentationml.notesSlide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notesSlides/notesSlide48.xml" ContentType="application/vnd.openxmlformats-officedocument.presentationml.notesSlide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notesSlides/notesSlide49.xml" ContentType="application/vnd.openxmlformats-officedocument.presentationml.notesSlide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notesSlides/notesSlide50.xml" ContentType="application/vnd.openxmlformats-officedocument.presentationml.notesSlide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notesSlides/notesSlide51.xml" ContentType="application/vnd.openxmlformats-officedocument.presentationml.notesSlide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notesSlides/notesSlide52.xml" ContentType="application/vnd.openxmlformats-officedocument.presentationml.notesSlide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1157" r:id="rId2"/>
    <p:sldId id="1642" r:id="rId3"/>
    <p:sldId id="1754" r:id="rId4"/>
    <p:sldId id="1755" r:id="rId5"/>
    <p:sldId id="1654" r:id="rId6"/>
    <p:sldId id="1667" r:id="rId7"/>
    <p:sldId id="1669" r:id="rId8"/>
    <p:sldId id="1671" r:id="rId9"/>
    <p:sldId id="1694" r:id="rId10"/>
    <p:sldId id="1696" r:id="rId11"/>
    <p:sldId id="1697" r:id="rId12"/>
    <p:sldId id="1698" r:id="rId13"/>
    <p:sldId id="1756" r:id="rId14"/>
    <p:sldId id="1695" r:id="rId15"/>
    <p:sldId id="1757" r:id="rId16"/>
    <p:sldId id="1699" r:id="rId17"/>
    <p:sldId id="1700" r:id="rId18"/>
    <p:sldId id="1705" r:id="rId19"/>
    <p:sldId id="1711" r:id="rId20"/>
    <p:sldId id="1701" r:id="rId21"/>
    <p:sldId id="1702" r:id="rId22"/>
    <p:sldId id="1703" r:id="rId23"/>
    <p:sldId id="1704" r:id="rId24"/>
    <p:sldId id="1684" r:id="rId25"/>
    <p:sldId id="1758" r:id="rId26"/>
    <p:sldId id="1726" r:id="rId27"/>
    <p:sldId id="1731" r:id="rId28"/>
    <p:sldId id="1735" r:id="rId29"/>
    <p:sldId id="1759" r:id="rId30"/>
    <p:sldId id="1747" r:id="rId31"/>
    <p:sldId id="1748" r:id="rId32"/>
    <p:sldId id="1749" r:id="rId33"/>
    <p:sldId id="1750" r:id="rId34"/>
    <p:sldId id="1751" r:id="rId35"/>
    <p:sldId id="1752" r:id="rId36"/>
    <p:sldId id="1643" r:id="rId37"/>
    <p:sldId id="1644" r:id="rId38"/>
    <p:sldId id="1645" r:id="rId39"/>
    <p:sldId id="1646" r:id="rId40"/>
    <p:sldId id="1647" r:id="rId41"/>
    <p:sldId id="1648" r:id="rId42"/>
    <p:sldId id="1649" r:id="rId43"/>
    <p:sldId id="1650" r:id="rId44"/>
    <p:sldId id="1651" r:id="rId45"/>
    <p:sldId id="1652" r:id="rId46"/>
    <p:sldId id="1653" r:id="rId47"/>
    <p:sldId id="1655" r:id="rId48"/>
    <p:sldId id="1656" r:id="rId49"/>
    <p:sldId id="1657" r:id="rId50"/>
    <p:sldId id="1658" r:id="rId51"/>
    <p:sldId id="1659" r:id="rId52"/>
    <p:sldId id="1660" r:id="rId53"/>
    <p:sldId id="1661" r:id="rId5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E26DA"/>
    <a:srgbClr val="E4CC3E"/>
    <a:srgbClr val="4FB652"/>
    <a:srgbClr val="E4B32D"/>
    <a:srgbClr val="AF7439"/>
    <a:srgbClr val="39B5F6"/>
    <a:srgbClr val="EFC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5" autoAdjust="0"/>
    <p:restoredTop sz="96327" autoAdjust="0"/>
  </p:normalViewPr>
  <p:slideViewPr>
    <p:cSldViewPr>
      <p:cViewPr varScale="1">
        <p:scale>
          <a:sx n="128" d="100"/>
          <a:sy n="128" d="100"/>
        </p:scale>
        <p:origin x="7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4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B4424-09D3-FB40-8B32-9127C950B9A8}" type="datetimeFigureOut">
              <a:rPr lang="en-US" smtClean="0"/>
              <a:t>9/1/20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49812-F492-DD41-9A07-C329475446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4191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762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3646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7073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622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22850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50473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7602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035383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39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4032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78109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10875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27890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85192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384097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33731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36007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738176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29989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589253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49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1229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50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749139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51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333737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52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394019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53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907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49812-F492-DD41-9A07-C3294754464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2791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473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170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775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2247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130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326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590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684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3315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21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335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AACA0-B3B3-467F-A4F0-6674F911B121}" type="datetimeFigureOut">
              <a:rPr lang="sv-SE" smtClean="0"/>
              <a:t>2020-09-01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DFFBB-80D2-4691-B829-3089FF3CA41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49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tags" Target="../tags/tag38.xml"/><Relationship Id="rId7" Type="http://schemas.openxmlformats.org/officeDocument/2006/relationships/notesSlide" Target="../notesSlides/notesSlide10.xml"/><Relationship Id="rId12" Type="http://schemas.openxmlformats.org/officeDocument/2006/relationships/image" Target="../media/image19.png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18.png"/><Relationship Id="rId5" Type="http://schemas.openxmlformats.org/officeDocument/2006/relationships/tags" Target="../tags/tag40.xml"/><Relationship Id="rId10" Type="http://schemas.openxmlformats.org/officeDocument/2006/relationships/image" Target="../media/image17.png"/><Relationship Id="rId4" Type="http://schemas.openxmlformats.org/officeDocument/2006/relationships/tags" Target="../tags/tag39.xml"/><Relationship Id="rId9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2.png"/><Relationship Id="rId3" Type="http://schemas.openxmlformats.org/officeDocument/2006/relationships/tags" Target="../tags/tag43.xml"/><Relationship Id="rId7" Type="http://schemas.openxmlformats.org/officeDocument/2006/relationships/notesSlide" Target="../notesSlides/notesSlide11.xml"/><Relationship Id="rId12" Type="http://schemas.openxmlformats.org/officeDocument/2006/relationships/image" Target="../media/image21.png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18.png"/><Relationship Id="rId5" Type="http://schemas.openxmlformats.org/officeDocument/2006/relationships/tags" Target="../tags/tag45.xml"/><Relationship Id="rId10" Type="http://schemas.openxmlformats.org/officeDocument/2006/relationships/image" Target="../media/image17.png"/><Relationship Id="rId4" Type="http://schemas.openxmlformats.org/officeDocument/2006/relationships/tags" Target="../tags/tag44.xml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tags" Target="../tags/tag48.xml"/><Relationship Id="rId7" Type="http://schemas.openxmlformats.org/officeDocument/2006/relationships/notesSlide" Target="../notesSlides/notesSlide12.xml"/><Relationship Id="rId12" Type="http://schemas.openxmlformats.org/officeDocument/2006/relationships/image" Target="../media/image23.png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18.png"/><Relationship Id="rId5" Type="http://schemas.openxmlformats.org/officeDocument/2006/relationships/tags" Target="../tags/tag50.xml"/><Relationship Id="rId10" Type="http://schemas.openxmlformats.org/officeDocument/2006/relationships/image" Target="../media/image17.png"/><Relationship Id="rId4" Type="http://schemas.openxmlformats.org/officeDocument/2006/relationships/tags" Target="../tags/tag49.xml"/><Relationship Id="rId9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4.png"/><Relationship Id="rId3" Type="http://schemas.openxmlformats.org/officeDocument/2006/relationships/tags" Target="../tags/tag53.xml"/><Relationship Id="rId7" Type="http://schemas.openxmlformats.org/officeDocument/2006/relationships/notesSlide" Target="../notesSlides/notesSlide13.xml"/><Relationship Id="rId12" Type="http://schemas.openxmlformats.org/officeDocument/2006/relationships/image" Target="../media/image23.png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18.png"/><Relationship Id="rId5" Type="http://schemas.openxmlformats.org/officeDocument/2006/relationships/tags" Target="../tags/tag55.xml"/><Relationship Id="rId10" Type="http://schemas.openxmlformats.org/officeDocument/2006/relationships/image" Target="../media/image17.png"/><Relationship Id="rId4" Type="http://schemas.openxmlformats.org/officeDocument/2006/relationships/tags" Target="../tags/tag54.xml"/><Relationship Id="rId9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5.png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5.png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5.png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tags" Target="../tags/tag64.xml"/><Relationship Id="rId7" Type="http://schemas.openxmlformats.org/officeDocument/2006/relationships/image" Target="../media/image16.png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image" Target="../media/image15.png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png"/><Relationship Id="rId17" Type="http://schemas.openxmlformats.org/officeDocument/2006/relationships/image" Target="../media/image7.png"/><Relationship Id="rId2" Type="http://schemas.openxmlformats.org/officeDocument/2006/relationships/tags" Target="../tags/tag2.xml"/><Relationship Id="rId16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5" Type="http://schemas.openxmlformats.org/officeDocument/2006/relationships/image" Target="../media/image5.png"/><Relationship Id="rId10" Type="http://schemas.openxmlformats.org/officeDocument/2006/relationships/notesSlide" Target="../notesSlides/notesSlide2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tags" Target="../tags/tag69.xml"/><Relationship Id="rId7" Type="http://schemas.openxmlformats.org/officeDocument/2006/relationships/image" Target="../media/image30.png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image" Target="../media/image29.png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77.xml"/><Relationship Id="rId13" Type="http://schemas.openxmlformats.org/officeDocument/2006/relationships/image" Target="../media/image29.png"/><Relationship Id="rId18" Type="http://schemas.openxmlformats.org/officeDocument/2006/relationships/image" Target="../media/image13.png"/><Relationship Id="rId3" Type="http://schemas.openxmlformats.org/officeDocument/2006/relationships/tags" Target="../tags/tag72.xml"/><Relationship Id="rId7" Type="http://schemas.openxmlformats.org/officeDocument/2006/relationships/tags" Target="../tags/tag76.xml"/><Relationship Id="rId12" Type="http://schemas.openxmlformats.org/officeDocument/2006/relationships/notesSlide" Target="../notesSlides/notesSlide21.xml"/><Relationship Id="rId17" Type="http://schemas.openxmlformats.org/officeDocument/2006/relationships/image" Target="../media/image2.png"/><Relationship Id="rId2" Type="http://schemas.openxmlformats.org/officeDocument/2006/relationships/tags" Target="../tags/tag71.xml"/><Relationship Id="rId16" Type="http://schemas.openxmlformats.org/officeDocument/2006/relationships/image" Target="../media/image1.png"/><Relationship Id="rId1" Type="http://schemas.openxmlformats.org/officeDocument/2006/relationships/tags" Target="../tags/tag70.xml"/><Relationship Id="rId6" Type="http://schemas.openxmlformats.org/officeDocument/2006/relationships/tags" Target="../tags/tag75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74.xml"/><Relationship Id="rId15" Type="http://schemas.openxmlformats.org/officeDocument/2006/relationships/image" Target="../media/image31.png"/><Relationship Id="rId10" Type="http://schemas.openxmlformats.org/officeDocument/2006/relationships/tags" Target="../tags/tag79.xml"/><Relationship Id="rId19" Type="http://schemas.openxmlformats.org/officeDocument/2006/relationships/image" Target="../media/image32.png"/><Relationship Id="rId4" Type="http://schemas.openxmlformats.org/officeDocument/2006/relationships/tags" Target="../tags/tag73.xml"/><Relationship Id="rId9" Type="http://schemas.openxmlformats.org/officeDocument/2006/relationships/tags" Target="../tags/tag78.xml"/><Relationship Id="rId1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tags" Target="../tags/tag92.xml"/><Relationship Id="rId18" Type="http://schemas.openxmlformats.org/officeDocument/2006/relationships/notesSlide" Target="../notesSlides/notesSlide22.xml"/><Relationship Id="rId26" Type="http://schemas.openxmlformats.org/officeDocument/2006/relationships/image" Target="../media/image32.png"/><Relationship Id="rId3" Type="http://schemas.openxmlformats.org/officeDocument/2006/relationships/tags" Target="../tags/tag82.xml"/><Relationship Id="rId21" Type="http://schemas.openxmlformats.org/officeDocument/2006/relationships/image" Target="../media/image31.png"/><Relationship Id="rId7" Type="http://schemas.openxmlformats.org/officeDocument/2006/relationships/tags" Target="../tags/tag86.xml"/><Relationship Id="rId12" Type="http://schemas.openxmlformats.org/officeDocument/2006/relationships/tags" Target="../tags/tag91.xml"/><Relationship Id="rId17" Type="http://schemas.openxmlformats.org/officeDocument/2006/relationships/slideLayout" Target="../slideLayouts/slideLayout1.xml"/><Relationship Id="rId25" Type="http://schemas.openxmlformats.org/officeDocument/2006/relationships/image" Target="../media/image34.png"/><Relationship Id="rId2" Type="http://schemas.openxmlformats.org/officeDocument/2006/relationships/tags" Target="../tags/tag81.xml"/><Relationship Id="rId16" Type="http://schemas.openxmlformats.org/officeDocument/2006/relationships/tags" Target="../tags/tag95.xml"/><Relationship Id="rId20" Type="http://schemas.openxmlformats.org/officeDocument/2006/relationships/image" Target="../media/image30.png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24" Type="http://schemas.openxmlformats.org/officeDocument/2006/relationships/image" Target="../media/image33.png"/><Relationship Id="rId5" Type="http://schemas.openxmlformats.org/officeDocument/2006/relationships/tags" Target="../tags/tag84.xml"/><Relationship Id="rId15" Type="http://schemas.openxmlformats.org/officeDocument/2006/relationships/tags" Target="../tags/tag94.xml"/><Relationship Id="rId23" Type="http://schemas.openxmlformats.org/officeDocument/2006/relationships/image" Target="../media/image2.png"/><Relationship Id="rId10" Type="http://schemas.openxmlformats.org/officeDocument/2006/relationships/tags" Target="../tags/tag89.xml"/><Relationship Id="rId19" Type="http://schemas.openxmlformats.org/officeDocument/2006/relationships/image" Target="../media/image29.png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tags" Target="../tags/tag93.xml"/><Relationship Id="rId22" Type="http://schemas.openxmlformats.org/officeDocument/2006/relationships/image" Target="../media/image1.png"/><Relationship Id="rId27" Type="http://schemas.openxmlformats.org/officeDocument/2006/relationships/image" Target="../media/image3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03.xml"/><Relationship Id="rId13" Type="http://schemas.openxmlformats.org/officeDocument/2006/relationships/slideLayout" Target="../slideLayouts/slideLayout1.xml"/><Relationship Id="rId18" Type="http://schemas.openxmlformats.org/officeDocument/2006/relationships/image" Target="../media/image1.png"/><Relationship Id="rId3" Type="http://schemas.openxmlformats.org/officeDocument/2006/relationships/tags" Target="../tags/tag98.xml"/><Relationship Id="rId21" Type="http://schemas.openxmlformats.org/officeDocument/2006/relationships/image" Target="../media/image36.png"/><Relationship Id="rId7" Type="http://schemas.openxmlformats.org/officeDocument/2006/relationships/tags" Target="../tags/tag102.xml"/><Relationship Id="rId12" Type="http://schemas.openxmlformats.org/officeDocument/2006/relationships/tags" Target="../tags/tag107.xml"/><Relationship Id="rId17" Type="http://schemas.openxmlformats.org/officeDocument/2006/relationships/image" Target="../media/image31.png"/><Relationship Id="rId2" Type="http://schemas.openxmlformats.org/officeDocument/2006/relationships/tags" Target="../tags/tag97.xml"/><Relationship Id="rId16" Type="http://schemas.openxmlformats.org/officeDocument/2006/relationships/image" Target="../media/image30.png"/><Relationship Id="rId20" Type="http://schemas.openxmlformats.org/officeDocument/2006/relationships/image" Target="../media/image2.png"/><Relationship Id="rId1" Type="http://schemas.openxmlformats.org/officeDocument/2006/relationships/tags" Target="../tags/tag96.xml"/><Relationship Id="rId6" Type="http://schemas.openxmlformats.org/officeDocument/2006/relationships/tags" Target="../tags/tag101.xml"/><Relationship Id="rId11" Type="http://schemas.openxmlformats.org/officeDocument/2006/relationships/tags" Target="../tags/tag106.xml"/><Relationship Id="rId5" Type="http://schemas.openxmlformats.org/officeDocument/2006/relationships/tags" Target="../tags/tag100.xml"/><Relationship Id="rId15" Type="http://schemas.openxmlformats.org/officeDocument/2006/relationships/image" Target="../media/image29.png"/><Relationship Id="rId23" Type="http://schemas.openxmlformats.org/officeDocument/2006/relationships/image" Target="../media/image35.png"/><Relationship Id="rId10" Type="http://schemas.openxmlformats.org/officeDocument/2006/relationships/tags" Target="../tags/tag105.xml"/><Relationship Id="rId19" Type="http://schemas.openxmlformats.org/officeDocument/2006/relationships/image" Target="../media/image33.png"/><Relationship Id="rId4" Type="http://schemas.openxmlformats.org/officeDocument/2006/relationships/tags" Target="../tags/tag99.xml"/><Relationship Id="rId9" Type="http://schemas.openxmlformats.org/officeDocument/2006/relationships/tags" Target="../tags/tag104.xml"/><Relationship Id="rId14" Type="http://schemas.openxmlformats.org/officeDocument/2006/relationships/notesSlide" Target="../notesSlides/notesSlide23.xml"/><Relationship Id="rId22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8.xml"/><Relationship Id="rId4" Type="http://schemas.openxmlformats.org/officeDocument/2006/relationships/image" Target="../media/image3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11.xml"/><Relationship Id="rId7" Type="http://schemas.openxmlformats.org/officeDocument/2006/relationships/image" Target="../media/image1.png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notesSlide" Target="../notesSlides/notesSlide25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9.png"/><Relationship Id="rId4" Type="http://schemas.openxmlformats.org/officeDocument/2006/relationships/tags" Target="../tags/tag112.xml"/><Relationship Id="rId9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3.xml"/><Relationship Id="rId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tags" Target="../tags/tag116.xml"/><Relationship Id="rId7" Type="http://schemas.openxmlformats.org/officeDocument/2006/relationships/image" Target="../media/image8.png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notesSlide" Target="../notesSlides/notesSlide27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40.png"/><Relationship Id="rId4" Type="http://schemas.openxmlformats.org/officeDocument/2006/relationships/tags" Target="../tags/tag117.xml"/><Relationship Id="rId9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120.xml"/><Relationship Id="rId7" Type="http://schemas.openxmlformats.org/officeDocument/2006/relationships/notesSlide" Target="../notesSlides/notesSlide28.xml"/><Relationship Id="rId12" Type="http://schemas.openxmlformats.org/officeDocument/2006/relationships/image" Target="../media/image41.png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39.png"/><Relationship Id="rId5" Type="http://schemas.openxmlformats.org/officeDocument/2006/relationships/tags" Target="../tags/tag122.xml"/><Relationship Id="rId10" Type="http://schemas.openxmlformats.org/officeDocument/2006/relationships/image" Target="../media/image38.png"/><Relationship Id="rId4" Type="http://schemas.openxmlformats.org/officeDocument/2006/relationships/tags" Target="../tags/tag121.xml"/><Relationship Id="rId9" Type="http://schemas.openxmlformats.org/officeDocument/2006/relationships/image" Target="../media/image4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25.xml"/><Relationship Id="rId7" Type="http://schemas.openxmlformats.org/officeDocument/2006/relationships/image" Target="../media/image1.png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notesSlide" Target="../notesSlides/notesSlide29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9.png"/><Relationship Id="rId4" Type="http://schemas.openxmlformats.org/officeDocument/2006/relationships/tags" Target="../tags/tag126.xml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image" Target="../media/image1.pn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9.png"/><Relationship Id="rId4" Type="http://schemas.openxmlformats.org/officeDocument/2006/relationships/tags" Target="../tags/tag12.xml"/><Relationship Id="rId9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28.xml"/><Relationship Id="rId1" Type="http://schemas.openxmlformats.org/officeDocument/2006/relationships/tags" Target="../tags/tag12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30.xml"/><Relationship Id="rId1" Type="http://schemas.openxmlformats.org/officeDocument/2006/relationships/tags" Target="../tags/tag129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tags" Target="../tags/tag133.xml"/><Relationship Id="rId7" Type="http://schemas.openxmlformats.org/officeDocument/2006/relationships/image" Target="../media/image43.png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image" Target="../media/image42.png"/><Relationship Id="rId5" Type="http://schemas.openxmlformats.org/officeDocument/2006/relationships/notesSlide" Target="../notesSlides/notesSlide33.xml"/><Relationship Id="rId4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tags" Target="../tags/tag136.xml"/><Relationship Id="rId7" Type="http://schemas.openxmlformats.org/officeDocument/2006/relationships/image" Target="../media/image43.png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image" Target="../media/image42.png"/><Relationship Id="rId5" Type="http://schemas.openxmlformats.org/officeDocument/2006/relationships/notesSlide" Target="../notesSlides/notesSlide34.xml"/><Relationship Id="rId4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13" Type="http://schemas.openxmlformats.org/officeDocument/2006/relationships/image" Target="../media/image1.png"/><Relationship Id="rId18" Type="http://schemas.openxmlformats.org/officeDocument/2006/relationships/image" Target="../media/image48.png"/><Relationship Id="rId3" Type="http://schemas.openxmlformats.org/officeDocument/2006/relationships/tags" Target="../tags/tag139.xml"/><Relationship Id="rId21" Type="http://schemas.openxmlformats.org/officeDocument/2006/relationships/image" Target="../media/image51.png"/><Relationship Id="rId7" Type="http://schemas.openxmlformats.org/officeDocument/2006/relationships/tags" Target="../tags/tag143.xml"/><Relationship Id="rId12" Type="http://schemas.openxmlformats.org/officeDocument/2006/relationships/notesSlide" Target="../notesSlides/notesSlide35.xml"/><Relationship Id="rId17" Type="http://schemas.openxmlformats.org/officeDocument/2006/relationships/image" Target="../media/image47.png"/><Relationship Id="rId2" Type="http://schemas.openxmlformats.org/officeDocument/2006/relationships/tags" Target="../tags/tag138.xml"/><Relationship Id="rId16" Type="http://schemas.openxmlformats.org/officeDocument/2006/relationships/image" Target="../media/image46.png"/><Relationship Id="rId20" Type="http://schemas.openxmlformats.org/officeDocument/2006/relationships/image" Target="../media/image50.png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141.xml"/><Relationship Id="rId15" Type="http://schemas.openxmlformats.org/officeDocument/2006/relationships/image" Target="../media/image13.png"/><Relationship Id="rId10" Type="http://schemas.openxmlformats.org/officeDocument/2006/relationships/tags" Target="../tags/tag146.xml"/><Relationship Id="rId19" Type="http://schemas.openxmlformats.org/officeDocument/2006/relationships/image" Target="../media/image49.png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14" Type="http://schemas.openxmlformats.org/officeDocument/2006/relationships/image" Target="../media/image2.png"/><Relationship Id="rId22" Type="http://schemas.openxmlformats.org/officeDocument/2006/relationships/image" Target="../media/image52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49.xml"/><Relationship Id="rId7" Type="http://schemas.openxmlformats.org/officeDocument/2006/relationships/image" Target="../media/image1.png"/><Relationship Id="rId2" Type="http://schemas.openxmlformats.org/officeDocument/2006/relationships/tags" Target="../tags/tag148.xml"/><Relationship Id="rId1" Type="http://schemas.openxmlformats.org/officeDocument/2006/relationships/tags" Target="../tags/tag147.xml"/><Relationship Id="rId6" Type="http://schemas.openxmlformats.org/officeDocument/2006/relationships/notesSlide" Target="../notesSlides/notesSlide36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54.png"/><Relationship Id="rId4" Type="http://schemas.openxmlformats.org/officeDocument/2006/relationships/tags" Target="../tags/tag150.xml"/><Relationship Id="rId9" Type="http://schemas.openxmlformats.org/officeDocument/2006/relationships/image" Target="../media/image53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7.xml"/><Relationship Id="rId13" Type="http://schemas.openxmlformats.org/officeDocument/2006/relationships/image" Target="../media/image55.png"/><Relationship Id="rId3" Type="http://schemas.openxmlformats.org/officeDocument/2006/relationships/tags" Target="../tags/tag153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54.png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image" Target="../media/image53.png"/><Relationship Id="rId5" Type="http://schemas.openxmlformats.org/officeDocument/2006/relationships/tags" Target="../tags/tag155.xml"/><Relationship Id="rId10" Type="http://schemas.openxmlformats.org/officeDocument/2006/relationships/image" Target="../media/image2.png"/><Relationship Id="rId4" Type="http://schemas.openxmlformats.org/officeDocument/2006/relationships/tags" Target="../tags/tag154.xml"/><Relationship Id="rId9" Type="http://schemas.openxmlformats.org/officeDocument/2006/relationships/image" Target="../media/image1.png"/><Relationship Id="rId14" Type="http://schemas.openxmlformats.org/officeDocument/2006/relationships/image" Target="../media/image5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8.xml"/><Relationship Id="rId13" Type="http://schemas.openxmlformats.org/officeDocument/2006/relationships/image" Target="../media/image55.png"/><Relationship Id="rId3" Type="http://schemas.openxmlformats.org/officeDocument/2006/relationships/tags" Target="../tags/tag159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54.png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6" Type="http://schemas.openxmlformats.org/officeDocument/2006/relationships/tags" Target="../tags/tag162.xml"/><Relationship Id="rId11" Type="http://schemas.openxmlformats.org/officeDocument/2006/relationships/image" Target="../media/image53.png"/><Relationship Id="rId5" Type="http://schemas.openxmlformats.org/officeDocument/2006/relationships/tags" Target="../tags/tag161.xml"/><Relationship Id="rId10" Type="http://schemas.openxmlformats.org/officeDocument/2006/relationships/image" Target="../media/image2.png"/><Relationship Id="rId4" Type="http://schemas.openxmlformats.org/officeDocument/2006/relationships/tags" Target="../tags/tag160.xml"/><Relationship Id="rId9" Type="http://schemas.openxmlformats.org/officeDocument/2006/relationships/image" Target="../media/image1.png"/><Relationship Id="rId14" Type="http://schemas.openxmlformats.org/officeDocument/2006/relationships/image" Target="../media/image5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54.png"/><Relationship Id="rId3" Type="http://schemas.openxmlformats.org/officeDocument/2006/relationships/tags" Target="../tags/tag165.xml"/><Relationship Id="rId7" Type="http://schemas.openxmlformats.org/officeDocument/2006/relationships/tags" Target="../tags/tag169.xml"/><Relationship Id="rId12" Type="http://schemas.openxmlformats.org/officeDocument/2006/relationships/image" Target="../media/image53.png"/><Relationship Id="rId2" Type="http://schemas.openxmlformats.org/officeDocument/2006/relationships/tags" Target="../tags/tag164.xml"/><Relationship Id="rId16" Type="http://schemas.openxmlformats.org/officeDocument/2006/relationships/image" Target="../media/image57.png"/><Relationship Id="rId1" Type="http://schemas.openxmlformats.org/officeDocument/2006/relationships/tags" Target="../tags/tag163.xml"/><Relationship Id="rId6" Type="http://schemas.openxmlformats.org/officeDocument/2006/relationships/tags" Target="../tags/tag168.xml"/><Relationship Id="rId11" Type="http://schemas.openxmlformats.org/officeDocument/2006/relationships/image" Target="../media/image2.png"/><Relationship Id="rId5" Type="http://schemas.openxmlformats.org/officeDocument/2006/relationships/tags" Target="../tags/tag167.xml"/><Relationship Id="rId15" Type="http://schemas.openxmlformats.org/officeDocument/2006/relationships/image" Target="../media/image56.png"/><Relationship Id="rId10" Type="http://schemas.openxmlformats.org/officeDocument/2006/relationships/image" Target="../media/image1.png"/><Relationship Id="rId4" Type="http://schemas.openxmlformats.org/officeDocument/2006/relationships/tags" Target="../tags/tag166.xml"/><Relationship Id="rId9" Type="http://schemas.openxmlformats.org/officeDocument/2006/relationships/notesSlide" Target="../notesSlides/notesSlide39.xml"/><Relationship Id="rId14" Type="http://schemas.openxmlformats.org/officeDocument/2006/relationships/image" Target="../media/image5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image" Target="../media/image1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9.png"/><Relationship Id="rId4" Type="http://schemas.openxmlformats.org/officeDocument/2006/relationships/tags" Target="../tags/tag16.xml"/><Relationship Id="rId9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172.xml"/><Relationship Id="rId7" Type="http://schemas.openxmlformats.org/officeDocument/2006/relationships/notesSlide" Target="../notesSlides/notesSlide40.xml"/><Relationship Id="rId12" Type="http://schemas.openxmlformats.org/officeDocument/2006/relationships/image" Target="../media/image60.png"/><Relationship Id="rId2" Type="http://schemas.openxmlformats.org/officeDocument/2006/relationships/tags" Target="../tags/tag171.xml"/><Relationship Id="rId1" Type="http://schemas.openxmlformats.org/officeDocument/2006/relationships/tags" Target="../tags/tag170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59.png"/><Relationship Id="rId5" Type="http://schemas.openxmlformats.org/officeDocument/2006/relationships/tags" Target="../tags/tag174.xml"/><Relationship Id="rId10" Type="http://schemas.openxmlformats.org/officeDocument/2006/relationships/image" Target="../media/image58.png"/><Relationship Id="rId4" Type="http://schemas.openxmlformats.org/officeDocument/2006/relationships/tags" Target="../tags/tag173.xml"/><Relationship Id="rId9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59.png"/><Relationship Id="rId3" Type="http://schemas.openxmlformats.org/officeDocument/2006/relationships/tags" Target="../tags/tag177.xml"/><Relationship Id="rId7" Type="http://schemas.openxmlformats.org/officeDocument/2006/relationships/tags" Target="../tags/tag181.xml"/><Relationship Id="rId12" Type="http://schemas.openxmlformats.org/officeDocument/2006/relationships/image" Target="../media/image58.png"/><Relationship Id="rId2" Type="http://schemas.openxmlformats.org/officeDocument/2006/relationships/tags" Target="../tags/tag176.xml"/><Relationship Id="rId1" Type="http://schemas.openxmlformats.org/officeDocument/2006/relationships/tags" Target="../tags/tag175.xml"/><Relationship Id="rId6" Type="http://schemas.openxmlformats.org/officeDocument/2006/relationships/tags" Target="../tags/tag180.xml"/><Relationship Id="rId11" Type="http://schemas.openxmlformats.org/officeDocument/2006/relationships/image" Target="../media/image2.png"/><Relationship Id="rId5" Type="http://schemas.openxmlformats.org/officeDocument/2006/relationships/tags" Target="../tags/tag179.xml"/><Relationship Id="rId15" Type="http://schemas.openxmlformats.org/officeDocument/2006/relationships/image" Target="../media/image61.png"/><Relationship Id="rId10" Type="http://schemas.openxmlformats.org/officeDocument/2006/relationships/image" Target="../media/image1.png"/><Relationship Id="rId4" Type="http://schemas.openxmlformats.org/officeDocument/2006/relationships/tags" Target="../tags/tag178.xml"/><Relationship Id="rId9" Type="http://schemas.openxmlformats.org/officeDocument/2006/relationships/notesSlide" Target="../notesSlides/notesSlide41.xml"/><Relationship Id="rId14" Type="http://schemas.openxmlformats.org/officeDocument/2006/relationships/image" Target="../media/image60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2.xml"/><Relationship Id="rId13" Type="http://schemas.openxmlformats.org/officeDocument/2006/relationships/image" Target="../media/image63.png"/><Relationship Id="rId3" Type="http://schemas.openxmlformats.org/officeDocument/2006/relationships/tags" Target="../tags/tag184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59.png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6" Type="http://schemas.openxmlformats.org/officeDocument/2006/relationships/tags" Target="../tags/tag187.xml"/><Relationship Id="rId11" Type="http://schemas.openxmlformats.org/officeDocument/2006/relationships/image" Target="../media/image62.png"/><Relationship Id="rId5" Type="http://schemas.openxmlformats.org/officeDocument/2006/relationships/tags" Target="../tags/tag186.xml"/><Relationship Id="rId10" Type="http://schemas.openxmlformats.org/officeDocument/2006/relationships/image" Target="../media/image2.png"/><Relationship Id="rId4" Type="http://schemas.openxmlformats.org/officeDocument/2006/relationships/tags" Target="../tags/tag185.xml"/><Relationship Id="rId9" Type="http://schemas.openxmlformats.org/officeDocument/2006/relationships/image" Target="../media/image1.png"/><Relationship Id="rId14" Type="http://schemas.openxmlformats.org/officeDocument/2006/relationships/image" Target="../media/image64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59.png"/><Relationship Id="rId3" Type="http://schemas.openxmlformats.org/officeDocument/2006/relationships/tags" Target="../tags/tag190.xml"/><Relationship Id="rId7" Type="http://schemas.openxmlformats.org/officeDocument/2006/relationships/tags" Target="../tags/tag194.xml"/><Relationship Id="rId12" Type="http://schemas.openxmlformats.org/officeDocument/2006/relationships/image" Target="../media/image65.png"/><Relationship Id="rId2" Type="http://schemas.openxmlformats.org/officeDocument/2006/relationships/tags" Target="../tags/tag189.xml"/><Relationship Id="rId16" Type="http://schemas.openxmlformats.org/officeDocument/2006/relationships/image" Target="../media/image66.png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11" Type="http://schemas.openxmlformats.org/officeDocument/2006/relationships/image" Target="../media/image2.png"/><Relationship Id="rId5" Type="http://schemas.openxmlformats.org/officeDocument/2006/relationships/tags" Target="../tags/tag192.xml"/><Relationship Id="rId15" Type="http://schemas.openxmlformats.org/officeDocument/2006/relationships/image" Target="../media/image64.png"/><Relationship Id="rId10" Type="http://schemas.openxmlformats.org/officeDocument/2006/relationships/image" Target="../media/image1.png"/><Relationship Id="rId4" Type="http://schemas.openxmlformats.org/officeDocument/2006/relationships/tags" Target="../tags/tag191.xml"/><Relationship Id="rId9" Type="http://schemas.openxmlformats.org/officeDocument/2006/relationships/notesSlide" Target="../notesSlides/notesSlide43.xml"/><Relationship Id="rId14" Type="http://schemas.openxmlformats.org/officeDocument/2006/relationships/image" Target="../media/image63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tags" Target="../tags/tag202.xml"/><Relationship Id="rId13" Type="http://schemas.openxmlformats.org/officeDocument/2006/relationships/image" Target="../media/image65.png"/><Relationship Id="rId18" Type="http://schemas.openxmlformats.org/officeDocument/2006/relationships/image" Target="../media/image68.png"/><Relationship Id="rId3" Type="http://schemas.openxmlformats.org/officeDocument/2006/relationships/tags" Target="../tags/tag197.xml"/><Relationship Id="rId7" Type="http://schemas.openxmlformats.org/officeDocument/2006/relationships/tags" Target="../tags/tag201.xml"/><Relationship Id="rId12" Type="http://schemas.openxmlformats.org/officeDocument/2006/relationships/image" Target="../media/image2.png"/><Relationship Id="rId17" Type="http://schemas.openxmlformats.org/officeDocument/2006/relationships/image" Target="../media/image66.png"/><Relationship Id="rId2" Type="http://schemas.openxmlformats.org/officeDocument/2006/relationships/tags" Target="../tags/tag196.xml"/><Relationship Id="rId16" Type="http://schemas.openxmlformats.org/officeDocument/2006/relationships/image" Target="../media/image64.png"/><Relationship Id="rId1" Type="http://schemas.openxmlformats.org/officeDocument/2006/relationships/tags" Target="../tags/tag195.xml"/><Relationship Id="rId6" Type="http://schemas.openxmlformats.org/officeDocument/2006/relationships/tags" Target="../tags/tag200.xml"/><Relationship Id="rId11" Type="http://schemas.openxmlformats.org/officeDocument/2006/relationships/image" Target="../media/image1.png"/><Relationship Id="rId5" Type="http://schemas.openxmlformats.org/officeDocument/2006/relationships/tags" Target="../tags/tag199.xml"/><Relationship Id="rId15" Type="http://schemas.openxmlformats.org/officeDocument/2006/relationships/image" Target="../media/image67.png"/><Relationship Id="rId10" Type="http://schemas.openxmlformats.org/officeDocument/2006/relationships/notesSlide" Target="../notesSlides/notesSlide44.xml"/><Relationship Id="rId4" Type="http://schemas.openxmlformats.org/officeDocument/2006/relationships/tags" Target="../tags/tag198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59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59.png"/><Relationship Id="rId3" Type="http://schemas.openxmlformats.org/officeDocument/2006/relationships/tags" Target="../tags/tag205.xml"/><Relationship Id="rId7" Type="http://schemas.openxmlformats.org/officeDocument/2006/relationships/tags" Target="../tags/tag209.xml"/><Relationship Id="rId12" Type="http://schemas.openxmlformats.org/officeDocument/2006/relationships/image" Target="../media/image69.png"/><Relationship Id="rId2" Type="http://schemas.openxmlformats.org/officeDocument/2006/relationships/tags" Target="../tags/tag204.xml"/><Relationship Id="rId16" Type="http://schemas.openxmlformats.org/officeDocument/2006/relationships/image" Target="../media/image71.png"/><Relationship Id="rId1" Type="http://schemas.openxmlformats.org/officeDocument/2006/relationships/tags" Target="../tags/tag203.xml"/><Relationship Id="rId6" Type="http://schemas.openxmlformats.org/officeDocument/2006/relationships/tags" Target="../tags/tag208.xml"/><Relationship Id="rId11" Type="http://schemas.openxmlformats.org/officeDocument/2006/relationships/image" Target="../media/image2.png"/><Relationship Id="rId5" Type="http://schemas.openxmlformats.org/officeDocument/2006/relationships/tags" Target="../tags/tag207.xml"/><Relationship Id="rId15" Type="http://schemas.openxmlformats.org/officeDocument/2006/relationships/image" Target="../media/image64.png"/><Relationship Id="rId10" Type="http://schemas.openxmlformats.org/officeDocument/2006/relationships/image" Target="../media/image1.png"/><Relationship Id="rId4" Type="http://schemas.openxmlformats.org/officeDocument/2006/relationships/tags" Target="../tags/tag206.xml"/><Relationship Id="rId9" Type="http://schemas.openxmlformats.org/officeDocument/2006/relationships/notesSlide" Target="../notesSlides/notesSlide45.xml"/><Relationship Id="rId14" Type="http://schemas.openxmlformats.org/officeDocument/2006/relationships/image" Target="../media/image70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tags" Target="../tags/tag217.xml"/><Relationship Id="rId13" Type="http://schemas.openxmlformats.org/officeDocument/2006/relationships/image" Target="../media/image69.png"/><Relationship Id="rId18" Type="http://schemas.openxmlformats.org/officeDocument/2006/relationships/image" Target="../media/image68.png"/><Relationship Id="rId3" Type="http://schemas.openxmlformats.org/officeDocument/2006/relationships/tags" Target="../tags/tag212.xml"/><Relationship Id="rId7" Type="http://schemas.openxmlformats.org/officeDocument/2006/relationships/tags" Target="../tags/tag216.xml"/><Relationship Id="rId12" Type="http://schemas.openxmlformats.org/officeDocument/2006/relationships/image" Target="../media/image2.png"/><Relationship Id="rId17" Type="http://schemas.openxmlformats.org/officeDocument/2006/relationships/image" Target="../media/image71.png"/><Relationship Id="rId2" Type="http://schemas.openxmlformats.org/officeDocument/2006/relationships/tags" Target="../tags/tag211.xml"/><Relationship Id="rId16" Type="http://schemas.openxmlformats.org/officeDocument/2006/relationships/image" Target="../media/image64.png"/><Relationship Id="rId1" Type="http://schemas.openxmlformats.org/officeDocument/2006/relationships/tags" Target="../tags/tag210.xml"/><Relationship Id="rId6" Type="http://schemas.openxmlformats.org/officeDocument/2006/relationships/tags" Target="../tags/tag215.xml"/><Relationship Id="rId11" Type="http://schemas.openxmlformats.org/officeDocument/2006/relationships/image" Target="../media/image1.png"/><Relationship Id="rId5" Type="http://schemas.openxmlformats.org/officeDocument/2006/relationships/tags" Target="../tags/tag214.xml"/><Relationship Id="rId15" Type="http://schemas.openxmlformats.org/officeDocument/2006/relationships/image" Target="../media/image72.png"/><Relationship Id="rId10" Type="http://schemas.openxmlformats.org/officeDocument/2006/relationships/notesSlide" Target="../notesSlides/notesSlide46.xml"/><Relationship Id="rId4" Type="http://schemas.openxmlformats.org/officeDocument/2006/relationships/tags" Target="../tags/tag213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59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tags" Target="../tags/tag225.xml"/><Relationship Id="rId13" Type="http://schemas.openxmlformats.org/officeDocument/2006/relationships/image" Target="../media/image65.png"/><Relationship Id="rId3" Type="http://schemas.openxmlformats.org/officeDocument/2006/relationships/tags" Target="../tags/tag220.xml"/><Relationship Id="rId7" Type="http://schemas.openxmlformats.org/officeDocument/2006/relationships/tags" Target="../tags/tag224.xml"/><Relationship Id="rId12" Type="http://schemas.openxmlformats.org/officeDocument/2006/relationships/image" Target="../media/image2.png"/><Relationship Id="rId17" Type="http://schemas.openxmlformats.org/officeDocument/2006/relationships/image" Target="../media/image72.png"/><Relationship Id="rId2" Type="http://schemas.openxmlformats.org/officeDocument/2006/relationships/tags" Target="../tags/tag219.xml"/><Relationship Id="rId16" Type="http://schemas.openxmlformats.org/officeDocument/2006/relationships/image" Target="../media/image69.png"/><Relationship Id="rId1" Type="http://schemas.openxmlformats.org/officeDocument/2006/relationships/tags" Target="../tags/tag218.xml"/><Relationship Id="rId6" Type="http://schemas.openxmlformats.org/officeDocument/2006/relationships/tags" Target="../tags/tag223.xml"/><Relationship Id="rId11" Type="http://schemas.openxmlformats.org/officeDocument/2006/relationships/image" Target="../media/image1.png"/><Relationship Id="rId5" Type="http://schemas.openxmlformats.org/officeDocument/2006/relationships/tags" Target="../tags/tag222.xml"/><Relationship Id="rId15" Type="http://schemas.openxmlformats.org/officeDocument/2006/relationships/image" Target="../media/image64.png"/><Relationship Id="rId10" Type="http://schemas.openxmlformats.org/officeDocument/2006/relationships/notesSlide" Target="../notesSlides/notesSlide47.xml"/><Relationship Id="rId4" Type="http://schemas.openxmlformats.org/officeDocument/2006/relationships/tags" Target="../tags/tag221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67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tags" Target="../tags/tag233.xml"/><Relationship Id="rId13" Type="http://schemas.openxmlformats.org/officeDocument/2006/relationships/image" Target="../media/image65.png"/><Relationship Id="rId3" Type="http://schemas.openxmlformats.org/officeDocument/2006/relationships/tags" Target="../tags/tag228.xml"/><Relationship Id="rId7" Type="http://schemas.openxmlformats.org/officeDocument/2006/relationships/tags" Target="../tags/tag232.xml"/><Relationship Id="rId12" Type="http://schemas.openxmlformats.org/officeDocument/2006/relationships/image" Target="../media/image2.png"/><Relationship Id="rId17" Type="http://schemas.openxmlformats.org/officeDocument/2006/relationships/image" Target="../media/image72.png"/><Relationship Id="rId2" Type="http://schemas.openxmlformats.org/officeDocument/2006/relationships/tags" Target="../tags/tag227.xml"/><Relationship Id="rId16" Type="http://schemas.openxmlformats.org/officeDocument/2006/relationships/image" Target="../media/image69.png"/><Relationship Id="rId1" Type="http://schemas.openxmlformats.org/officeDocument/2006/relationships/tags" Target="../tags/tag226.xml"/><Relationship Id="rId6" Type="http://schemas.openxmlformats.org/officeDocument/2006/relationships/tags" Target="../tags/tag231.xml"/><Relationship Id="rId11" Type="http://schemas.openxmlformats.org/officeDocument/2006/relationships/image" Target="../media/image1.png"/><Relationship Id="rId5" Type="http://schemas.openxmlformats.org/officeDocument/2006/relationships/tags" Target="../tags/tag230.xml"/><Relationship Id="rId15" Type="http://schemas.openxmlformats.org/officeDocument/2006/relationships/image" Target="../media/image64.png"/><Relationship Id="rId10" Type="http://schemas.openxmlformats.org/officeDocument/2006/relationships/notesSlide" Target="../notesSlides/notesSlide48.xml"/><Relationship Id="rId4" Type="http://schemas.openxmlformats.org/officeDocument/2006/relationships/tags" Target="../tags/tag229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67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tags" Target="../tags/tag241.xml"/><Relationship Id="rId13" Type="http://schemas.openxmlformats.org/officeDocument/2006/relationships/image" Target="../media/image2.png"/><Relationship Id="rId18" Type="http://schemas.openxmlformats.org/officeDocument/2006/relationships/image" Target="../media/image72.png"/><Relationship Id="rId3" Type="http://schemas.openxmlformats.org/officeDocument/2006/relationships/tags" Target="../tags/tag236.xml"/><Relationship Id="rId7" Type="http://schemas.openxmlformats.org/officeDocument/2006/relationships/tags" Target="../tags/tag240.xml"/><Relationship Id="rId12" Type="http://schemas.openxmlformats.org/officeDocument/2006/relationships/image" Target="../media/image1.png"/><Relationship Id="rId17" Type="http://schemas.openxmlformats.org/officeDocument/2006/relationships/image" Target="../media/image69.png"/><Relationship Id="rId2" Type="http://schemas.openxmlformats.org/officeDocument/2006/relationships/tags" Target="../tags/tag235.xml"/><Relationship Id="rId16" Type="http://schemas.openxmlformats.org/officeDocument/2006/relationships/image" Target="../media/image64.png"/><Relationship Id="rId1" Type="http://schemas.openxmlformats.org/officeDocument/2006/relationships/tags" Target="../tags/tag234.xml"/><Relationship Id="rId6" Type="http://schemas.openxmlformats.org/officeDocument/2006/relationships/tags" Target="../tags/tag239.xml"/><Relationship Id="rId11" Type="http://schemas.openxmlformats.org/officeDocument/2006/relationships/notesSlide" Target="../notesSlides/notesSlide49.xml"/><Relationship Id="rId5" Type="http://schemas.openxmlformats.org/officeDocument/2006/relationships/tags" Target="../tags/tag238.xml"/><Relationship Id="rId15" Type="http://schemas.openxmlformats.org/officeDocument/2006/relationships/image" Target="../media/image67.png"/><Relationship Id="rId10" Type="http://schemas.openxmlformats.org/officeDocument/2006/relationships/slideLayout" Target="../slideLayouts/slideLayout1.xml"/><Relationship Id="rId19" Type="http://schemas.openxmlformats.org/officeDocument/2006/relationships/image" Target="../media/image73.png"/><Relationship Id="rId4" Type="http://schemas.openxmlformats.org/officeDocument/2006/relationships/tags" Target="../tags/tag237.xml"/><Relationship Id="rId9" Type="http://schemas.openxmlformats.org/officeDocument/2006/relationships/tags" Target="../tags/tag242.xml"/><Relationship Id="rId14" Type="http://schemas.openxmlformats.org/officeDocument/2006/relationships/image" Target="../media/image6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tags" Target="../tags/tag250.xml"/><Relationship Id="rId13" Type="http://schemas.openxmlformats.org/officeDocument/2006/relationships/image" Target="../media/image2.png"/><Relationship Id="rId18" Type="http://schemas.openxmlformats.org/officeDocument/2006/relationships/image" Target="../media/image72.png"/><Relationship Id="rId3" Type="http://schemas.openxmlformats.org/officeDocument/2006/relationships/tags" Target="../tags/tag245.xml"/><Relationship Id="rId7" Type="http://schemas.openxmlformats.org/officeDocument/2006/relationships/tags" Target="../tags/tag249.xml"/><Relationship Id="rId12" Type="http://schemas.openxmlformats.org/officeDocument/2006/relationships/image" Target="../media/image1.png"/><Relationship Id="rId17" Type="http://schemas.openxmlformats.org/officeDocument/2006/relationships/image" Target="../media/image69.png"/><Relationship Id="rId2" Type="http://schemas.openxmlformats.org/officeDocument/2006/relationships/tags" Target="../tags/tag244.xml"/><Relationship Id="rId16" Type="http://schemas.openxmlformats.org/officeDocument/2006/relationships/image" Target="../media/image64.png"/><Relationship Id="rId1" Type="http://schemas.openxmlformats.org/officeDocument/2006/relationships/tags" Target="../tags/tag243.xml"/><Relationship Id="rId6" Type="http://schemas.openxmlformats.org/officeDocument/2006/relationships/tags" Target="../tags/tag248.xml"/><Relationship Id="rId11" Type="http://schemas.openxmlformats.org/officeDocument/2006/relationships/notesSlide" Target="../notesSlides/notesSlide50.xml"/><Relationship Id="rId5" Type="http://schemas.openxmlformats.org/officeDocument/2006/relationships/tags" Target="../tags/tag247.xml"/><Relationship Id="rId15" Type="http://schemas.openxmlformats.org/officeDocument/2006/relationships/image" Target="../media/image67.png"/><Relationship Id="rId10" Type="http://schemas.openxmlformats.org/officeDocument/2006/relationships/slideLayout" Target="../slideLayouts/slideLayout1.xml"/><Relationship Id="rId19" Type="http://schemas.openxmlformats.org/officeDocument/2006/relationships/image" Target="../media/image73.png"/><Relationship Id="rId4" Type="http://schemas.openxmlformats.org/officeDocument/2006/relationships/tags" Target="../tags/tag246.xml"/><Relationship Id="rId9" Type="http://schemas.openxmlformats.org/officeDocument/2006/relationships/tags" Target="../tags/tag251.xml"/><Relationship Id="rId14" Type="http://schemas.openxmlformats.org/officeDocument/2006/relationships/image" Target="../media/image65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54.xml"/><Relationship Id="rId7" Type="http://schemas.openxmlformats.org/officeDocument/2006/relationships/image" Target="../media/image1.png"/><Relationship Id="rId2" Type="http://schemas.openxmlformats.org/officeDocument/2006/relationships/tags" Target="../tags/tag253.xml"/><Relationship Id="rId1" Type="http://schemas.openxmlformats.org/officeDocument/2006/relationships/tags" Target="../tags/tag252.xml"/><Relationship Id="rId6" Type="http://schemas.openxmlformats.org/officeDocument/2006/relationships/notesSlide" Target="../notesSlides/notesSlide51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63.png"/><Relationship Id="rId4" Type="http://schemas.openxmlformats.org/officeDocument/2006/relationships/tags" Target="../tags/tag255.xml"/><Relationship Id="rId9" Type="http://schemas.openxmlformats.org/officeDocument/2006/relationships/image" Target="../media/image62.pn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58.xml"/><Relationship Id="rId7" Type="http://schemas.openxmlformats.org/officeDocument/2006/relationships/image" Target="../media/image1.png"/><Relationship Id="rId2" Type="http://schemas.openxmlformats.org/officeDocument/2006/relationships/tags" Target="../tags/tag257.xml"/><Relationship Id="rId1" Type="http://schemas.openxmlformats.org/officeDocument/2006/relationships/tags" Target="../tags/tag256.xml"/><Relationship Id="rId6" Type="http://schemas.openxmlformats.org/officeDocument/2006/relationships/notesSlide" Target="../notesSlides/notesSlide52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63.png"/><Relationship Id="rId4" Type="http://schemas.openxmlformats.org/officeDocument/2006/relationships/tags" Target="../tags/tag259.xml"/><Relationship Id="rId9" Type="http://schemas.openxmlformats.org/officeDocument/2006/relationships/image" Target="../media/image62.pn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62.xml"/><Relationship Id="rId7" Type="http://schemas.openxmlformats.org/officeDocument/2006/relationships/image" Target="../media/image1.png"/><Relationship Id="rId2" Type="http://schemas.openxmlformats.org/officeDocument/2006/relationships/tags" Target="../tags/tag261.xml"/><Relationship Id="rId1" Type="http://schemas.openxmlformats.org/officeDocument/2006/relationships/tags" Target="../tags/tag260.xml"/><Relationship Id="rId6" Type="http://schemas.openxmlformats.org/officeDocument/2006/relationships/notesSlide" Target="../notesSlides/notesSlide53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63.png"/><Relationship Id="rId4" Type="http://schemas.openxmlformats.org/officeDocument/2006/relationships/tags" Target="../tags/tag263.xml"/><Relationship Id="rId9" Type="http://schemas.openxmlformats.org/officeDocument/2006/relationships/image" Target="../media/image6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21.xml"/><Relationship Id="rId7" Type="http://schemas.openxmlformats.org/officeDocument/2006/relationships/notesSlide" Target="../notesSlides/notesSlide6.xml"/><Relationship Id="rId12" Type="http://schemas.openxmlformats.org/officeDocument/2006/relationships/image" Target="../media/image12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11.png"/><Relationship Id="rId5" Type="http://schemas.openxmlformats.org/officeDocument/2006/relationships/tags" Target="../tags/tag23.xml"/><Relationship Id="rId10" Type="http://schemas.openxmlformats.org/officeDocument/2006/relationships/image" Target="../media/image10.png"/><Relationship Id="rId4" Type="http://schemas.openxmlformats.org/officeDocument/2006/relationships/tags" Target="../tags/tag22.xm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26.xml"/><Relationship Id="rId7" Type="http://schemas.openxmlformats.org/officeDocument/2006/relationships/notesSlide" Target="../notesSlides/notesSlide7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14.png"/><Relationship Id="rId5" Type="http://schemas.openxmlformats.org/officeDocument/2006/relationships/tags" Target="../tags/tag28.xml"/><Relationship Id="rId10" Type="http://schemas.openxmlformats.org/officeDocument/2006/relationships/image" Target="../media/image8.png"/><Relationship Id="rId4" Type="http://schemas.openxmlformats.org/officeDocument/2006/relationships/tags" Target="../tags/tag27.xml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31.xml"/><Relationship Id="rId7" Type="http://schemas.openxmlformats.org/officeDocument/2006/relationships/image" Target="../media/image16.pn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image" Target="../media/image15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tags" Target="../tags/tag34.xml"/><Relationship Id="rId7" Type="http://schemas.openxmlformats.org/officeDocument/2006/relationships/image" Target="../media/image15.png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18.png"/><Relationship Id="rId4" Type="http://schemas.openxmlformats.org/officeDocument/2006/relationships/tags" Target="../tags/tag35.xml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1640" y="2229328"/>
            <a:ext cx="662473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 err="1">
                <a:solidFill>
                  <a:srgbClr val="0000FF"/>
                </a:solidFill>
                <a:latin typeface="Comic Sans MS"/>
                <a:cs typeface="Comic Sans MS"/>
              </a:rPr>
              <a:t>Lecture</a:t>
            </a:r>
            <a:r>
              <a:rPr lang="sv-SE" sz="3200" b="1" dirty="0">
                <a:solidFill>
                  <a:srgbClr val="0000FF"/>
                </a:solidFill>
                <a:latin typeface="Comic Sans MS"/>
                <a:cs typeface="Comic Sans MS"/>
              </a:rPr>
              <a:t> 2 </a:t>
            </a:r>
          </a:p>
          <a:p>
            <a:pPr algn="ctr"/>
            <a:r>
              <a:rPr lang="sv-SE" sz="3200" b="1" dirty="0">
                <a:solidFill>
                  <a:srgbClr val="0000FF"/>
                </a:solidFill>
                <a:latin typeface="Comic Sans MS"/>
                <a:cs typeface="Comic Sans MS"/>
              </a:rPr>
              <a:t>LTI systems: </a:t>
            </a:r>
            <a:r>
              <a:rPr lang="sv-SE" sz="3200" b="1" dirty="0" err="1">
                <a:solidFill>
                  <a:srgbClr val="0000FF"/>
                </a:solidFill>
                <a:latin typeface="Comic Sans MS"/>
                <a:cs typeface="Comic Sans MS"/>
              </a:rPr>
              <a:t>convolutions</a:t>
            </a:r>
            <a:r>
              <a:rPr lang="sv-SE" sz="3200" b="1" dirty="0">
                <a:solidFill>
                  <a:srgbClr val="0000FF"/>
                </a:solidFill>
                <a:latin typeface="Comic Sans MS"/>
                <a:cs typeface="Comic Sans MS"/>
              </a:rPr>
              <a:t>, </a:t>
            </a:r>
            <a:r>
              <a:rPr lang="sv-SE" sz="3200" b="1" dirty="0" err="1">
                <a:solidFill>
                  <a:srgbClr val="0000FF"/>
                </a:solidFill>
                <a:latin typeface="Comic Sans MS"/>
                <a:cs typeface="Comic Sans MS"/>
              </a:rPr>
              <a:t>impulse</a:t>
            </a:r>
            <a:r>
              <a:rPr lang="sv-SE" sz="32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3200" b="1" dirty="0" err="1">
                <a:solidFill>
                  <a:srgbClr val="0000FF"/>
                </a:solidFill>
                <a:latin typeface="Comic Sans MS"/>
                <a:cs typeface="Comic Sans MS"/>
              </a:rPr>
              <a:t>responses</a:t>
            </a:r>
            <a:r>
              <a:rPr lang="sv-SE" sz="32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2400" b="1" dirty="0">
                <a:solidFill>
                  <a:srgbClr val="0000FF"/>
                </a:solidFill>
                <a:latin typeface="Comic Sans MS"/>
                <a:cs typeface="Comic Sans MS"/>
              </a:rPr>
              <a:t>(and </a:t>
            </a:r>
            <a:r>
              <a:rPr lang="sv-SE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more</a:t>
            </a:r>
            <a:r>
              <a:rPr lang="sv-SE" sz="2400" b="1" dirty="0">
                <a:solidFill>
                  <a:srgbClr val="0000FF"/>
                </a:solidFill>
                <a:latin typeface="Comic Sans MS"/>
                <a:cs typeface="Comic Sans MS"/>
              </a:rPr>
              <a:t>)</a:t>
            </a:r>
          </a:p>
          <a:p>
            <a:pPr algn="ctr"/>
            <a:endParaRPr lang="sv-SE" sz="32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algn="ctr"/>
            <a:r>
              <a:rPr lang="sv-SE" sz="3200" b="1" dirty="0">
                <a:latin typeface="Comic Sans MS"/>
                <a:cs typeface="Comic Sans MS"/>
              </a:rPr>
              <a:t>Fredrik Rusek        </a:t>
            </a:r>
          </a:p>
          <a:p>
            <a:endParaRPr lang="sv-SE" sz="14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3774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590" y="2996951"/>
            <a:ext cx="18501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Find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sv-SE" sz="1400" b="1" dirty="0">
                <a:latin typeface="Comic Sans MS"/>
                <a:cs typeface="Comic Sans MS"/>
              </a:rPr>
              <a:t>Output signal</a:t>
            </a: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24" y="2946929"/>
            <a:ext cx="2843106" cy="5850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065" y="3651265"/>
            <a:ext cx="3500159" cy="27052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850102" y="1129308"/>
            <a:ext cx="2510624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endParaRPr lang="sv-SE" b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1 </a:t>
            </a:r>
            <a:endParaRPr lang="sv-SE" sz="10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1026" name="Picture 2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4221088"/>
            <a:ext cx="53149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0" y="4221088"/>
            <a:ext cx="609127" cy="18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9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590" y="2996951"/>
            <a:ext cx="18501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Find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sv-SE" sz="1400" b="1" dirty="0">
                <a:latin typeface="Comic Sans MS"/>
                <a:cs typeface="Comic Sans MS"/>
              </a:rPr>
              <a:t>Output signal</a:t>
            </a: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24" y="2946929"/>
            <a:ext cx="2843106" cy="5850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065" y="3651265"/>
            <a:ext cx="3500159" cy="27052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850102" y="1129308"/>
            <a:ext cx="2510624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endParaRPr lang="sv-SE" b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1 </a:t>
            </a:r>
            <a:endParaRPr lang="sv-SE" sz="10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0" y="4221088"/>
            <a:ext cx="599319" cy="18598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63950"/>
            <a:ext cx="52292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08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590" y="2996951"/>
            <a:ext cx="18501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Find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sv-SE" sz="1400" b="1" dirty="0">
                <a:latin typeface="Comic Sans MS"/>
                <a:cs typeface="Comic Sans MS"/>
              </a:rPr>
              <a:t>Output signal</a:t>
            </a: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24" y="2946929"/>
            <a:ext cx="2843106" cy="5850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065" y="3651265"/>
            <a:ext cx="3500159" cy="27052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850102" y="1129308"/>
            <a:ext cx="2510624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endParaRPr lang="sv-SE" b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1 </a:t>
            </a:r>
            <a:endParaRPr lang="sv-SE" sz="10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1" y="4221089"/>
            <a:ext cx="607585" cy="18598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273475"/>
            <a:ext cx="51339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759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 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590" y="2996951"/>
            <a:ext cx="18501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Find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sv-SE" sz="1400" b="1" dirty="0">
                <a:latin typeface="Comic Sans MS"/>
                <a:cs typeface="Comic Sans MS"/>
              </a:rPr>
              <a:t>Output signal</a:t>
            </a: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24" y="2946929"/>
            <a:ext cx="2843106" cy="5850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065" y="3651265"/>
            <a:ext cx="3500159" cy="27052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850102" y="1129308"/>
            <a:ext cx="2510624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endParaRPr lang="sv-SE" b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1 </a:t>
            </a:r>
            <a:endParaRPr lang="sv-SE" sz="10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301" y="4221089"/>
            <a:ext cx="607585" cy="185985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273475"/>
            <a:ext cx="51339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820D3C08-649A-C248-8061-93768DA7ACAA}"/>
              </a:ext>
            </a:extLst>
          </p:cNvPr>
          <p:cNvSpPr/>
          <p:nvPr/>
        </p:nvSpPr>
        <p:spPr>
          <a:xfrm>
            <a:off x="3995936" y="4407074"/>
            <a:ext cx="1080120" cy="390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6721ABA5-0C07-5642-BCB0-878B81BF967C}"/>
              </a:ext>
            </a:extLst>
          </p:cNvPr>
          <p:cNvSpPr/>
          <p:nvPr/>
        </p:nvSpPr>
        <p:spPr>
          <a:xfrm>
            <a:off x="5724128" y="5301208"/>
            <a:ext cx="1440160" cy="390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ctangle 114">
            <a:extLst>
              <a:ext uri="{FF2B5EF4-FFF2-40B4-BE49-F238E27FC236}">
                <a16:creationId xmlns:a16="http://schemas.microsoft.com/office/drawing/2014/main" id="{8A12B3D5-2F58-F543-A856-8E706E775EB8}"/>
              </a:ext>
            </a:extLst>
          </p:cNvPr>
          <p:cNvSpPr/>
          <p:nvPr/>
        </p:nvSpPr>
        <p:spPr>
          <a:xfrm>
            <a:off x="770488" y="4060783"/>
            <a:ext cx="971793" cy="448337"/>
          </a:xfrm>
          <a:prstGeom prst="rect">
            <a:avLst/>
          </a:prstGeom>
          <a:solidFill>
            <a:schemeClr val="bg2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E753BEB1-56E4-0342-ABB8-10552AA97203}"/>
              </a:ext>
            </a:extLst>
          </p:cNvPr>
          <p:cNvSpPr/>
          <p:nvPr/>
        </p:nvSpPr>
        <p:spPr>
          <a:xfrm>
            <a:off x="4031940" y="5254216"/>
            <a:ext cx="1080120" cy="3900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0818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0102" y="1129308"/>
            <a:ext cx="2610010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2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006" y="2996950"/>
            <a:ext cx="44577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69934" y="3516001"/>
            <a:ext cx="55013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3059832" y="3516001"/>
            <a:ext cx="3571874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2584302" y="4092065"/>
            <a:ext cx="3931914" cy="489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ctangle 17"/>
          <p:cNvSpPr/>
          <p:nvPr/>
        </p:nvSpPr>
        <p:spPr>
          <a:xfrm>
            <a:off x="2584302" y="4797152"/>
            <a:ext cx="3931914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ctangle 18"/>
          <p:cNvSpPr/>
          <p:nvPr/>
        </p:nvSpPr>
        <p:spPr>
          <a:xfrm>
            <a:off x="2543212" y="5589240"/>
            <a:ext cx="3571874" cy="198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ctangle 21"/>
          <p:cNvSpPr/>
          <p:nvPr/>
        </p:nvSpPr>
        <p:spPr>
          <a:xfrm>
            <a:off x="4669934" y="5164688"/>
            <a:ext cx="711696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ctangle 23"/>
          <p:cNvSpPr/>
          <p:nvPr/>
        </p:nvSpPr>
        <p:spPr>
          <a:xfrm>
            <a:off x="5519356" y="5164687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ctangle 24"/>
          <p:cNvSpPr/>
          <p:nvPr/>
        </p:nvSpPr>
        <p:spPr>
          <a:xfrm>
            <a:off x="5709806" y="4052484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ctangle 25"/>
          <p:cNvSpPr/>
          <p:nvPr/>
        </p:nvSpPr>
        <p:spPr>
          <a:xfrm>
            <a:off x="5025782" y="4755543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ctangle 26"/>
          <p:cNvSpPr/>
          <p:nvPr/>
        </p:nvSpPr>
        <p:spPr>
          <a:xfrm>
            <a:off x="5771764" y="4041411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ctangle 27"/>
          <p:cNvSpPr/>
          <p:nvPr/>
        </p:nvSpPr>
        <p:spPr>
          <a:xfrm>
            <a:off x="3851920" y="4518947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/>
          <p:nvPr/>
        </p:nvSpPr>
        <p:spPr>
          <a:xfrm>
            <a:off x="2703984" y="4084162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29"/>
          <p:cNvSpPr/>
          <p:nvPr/>
        </p:nvSpPr>
        <p:spPr>
          <a:xfrm>
            <a:off x="3851920" y="5164688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ctangle 30"/>
          <p:cNvSpPr/>
          <p:nvPr/>
        </p:nvSpPr>
        <p:spPr>
          <a:xfrm>
            <a:off x="3136032" y="5301206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ctangle 31"/>
          <p:cNvSpPr/>
          <p:nvPr/>
        </p:nvSpPr>
        <p:spPr>
          <a:xfrm>
            <a:off x="2930232" y="2708920"/>
            <a:ext cx="34419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Put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numbers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in a table and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multiply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A6503EF5-BB00-B64A-8927-F92E3C7B32C1}"/>
              </a:ext>
            </a:extLst>
          </p:cNvPr>
          <p:cNvSpPr/>
          <p:nvPr/>
        </p:nvSpPr>
        <p:spPr>
          <a:xfrm>
            <a:off x="3370866" y="3713258"/>
            <a:ext cx="3001333" cy="18759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34776C9A-1664-B640-A5E0-D7085EA08538}"/>
              </a:ext>
            </a:extLst>
          </p:cNvPr>
          <p:cNvSpPr/>
          <p:nvPr/>
        </p:nvSpPr>
        <p:spPr>
          <a:xfrm>
            <a:off x="2740411" y="4304450"/>
            <a:ext cx="3001333" cy="13353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887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0102" y="1129308"/>
            <a:ext cx="2610010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2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006" y="2996950"/>
            <a:ext cx="44577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669934" y="3516001"/>
            <a:ext cx="55013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ctangle 15"/>
          <p:cNvSpPr/>
          <p:nvPr/>
        </p:nvSpPr>
        <p:spPr>
          <a:xfrm>
            <a:off x="3059832" y="3516001"/>
            <a:ext cx="3571874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2584302" y="4092065"/>
            <a:ext cx="3931914" cy="489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ctangle 17"/>
          <p:cNvSpPr/>
          <p:nvPr/>
        </p:nvSpPr>
        <p:spPr>
          <a:xfrm>
            <a:off x="2584302" y="4797152"/>
            <a:ext cx="3931914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ctangle 18"/>
          <p:cNvSpPr/>
          <p:nvPr/>
        </p:nvSpPr>
        <p:spPr>
          <a:xfrm>
            <a:off x="2543212" y="5589240"/>
            <a:ext cx="3571874" cy="198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ctangle 21"/>
          <p:cNvSpPr/>
          <p:nvPr/>
        </p:nvSpPr>
        <p:spPr>
          <a:xfrm>
            <a:off x="4669934" y="5164688"/>
            <a:ext cx="711696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ctangle 23"/>
          <p:cNvSpPr/>
          <p:nvPr/>
        </p:nvSpPr>
        <p:spPr>
          <a:xfrm>
            <a:off x="5519356" y="5164687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ctangle 24"/>
          <p:cNvSpPr/>
          <p:nvPr/>
        </p:nvSpPr>
        <p:spPr>
          <a:xfrm>
            <a:off x="5709806" y="4052484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Rectangle 25"/>
          <p:cNvSpPr/>
          <p:nvPr/>
        </p:nvSpPr>
        <p:spPr>
          <a:xfrm>
            <a:off x="5025782" y="4755543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ctangle 26"/>
          <p:cNvSpPr/>
          <p:nvPr/>
        </p:nvSpPr>
        <p:spPr>
          <a:xfrm>
            <a:off x="5771764" y="4041411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ctangle 27"/>
          <p:cNvSpPr/>
          <p:nvPr/>
        </p:nvSpPr>
        <p:spPr>
          <a:xfrm>
            <a:off x="3851920" y="4518947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/>
          <p:nvPr/>
        </p:nvSpPr>
        <p:spPr>
          <a:xfrm>
            <a:off x="2703984" y="4084162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ctangle 29"/>
          <p:cNvSpPr/>
          <p:nvPr/>
        </p:nvSpPr>
        <p:spPr>
          <a:xfrm>
            <a:off x="3851920" y="5164688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ctangle 30"/>
          <p:cNvSpPr/>
          <p:nvPr/>
        </p:nvSpPr>
        <p:spPr>
          <a:xfrm>
            <a:off x="3136032" y="5301206"/>
            <a:ext cx="355848" cy="273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ctangle 31"/>
          <p:cNvSpPr/>
          <p:nvPr/>
        </p:nvSpPr>
        <p:spPr>
          <a:xfrm>
            <a:off x="2930232" y="2708920"/>
            <a:ext cx="34419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Put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numbers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in a table and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multiply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endParaRPr lang="sv-SE" sz="14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0846923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0102" y="1129308"/>
            <a:ext cx="2610010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2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006" y="2996950"/>
            <a:ext cx="44577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3563888" y="2689173"/>
            <a:ext cx="17652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Sum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the diagonals</a:t>
            </a:r>
            <a:endParaRPr lang="sv-SE" sz="14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1181797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50102" y="1129308"/>
            <a:ext cx="2610010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2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006" y="2996950"/>
            <a:ext cx="44577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6876256" y="3476625"/>
            <a:ext cx="7168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Result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181350" y="3476625"/>
            <a:ext cx="3448050" cy="1819275"/>
          </a:xfrm>
          <a:custGeom>
            <a:avLst/>
            <a:gdLst>
              <a:gd name="connsiteX0" fmla="*/ 0 w 3448050"/>
              <a:gd name="connsiteY0" fmla="*/ 0 h 1819275"/>
              <a:gd name="connsiteX1" fmla="*/ 3448050 w 3448050"/>
              <a:gd name="connsiteY1" fmla="*/ 0 h 1819275"/>
              <a:gd name="connsiteX2" fmla="*/ 3448050 w 3448050"/>
              <a:gd name="connsiteY2" fmla="*/ 1819275 h 1819275"/>
              <a:gd name="connsiteX3" fmla="*/ 3162300 w 3448050"/>
              <a:gd name="connsiteY3" fmla="*/ 1819275 h 1819275"/>
              <a:gd name="connsiteX4" fmla="*/ 3162300 w 3448050"/>
              <a:gd name="connsiteY4" fmla="*/ 247650 h 1819275"/>
              <a:gd name="connsiteX5" fmla="*/ 9525 w 3448050"/>
              <a:gd name="connsiteY5" fmla="*/ 247650 h 1819275"/>
              <a:gd name="connsiteX6" fmla="*/ 0 w 3448050"/>
              <a:gd name="connsiteY6" fmla="*/ 0 h 181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48050" h="1819275">
                <a:moveTo>
                  <a:pt x="0" y="0"/>
                </a:moveTo>
                <a:lnTo>
                  <a:pt x="3448050" y="0"/>
                </a:lnTo>
                <a:lnTo>
                  <a:pt x="3448050" y="1819275"/>
                </a:lnTo>
                <a:lnTo>
                  <a:pt x="3162300" y="1819275"/>
                </a:lnTo>
                <a:lnTo>
                  <a:pt x="3162300" y="247650"/>
                </a:lnTo>
                <a:lnTo>
                  <a:pt x="9525" y="24765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938" y="2652172"/>
            <a:ext cx="3120169" cy="27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92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32372" y="3212976"/>
            <a:ext cx="74751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sz="2000" dirty="0">
                <a:latin typeface="Comic Sans MS"/>
                <a:cs typeface="Comic Sans MS"/>
              </a:rPr>
              <a:t>Make sure </a:t>
            </a:r>
            <a:r>
              <a:rPr lang="sv-SE" sz="2000" dirty="0" err="1">
                <a:latin typeface="Comic Sans MS"/>
                <a:cs typeface="Comic Sans MS"/>
              </a:rPr>
              <a:t>that</a:t>
            </a:r>
            <a:r>
              <a:rPr lang="sv-SE" sz="2000" dirty="0">
                <a:latin typeface="Comic Sans MS"/>
                <a:cs typeface="Comic Sans MS"/>
              </a:rPr>
              <a:t> </a:t>
            </a:r>
            <a:r>
              <a:rPr lang="sv-SE" sz="2000" dirty="0" err="1">
                <a:latin typeface="Comic Sans MS"/>
                <a:cs typeface="Comic Sans MS"/>
              </a:rPr>
              <a:t>you</a:t>
            </a:r>
            <a:r>
              <a:rPr lang="sv-SE" sz="2000" dirty="0">
                <a:latin typeface="Comic Sans MS"/>
                <a:cs typeface="Comic Sans MS"/>
              </a:rPr>
              <a:t> understand </a:t>
            </a:r>
            <a:r>
              <a:rPr lang="sv-SE" sz="2000" dirty="0" err="1">
                <a:latin typeface="Comic Sans MS"/>
                <a:cs typeface="Comic Sans MS"/>
              </a:rPr>
              <a:t>why</a:t>
            </a:r>
            <a:r>
              <a:rPr lang="sv-SE" sz="2000" dirty="0">
                <a:latin typeface="Comic Sans MS"/>
                <a:cs typeface="Comic Sans MS"/>
              </a:rPr>
              <a:t> a </a:t>
            </a:r>
            <a:r>
              <a:rPr lang="sv-SE" sz="2000" dirty="0" err="1">
                <a:latin typeface="Comic Sans MS"/>
                <a:cs typeface="Comic Sans MS"/>
              </a:rPr>
              <a:t>convolution</a:t>
            </a:r>
            <a:r>
              <a:rPr lang="sv-SE" sz="2000" dirty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sv-SE" sz="2000" dirty="0" err="1">
                <a:latin typeface="Comic Sans MS"/>
                <a:cs typeface="Comic Sans MS"/>
              </a:rPr>
              <a:t>of</a:t>
            </a:r>
            <a:r>
              <a:rPr lang="sv-SE" sz="2000" dirty="0">
                <a:latin typeface="Comic Sans MS"/>
                <a:cs typeface="Comic Sans MS"/>
              </a:rPr>
              <a:t> a </a:t>
            </a:r>
            <a:r>
              <a:rPr lang="sv-SE" sz="2000" b="1" dirty="0" err="1">
                <a:solidFill>
                  <a:srgbClr val="FF0000"/>
                </a:solidFill>
                <a:latin typeface="Comic Sans MS"/>
                <a:cs typeface="Comic Sans MS"/>
              </a:rPr>
              <a:t>length</a:t>
            </a:r>
            <a:r>
              <a:rPr lang="sv-SE" sz="2000" b="1" dirty="0">
                <a:solidFill>
                  <a:srgbClr val="FF0000"/>
                </a:solidFill>
                <a:latin typeface="Comic Sans MS"/>
                <a:cs typeface="Comic Sans MS"/>
              </a:rPr>
              <a:t> K signal </a:t>
            </a:r>
            <a:r>
              <a:rPr lang="sv-SE" sz="2000" dirty="0" err="1">
                <a:latin typeface="Comic Sans MS"/>
                <a:cs typeface="Comic Sans MS"/>
              </a:rPr>
              <a:t>with</a:t>
            </a:r>
            <a:r>
              <a:rPr lang="sv-SE" sz="2000" dirty="0">
                <a:latin typeface="Comic Sans MS"/>
                <a:cs typeface="Comic Sans MS"/>
              </a:rPr>
              <a:t> a </a:t>
            </a:r>
            <a:r>
              <a:rPr lang="sv-SE" sz="2000" b="1" dirty="0" err="1">
                <a:solidFill>
                  <a:srgbClr val="FF0000"/>
                </a:solidFill>
                <a:latin typeface="Comic Sans MS"/>
                <a:cs typeface="Comic Sans MS"/>
              </a:rPr>
              <a:t>length</a:t>
            </a:r>
            <a:r>
              <a:rPr lang="sv-SE" sz="2000" b="1" dirty="0">
                <a:solidFill>
                  <a:srgbClr val="FF0000"/>
                </a:solidFill>
                <a:latin typeface="Comic Sans MS"/>
                <a:cs typeface="Comic Sans MS"/>
              </a:rPr>
              <a:t> L signal </a:t>
            </a:r>
            <a:r>
              <a:rPr lang="sv-SE" sz="2000" dirty="0">
                <a:latin typeface="Comic Sans MS"/>
                <a:cs typeface="Comic Sans MS"/>
              </a:rPr>
              <a:t>has </a:t>
            </a:r>
            <a:r>
              <a:rPr lang="sv-SE" sz="2000" b="1" dirty="0" err="1">
                <a:solidFill>
                  <a:srgbClr val="0000FF"/>
                </a:solidFill>
                <a:latin typeface="Comic Sans MS"/>
                <a:cs typeface="Comic Sans MS"/>
              </a:rPr>
              <a:t>length</a:t>
            </a:r>
            <a:r>
              <a:rPr lang="sv-SE" sz="2000" b="1" dirty="0">
                <a:solidFill>
                  <a:srgbClr val="0000FF"/>
                </a:solidFill>
                <a:latin typeface="Comic Sans MS"/>
                <a:cs typeface="Comic Sans MS"/>
              </a:rPr>
              <a:t> K+L-1</a:t>
            </a:r>
          </a:p>
        </p:txBody>
      </p:sp>
    </p:spTree>
    <p:extLst>
      <p:ext uri="{BB962C8B-B14F-4D97-AF65-F5344CB8AC3E}">
        <p14:creationId xmlns:p14="http://schemas.microsoft.com/office/powerpoint/2010/main" val="1847421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1772816"/>
            <a:ext cx="1362159" cy="279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567056"/>
            <a:ext cx="2281496" cy="69074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850102" y="1129308"/>
            <a:ext cx="2610010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3: </a:t>
            </a:r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Analytical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solution</a:t>
            </a:r>
          </a:p>
        </p:txBody>
      </p:sp>
    </p:spTree>
    <p:extLst>
      <p:ext uri="{BB962C8B-B14F-4D97-AF65-F5344CB8AC3E}">
        <p14:creationId xmlns:p14="http://schemas.microsoft.com/office/powerpoint/2010/main" val="245054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11560" y="1658478"/>
            <a:ext cx="2614731" cy="864095"/>
            <a:chOff x="1835696" y="2513057"/>
            <a:chExt cx="2614731" cy="864095"/>
          </a:xfrm>
        </p:grpSpPr>
        <p:grpSp>
          <p:nvGrpSpPr>
            <p:cNvPr id="14" name="Group 13"/>
            <p:cNvGrpSpPr/>
            <p:nvPr/>
          </p:nvGrpSpPr>
          <p:grpSpPr>
            <a:xfrm>
              <a:off x="1966152" y="2729518"/>
              <a:ext cx="2423928" cy="432048"/>
              <a:chOff x="4956384" y="4981818"/>
              <a:chExt cx="2423928" cy="432048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5398166" y="5197842"/>
                <a:ext cx="25395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5647311" y="4981818"/>
                <a:ext cx="977490" cy="432048"/>
              </a:xfrm>
              <a:prstGeom prst="rect">
                <a:avLst/>
              </a:prstGeom>
              <a:solidFill>
                <a:schemeClr val="bg1">
                  <a:lumMod val="65000"/>
                  <a:alpha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669089" y="5013176"/>
                <a:ext cx="9557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system</a:t>
                </a:r>
              </a:p>
            </p:txBody>
          </p:sp>
          <p:pic>
            <p:nvPicPr>
              <p:cNvPr id="22" name="Picture 21"/>
              <p:cNvPicPr>
                <a:picLocks noChangeAspect="1"/>
              </p:cNvPicPr>
              <p:nvPr>
                <p:custDataLst>
                  <p:tags r:id="rId7"/>
                </p:custDataLst>
              </p:nvPr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6384" y="5072666"/>
                <a:ext cx="388860" cy="219371"/>
              </a:xfrm>
              <a:prstGeom prst="rect">
                <a:avLst/>
              </a:prstGeom>
            </p:spPr>
          </p:pic>
          <p:cxnSp>
            <p:nvCxnSpPr>
              <p:cNvPr id="23" name="Straight Arrow Connector 22"/>
              <p:cNvCxnSpPr/>
              <p:nvPr/>
            </p:nvCxnSpPr>
            <p:spPr>
              <a:xfrm>
                <a:off x="6660232" y="5197842"/>
                <a:ext cx="28803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4" name="Picture 23"/>
              <p:cNvPicPr>
                <a:picLocks noChangeAspect="1"/>
              </p:cNvPicPr>
              <p:nvPr>
                <p:custDataLst>
                  <p:tags r:id="rId8"/>
                </p:custDataLst>
              </p:nvPr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768" y="5072666"/>
                <a:ext cx="382544" cy="221666"/>
              </a:xfrm>
              <a:prstGeom prst="rect">
                <a:avLst/>
              </a:prstGeom>
            </p:spPr>
          </p:pic>
        </p:grpSp>
        <p:sp>
          <p:nvSpPr>
            <p:cNvPr id="15" name="Rectangle 14"/>
            <p:cNvSpPr/>
            <p:nvPr/>
          </p:nvSpPr>
          <p:spPr>
            <a:xfrm flipV="1">
              <a:off x="1835696" y="2513057"/>
              <a:ext cx="261473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64280" y="1132920"/>
            <a:ext cx="1580882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LTI systems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91880" y="1630541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mic Sans MS"/>
                <a:cs typeface="Comic Sans MS"/>
              </a:rPr>
              <a:t>A system is LTI </a:t>
            </a:r>
            <a:r>
              <a:rPr lang="sv-SE" b="1" dirty="0" err="1">
                <a:latin typeface="Comic Sans MS"/>
                <a:cs typeface="Comic Sans MS"/>
              </a:rPr>
              <a:t>if</a:t>
            </a:r>
            <a:r>
              <a:rPr lang="sv-SE" b="1" dirty="0">
                <a:latin typeface="Comic Sans MS"/>
                <a:cs typeface="Comic Sans MS"/>
              </a:rPr>
              <a:t>-and-</a:t>
            </a:r>
            <a:r>
              <a:rPr lang="sv-SE" b="1" dirty="0" err="1">
                <a:latin typeface="Comic Sans MS"/>
                <a:cs typeface="Comic Sans MS"/>
              </a:rPr>
              <a:t>only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if</a:t>
            </a:r>
            <a:r>
              <a:rPr lang="sv-SE" b="1" dirty="0">
                <a:latin typeface="Comic Sans MS"/>
                <a:cs typeface="Comic Sans MS"/>
              </a:rPr>
              <a:t>: </a:t>
            </a:r>
            <a:endParaRPr lang="sv-SE" b="1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endParaRPr lang="sv-SE" b="1" dirty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63771" y="1916832"/>
            <a:ext cx="29856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It is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endParaRPr lang="sv-SE" sz="16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It is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time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-invariant</a:t>
            </a:r>
          </a:p>
          <a:p>
            <a:endParaRPr lang="sv-SE" b="1" dirty="0">
              <a:latin typeface="Comic Sans MS"/>
              <a:cs typeface="Comic Sans M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9552" y="3007114"/>
            <a:ext cx="3258591" cy="136728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/>
          <p:nvPr/>
        </p:nvSpPr>
        <p:spPr>
          <a:xfrm>
            <a:off x="1326914" y="2636912"/>
            <a:ext cx="1734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  <a:cs typeface="Comic Sans MS"/>
              </a:rPr>
              <a:t>Linear</a:t>
            </a:r>
            <a:r>
              <a:rPr lang="sv-SE" b="1" dirty="0">
                <a:latin typeface="Comic Sans MS"/>
                <a:cs typeface="Comic Sans MS"/>
              </a:rPr>
              <a:t> system</a:t>
            </a:r>
            <a:endParaRPr lang="sv-SE" dirty="0"/>
          </a:p>
        </p:txBody>
      </p:sp>
      <p:pic>
        <p:nvPicPr>
          <p:cNvPr id="30" name="Picture 2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91" y="3185742"/>
            <a:ext cx="2643632" cy="25400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91" y="3870340"/>
            <a:ext cx="2590780" cy="25502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026" y="3584586"/>
            <a:ext cx="437642" cy="142877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4662239" y="2996952"/>
            <a:ext cx="3258591" cy="114743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Rectangle 33"/>
          <p:cNvSpPr/>
          <p:nvPr/>
        </p:nvSpPr>
        <p:spPr>
          <a:xfrm>
            <a:off x="4941182" y="2636912"/>
            <a:ext cx="2645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  <a:cs typeface="Comic Sans MS"/>
              </a:rPr>
              <a:t>Time</a:t>
            </a:r>
            <a:r>
              <a:rPr lang="sv-SE" b="1" dirty="0">
                <a:latin typeface="Comic Sans MS"/>
                <a:cs typeface="Comic Sans MS"/>
              </a:rPr>
              <a:t> invariant system</a:t>
            </a:r>
            <a:endParaRPr lang="sv-SE" dirty="0"/>
          </a:p>
        </p:txBody>
      </p:sp>
      <p:pic>
        <p:nvPicPr>
          <p:cNvPr id="35" name="Picture 3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1371" y="3136278"/>
            <a:ext cx="2919227" cy="25605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713" y="3496318"/>
            <a:ext cx="437642" cy="14287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025" y="3784350"/>
            <a:ext cx="2896325" cy="25708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3475975" y="1658478"/>
            <a:ext cx="3760321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809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2448106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Standard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Properties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1640" y="1812776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Commutativity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81502" y="2132857"/>
            <a:ext cx="3646482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257306"/>
            <a:ext cx="3382133" cy="28035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819657" y="2711730"/>
            <a:ext cx="12843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Associativity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81502" y="3017314"/>
            <a:ext cx="5734714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38" y="3128600"/>
            <a:ext cx="5458262" cy="28148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819657" y="3627473"/>
            <a:ext cx="13276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Distributivity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81502" y="3933057"/>
            <a:ext cx="6670818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18" y="4044341"/>
            <a:ext cx="6349486" cy="28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82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7834" y="3097034"/>
            <a:ext cx="2329484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Some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consequences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55976" y="1196051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Commutativity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560" y="1084785"/>
            <a:ext cx="3646482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50" y="1209234"/>
            <a:ext cx="3382133" cy="28035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6496199" y="1870953"/>
            <a:ext cx="12843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Associativity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1560" y="1772816"/>
            <a:ext cx="5734714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6" y="1884102"/>
            <a:ext cx="5458262" cy="28148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7380312" y="2552453"/>
            <a:ext cx="13276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Distributivity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1560" y="2440486"/>
            <a:ext cx="6670818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76" y="2551770"/>
            <a:ext cx="6349486" cy="283756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974989" y="4221525"/>
            <a:ext cx="2423928" cy="432048"/>
            <a:chOff x="4956384" y="4981818"/>
            <a:chExt cx="2423928" cy="432048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5398166" y="5197842"/>
              <a:ext cx="2539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647311" y="4981818"/>
              <a:ext cx="977490" cy="432048"/>
            </a:xfrm>
            <a:prstGeom prst="rect">
              <a:avLst/>
            </a:prstGeom>
            <a:solidFill>
              <a:schemeClr val="bg1">
                <a:lumMod val="65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19282" y="4994094"/>
              <a:ext cx="184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sv-SE" sz="12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56384" y="5072666"/>
              <a:ext cx="388860" cy="219371"/>
            </a:xfrm>
            <a:prstGeom prst="rect">
              <a:avLst/>
            </a:prstGeom>
          </p:spPr>
        </p:pic>
        <p:cxnSp>
          <p:nvCxnSpPr>
            <p:cNvPr id="26" name="Straight Arrow Connector 25"/>
            <p:cNvCxnSpPr/>
            <p:nvPr/>
          </p:nvCxnSpPr>
          <p:spPr>
            <a:xfrm>
              <a:off x="6660232" y="5197842"/>
              <a:ext cx="2880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26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768" y="5072666"/>
              <a:ext cx="382544" cy="221666"/>
            </a:xfrm>
            <a:prstGeom prst="rect">
              <a:avLst/>
            </a:prstGeom>
          </p:spPr>
        </p:pic>
      </p:grpSp>
      <p:sp>
        <p:nvSpPr>
          <p:cNvPr id="19" name="Rectangle 18"/>
          <p:cNvSpPr/>
          <p:nvPr/>
        </p:nvSpPr>
        <p:spPr>
          <a:xfrm flipV="1">
            <a:off x="858396" y="4005943"/>
            <a:ext cx="2614731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823" y="4327863"/>
            <a:ext cx="383743" cy="220256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4810140" y="4221088"/>
            <a:ext cx="1982146" cy="432048"/>
            <a:chOff x="5398166" y="4981818"/>
            <a:chExt cx="1982146" cy="432048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5398166" y="5197842"/>
              <a:ext cx="2539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5647311" y="4981818"/>
              <a:ext cx="977490" cy="432048"/>
            </a:xfrm>
            <a:prstGeom prst="rect">
              <a:avLst/>
            </a:prstGeom>
            <a:solidFill>
              <a:schemeClr val="bg1">
                <a:lumMod val="65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19282" y="4994094"/>
              <a:ext cx="184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sv-SE" sz="12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33" name="Picture 32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6740" y="5078722"/>
              <a:ext cx="388860" cy="219371"/>
            </a:xfrm>
            <a:prstGeom prst="rect">
              <a:avLst/>
            </a:prstGeom>
          </p:spPr>
        </p:pic>
        <p:cxnSp>
          <p:nvCxnSpPr>
            <p:cNvPr id="34" name="Straight Arrow Connector 33"/>
            <p:cNvCxnSpPr/>
            <p:nvPr/>
          </p:nvCxnSpPr>
          <p:spPr>
            <a:xfrm>
              <a:off x="6660232" y="5197842"/>
              <a:ext cx="2880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" name="Picture 34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7768" y="5072666"/>
              <a:ext cx="382544" cy="221666"/>
            </a:xfrm>
            <a:prstGeom prst="rect">
              <a:avLst/>
            </a:prstGeom>
          </p:spPr>
        </p:pic>
      </p:grpSp>
      <p:pic>
        <p:nvPicPr>
          <p:cNvPr id="36" name="Picture 3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487" y="4317992"/>
            <a:ext cx="383743" cy="220256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 flipV="1">
            <a:off x="4177555" y="4005942"/>
            <a:ext cx="2698701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822" y="4386906"/>
            <a:ext cx="367114" cy="12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87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7834" y="3097034"/>
            <a:ext cx="2329484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Some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consequences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55976" y="1196051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Commutativity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560" y="1084785"/>
            <a:ext cx="3646482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50" y="1209234"/>
            <a:ext cx="3382133" cy="28035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6496199" y="1870953"/>
            <a:ext cx="12843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Associativity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1560" y="1772816"/>
            <a:ext cx="5734714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6" y="1884102"/>
            <a:ext cx="5458262" cy="28148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7380312" y="2552453"/>
            <a:ext cx="13276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Distributivity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1560" y="2440486"/>
            <a:ext cx="6670818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76" y="2551770"/>
            <a:ext cx="6349486" cy="283756"/>
          </a:xfrm>
          <a:prstGeom prst="rect">
            <a:avLst/>
          </a:prstGeom>
        </p:spPr>
      </p:pic>
      <p:grpSp>
        <p:nvGrpSpPr>
          <p:cNvPr id="59" name="Group 58"/>
          <p:cNvGrpSpPr/>
          <p:nvPr/>
        </p:nvGrpSpPr>
        <p:grpSpPr>
          <a:xfrm>
            <a:off x="565478" y="3645024"/>
            <a:ext cx="8208912" cy="2104137"/>
            <a:chOff x="539552" y="3645024"/>
            <a:chExt cx="8208912" cy="2104137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1092137" y="4092565"/>
              <a:ext cx="2539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1341282" y="3876541"/>
              <a:ext cx="977490" cy="432048"/>
            </a:xfrm>
            <a:prstGeom prst="rect">
              <a:avLst/>
            </a:prstGeom>
            <a:solidFill>
              <a:schemeClr val="bg1">
                <a:lumMod val="65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13253" y="3888817"/>
              <a:ext cx="184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sv-SE" sz="12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25" name="Picture 24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0355" y="3967389"/>
              <a:ext cx="388860" cy="219371"/>
            </a:xfrm>
            <a:prstGeom prst="rect">
              <a:avLst/>
            </a:prstGeom>
          </p:spPr>
        </p:pic>
        <p:cxnSp>
          <p:nvCxnSpPr>
            <p:cNvPr id="26" name="Straight Arrow Connector 25"/>
            <p:cNvCxnSpPr/>
            <p:nvPr/>
          </p:nvCxnSpPr>
          <p:spPr>
            <a:xfrm>
              <a:off x="2354203" y="4092565"/>
              <a:ext cx="2880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26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399" y="3965536"/>
              <a:ext cx="382544" cy="221666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 flipV="1">
              <a:off x="539552" y="3645024"/>
              <a:ext cx="3960440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8" name="Picture 7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1189" y="3982879"/>
              <a:ext cx="478400" cy="221144"/>
            </a:xfrm>
            <a:prstGeom prst="rect">
              <a:avLst/>
            </a:prstGeom>
          </p:spPr>
        </p:pic>
        <p:grpSp>
          <p:nvGrpSpPr>
            <p:cNvPr id="58" name="Group 57"/>
            <p:cNvGrpSpPr/>
            <p:nvPr/>
          </p:nvGrpSpPr>
          <p:grpSpPr>
            <a:xfrm>
              <a:off x="5044592" y="3861050"/>
              <a:ext cx="3648995" cy="432048"/>
              <a:chOff x="5056649" y="3861050"/>
              <a:chExt cx="3648995" cy="432048"/>
            </a:xfrm>
          </p:grpSpPr>
          <p:pic>
            <p:nvPicPr>
              <p:cNvPr id="35" name="Picture 34"/>
              <p:cNvPicPr>
                <a:picLocks noChangeAspect="1"/>
              </p:cNvPicPr>
              <p:nvPr>
                <p:custDataLst>
                  <p:tags r:id="rId14"/>
                </p:custDataLst>
              </p:nvPr>
            </p:nvPicPr>
            <p:blipFill>
              <a:blip r:embed="rId2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23100" y="3952652"/>
                <a:ext cx="382544" cy="221666"/>
              </a:xfrm>
              <a:prstGeom prst="rect">
                <a:avLst/>
              </a:prstGeom>
            </p:spPr>
          </p:pic>
          <p:grpSp>
            <p:nvGrpSpPr>
              <p:cNvPr id="57" name="Group 56"/>
              <p:cNvGrpSpPr/>
              <p:nvPr/>
            </p:nvGrpSpPr>
            <p:grpSpPr>
              <a:xfrm>
                <a:off x="5056649" y="3861050"/>
                <a:ext cx="3182299" cy="432048"/>
                <a:chOff x="5525621" y="3281700"/>
                <a:chExt cx="3182299" cy="432048"/>
              </a:xfrm>
            </p:grpSpPr>
            <p:cxnSp>
              <p:nvCxnSpPr>
                <p:cNvPr id="30" name="Straight Arrow Connector 29"/>
                <p:cNvCxnSpPr/>
                <p:nvPr/>
              </p:nvCxnSpPr>
              <p:spPr>
                <a:xfrm>
                  <a:off x="5958599" y="3497724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Rectangle 30"/>
                <p:cNvSpPr/>
                <p:nvPr/>
              </p:nvSpPr>
              <p:spPr>
                <a:xfrm>
                  <a:off x="6207743" y="3281700"/>
                  <a:ext cx="2206791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6579715" y="3293976"/>
                  <a:ext cx="184730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endParaRPr lang="sv-SE" sz="1200" b="1" dirty="0">
                    <a:solidFill>
                      <a:srgbClr val="FF0000"/>
                    </a:solidFill>
                    <a:latin typeface="Comic Sans MS" panose="030F0702030302020204" pitchFamily="66" charset="0"/>
                  </a:endParaRPr>
                </a:p>
              </p:txBody>
            </p:sp>
            <p:pic>
              <p:nvPicPr>
                <p:cNvPr id="12" name="Picture 11"/>
                <p:cNvPicPr>
                  <a:picLocks noChangeAspect="1"/>
                </p:cNvPicPr>
                <p:nvPr>
                  <p:custDataLst>
                    <p:tags r:id="rId15"/>
                  </p:custDataLst>
                </p:nvPr>
              </p:nvPicPr>
              <p:blipFill>
                <a:blip r:embed="rId2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367769" y="3387596"/>
                  <a:ext cx="1886738" cy="220256"/>
                </a:xfrm>
                <a:prstGeom prst="rect">
                  <a:avLst/>
                </a:prstGeom>
              </p:spPr>
            </p:pic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8419888" y="3487500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56" name="Picture 55"/>
                <p:cNvPicPr>
                  <a:picLocks noChangeAspect="1"/>
                </p:cNvPicPr>
                <p:nvPr>
                  <p:custDataLst>
                    <p:tags r:id="rId16"/>
                  </p:custDataLst>
                </p:nvPr>
              </p:nvPicPr>
              <p:blipFill>
                <a:blip r:embed="rId2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525621" y="3387596"/>
                  <a:ext cx="388860" cy="221144"/>
                </a:xfrm>
                <a:prstGeom prst="rect">
                  <a:avLst/>
                </a:prstGeom>
              </p:spPr>
            </p:pic>
          </p:grpSp>
        </p:grpSp>
        <p:sp>
          <p:nvSpPr>
            <p:cNvPr id="37" name="Rectangle 36"/>
            <p:cNvSpPr/>
            <p:nvPr/>
          </p:nvSpPr>
          <p:spPr>
            <a:xfrm flipV="1">
              <a:off x="4986666" y="3645469"/>
              <a:ext cx="3761798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3" name="Picture 2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5811" y="4653136"/>
              <a:ext cx="367114" cy="123894"/>
            </a:xfrm>
            <a:prstGeom prst="rect">
              <a:avLst/>
            </a:prstGeom>
          </p:spPr>
        </p:pic>
        <p:sp>
          <p:nvSpPr>
            <p:cNvPr id="38" name="Rectangle 37"/>
            <p:cNvSpPr/>
            <p:nvPr/>
          </p:nvSpPr>
          <p:spPr>
            <a:xfrm>
              <a:off x="2730389" y="3876104"/>
              <a:ext cx="977490" cy="432048"/>
            </a:xfrm>
            <a:prstGeom prst="rect">
              <a:avLst/>
            </a:prstGeom>
            <a:solidFill>
              <a:schemeClr val="bg1">
                <a:lumMod val="65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02360" y="3888380"/>
              <a:ext cx="184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sv-SE" sz="12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3743310" y="4092128"/>
              <a:ext cx="2880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0296" y="3982442"/>
              <a:ext cx="479254" cy="222036"/>
            </a:xfrm>
            <a:prstGeom prst="rect">
              <a:avLst/>
            </a:prstGeom>
          </p:spPr>
        </p:pic>
        <p:cxnSp>
          <p:nvCxnSpPr>
            <p:cNvPr id="43" name="Straight Arrow Connector 42"/>
            <p:cNvCxnSpPr/>
            <p:nvPr/>
          </p:nvCxnSpPr>
          <p:spPr>
            <a:xfrm>
              <a:off x="1102194" y="5332607"/>
              <a:ext cx="2539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1351339" y="5116583"/>
              <a:ext cx="977490" cy="432048"/>
            </a:xfrm>
            <a:prstGeom prst="rect">
              <a:avLst/>
            </a:prstGeom>
            <a:solidFill>
              <a:schemeClr val="bg1">
                <a:lumMod val="65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723310" y="5128859"/>
              <a:ext cx="184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sv-SE" sz="12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46" name="Picture 45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412" y="5207431"/>
              <a:ext cx="388860" cy="219371"/>
            </a:xfrm>
            <a:prstGeom prst="rect">
              <a:avLst/>
            </a:prstGeom>
          </p:spPr>
        </p:pic>
        <p:cxnSp>
          <p:nvCxnSpPr>
            <p:cNvPr id="47" name="Straight Arrow Connector 46"/>
            <p:cNvCxnSpPr/>
            <p:nvPr/>
          </p:nvCxnSpPr>
          <p:spPr>
            <a:xfrm>
              <a:off x="2364260" y="5332607"/>
              <a:ext cx="2880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8" name="Picture 47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399" y="5184192"/>
              <a:ext cx="382544" cy="221666"/>
            </a:xfrm>
            <a:prstGeom prst="rect">
              <a:avLst/>
            </a:prstGeom>
          </p:spPr>
        </p:pic>
        <p:sp>
          <p:nvSpPr>
            <p:cNvPr id="49" name="Rectangle 48"/>
            <p:cNvSpPr/>
            <p:nvPr/>
          </p:nvSpPr>
          <p:spPr>
            <a:xfrm flipV="1">
              <a:off x="549609" y="4885066"/>
              <a:ext cx="3950383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712925" y="5115613"/>
              <a:ext cx="977490" cy="432048"/>
            </a:xfrm>
            <a:prstGeom prst="rect">
              <a:avLst/>
            </a:prstGeom>
            <a:solidFill>
              <a:schemeClr val="bg1">
                <a:lumMod val="65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3753367" y="5332170"/>
              <a:ext cx="2880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4" name="Picture 53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0400" y="5212806"/>
              <a:ext cx="479254" cy="222036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2470" y="5213698"/>
              <a:ext cx="478400" cy="221144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4033239"/>
              <a:ext cx="367114" cy="12389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083013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7834" y="3097034"/>
            <a:ext cx="2329484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Some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consequences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55976" y="1196051"/>
            <a:ext cx="14013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Commutativity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560" y="1084785"/>
            <a:ext cx="3646482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50" y="1209234"/>
            <a:ext cx="3382133" cy="280351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6496199" y="1870953"/>
            <a:ext cx="12843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Associativity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1560" y="1772816"/>
            <a:ext cx="5734714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6" y="1884102"/>
            <a:ext cx="5458262" cy="28148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7380312" y="2552453"/>
            <a:ext cx="13276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Distributivity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1560" y="2440486"/>
            <a:ext cx="6670818" cy="50405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76" y="2551770"/>
            <a:ext cx="6349486" cy="28375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63" y="4581128"/>
            <a:ext cx="388860" cy="219371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 flipV="1">
            <a:off x="611560" y="3645023"/>
            <a:ext cx="3335409" cy="208823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1447231" y="3876541"/>
            <a:ext cx="1226635" cy="432048"/>
            <a:chOff x="1118063" y="3876541"/>
            <a:chExt cx="1226635" cy="432048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1118063" y="4092565"/>
              <a:ext cx="2539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1367208" y="3876541"/>
              <a:ext cx="977490" cy="432048"/>
            </a:xfrm>
            <a:prstGeom prst="rect">
              <a:avLst/>
            </a:prstGeom>
            <a:solidFill>
              <a:schemeClr val="bg1">
                <a:lumMod val="65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39179" y="3888817"/>
              <a:ext cx="184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sv-SE" sz="12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7115" y="3982879"/>
              <a:ext cx="478400" cy="221144"/>
            </a:xfrm>
            <a:prstGeom prst="rect">
              <a:avLst/>
            </a:prstGeom>
          </p:spPr>
        </p:pic>
      </p:grpSp>
      <p:grpSp>
        <p:nvGrpSpPr>
          <p:cNvPr id="80" name="Group 79"/>
          <p:cNvGrpSpPr/>
          <p:nvPr/>
        </p:nvGrpSpPr>
        <p:grpSpPr>
          <a:xfrm>
            <a:off x="4845950" y="4436669"/>
            <a:ext cx="3648995" cy="432048"/>
            <a:chOff x="4845950" y="4436669"/>
            <a:chExt cx="3648995" cy="432048"/>
          </a:xfrm>
        </p:grpSpPr>
        <p:pic>
          <p:nvPicPr>
            <p:cNvPr id="35" name="Picture 34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12401" y="4528271"/>
              <a:ext cx="382544" cy="221666"/>
            </a:xfrm>
            <a:prstGeom prst="rect">
              <a:avLst/>
            </a:prstGeom>
          </p:spPr>
        </p:pic>
        <p:grpSp>
          <p:nvGrpSpPr>
            <p:cNvPr id="79" name="Group 78"/>
            <p:cNvGrpSpPr/>
            <p:nvPr>
              <p:custDataLst>
                <p:tags r:id="rId9"/>
              </p:custDataLst>
            </p:nvPr>
          </p:nvGrpSpPr>
          <p:grpSpPr>
            <a:xfrm>
              <a:off x="4845950" y="4436669"/>
              <a:ext cx="3182299" cy="432048"/>
              <a:chOff x="4845950" y="4436669"/>
              <a:chExt cx="3182299" cy="432048"/>
            </a:xfrm>
          </p:grpSpPr>
          <p:cxnSp>
            <p:nvCxnSpPr>
              <p:cNvPr id="30" name="Straight Arrow Connector 29"/>
              <p:cNvCxnSpPr/>
              <p:nvPr/>
            </p:nvCxnSpPr>
            <p:spPr>
              <a:xfrm>
                <a:off x="5278928" y="4652693"/>
                <a:ext cx="25395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30"/>
              <p:cNvSpPr/>
              <p:nvPr/>
            </p:nvSpPr>
            <p:spPr>
              <a:xfrm>
                <a:off x="5528072" y="4436669"/>
                <a:ext cx="2206791" cy="432048"/>
              </a:xfrm>
              <a:prstGeom prst="rect">
                <a:avLst/>
              </a:prstGeom>
              <a:solidFill>
                <a:schemeClr val="bg1">
                  <a:lumMod val="65000"/>
                  <a:alpha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5900044" y="4448945"/>
                <a:ext cx="184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sv-SE" sz="12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  <p:pic>
            <p:nvPicPr>
              <p:cNvPr id="78" name="Picture 77"/>
              <p:cNvPicPr>
                <a:picLocks noChangeAspect="1"/>
              </p:cNvPicPr>
              <p:nvPr>
                <p:custDataLst>
                  <p:tags r:id="rId10"/>
                </p:custDataLst>
              </p:nvPr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688098" y="4542564"/>
                <a:ext cx="1947298" cy="221144"/>
              </a:xfrm>
              <a:prstGeom prst="rect">
                <a:avLst/>
              </a:prstGeom>
            </p:spPr>
          </p:pic>
          <p:cxnSp>
            <p:nvCxnSpPr>
              <p:cNvPr id="34" name="Straight Arrow Connector 33"/>
              <p:cNvCxnSpPr/>
              <p:nvPr/>
            </p:nvCxnSpPr>
            <p:spPr>
              <a:xfrm>
                <a:off x="7740217" y="4642469"/>
                <a:ext cx="28803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6" name="Picture 55"/>
              <p:cNvPicPr>
                <a:picLocks noChangeAspect="1"/>
              </p:cNvPicPr>
              <p:nvPr>
                <p:custDataLst>
                  <p:tags r:id="rId11"/>
                </p:custDataLst>
              </p:nvPr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45950" y="4542565"/>
                <a:ext cx="388860" cy="221144"/>
              </a:xfrm>
              <a:prstGeom prst="rect">
                <a:avLst/>
              </a:prstGeom>
            </p:spPr>
          </p:pic>
        </p:grpSp>
      </p:grpSp>
      <p:sp>
        <p:nvSpPr>
          <p:cNvPr id="37" name="Rectangle 36"/>
          <p:cNvSpPr/>
          <p:nvPr/>
        </p:nvSpPr>
        <p:spPr>
          <a:xfrm flipV="1">
            <a:off x="4788024" y="4221088"/>
            <a:ext cx="3761798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TextBox 38"/>
          <p:cNvSpPr txBox="1"/>
          <p:nvPr/>
        </p:nvSpPr>
        <p:spPr>
          <a:xfrm>
            <a:off x="3174368" y="3888380"/>
            <a:ext cx="184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sv-SE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073353" y="4576438"/>
            <a:ext cx="680633" cy="221666"/>
            <a:chOff x="3769236" y="3965536"/>
            <a:chExt cx="680633" cy="221666"/>
          </a:xfrm>
        </p:grpSpPr>
        <p:pic>
          <p:nvPicPr>
            <p:cNvPr id="27" name="Picture 26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67325" y="3965536"/>
              <a:ext cx="382544" cy="221666"/>
            </a:xfrm>
            <a:prstGeom prst="rect">
              <a:avLst/>
            </a:prstGeom>
          </p:spPr>
        </p:pic>
        <p:cxnSp>
          <p:nvCxnSpPr>
            <p:cNvPr id="40" name="Straight Arrow Connector 39"/>
            <p:cNvCxnSpPr/>
            <p:nvPr/>
          </p:nvCxnSpPr>
          <p:spPr>
            <a:xfrm>
              <a:off x="3769236" y="4092128"/>
              <a:ext cx="28803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1" name="Picture 60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468" y="4628866"/>
            <a:ext cx="367114" cy="123894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1447231" y="5013176"/>
            <a:ext cx="1226635" cy="432048"/>
            <a:chOff x="1118063" y="5013176"/>
            <a:chExt cx="1226635" cy="432048"/>
          </a:xfrm>
        </p:grpSpPr>
        <p:cxnSp>
          <p:nvCxnSpPr>
            <p:cNvPr id="64" name="Straight Arrow Connector 63"/>
            <p:cNvCxnSpPr/>
            <p:nvPr/>
          </p:nvCxnSpPr>
          <p:spPr>
            <a:xfrm>
              <a:off x="1118063" y="5229200"/>
              <a:ext cx="25395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1367208" y="5013176"/>
              <a:ext cx="977490" cy="432048"/>
            </a:xfrm>
            <a:prstGeom prst="rect">
              <a:avLst/>
            </a:prstGeom>
            <a:solidFill>
              <a:schemeClr val="bg1">
                <a:lumMod val="65000"/>
                <a:alpha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739179" y="5025452"/>
              <a:ext cx="184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sv-SE" sz="1200" b="1" dirty="0">
                <a:solidFill>
                  <a:srgbClr val="FF0000"/>
                </a:solidFill>
                <a:latin typeface="Comic Sans MS" panose="030F0702030302020204" pitchFamily="66" charset="0"/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7115" y="5119514"/>
              <a:ext cx="479254" cy="222036"/>
            </a:xfrm>
            <a:prstGeom prst="rect">
              <a:avLst/>
            </a:prstGeom>
          </p:spPr>
        </p:pic>
      </p:grpSp>
      <p:cxnSp>
        <p:nvCxnSpPr>
          <p:cNvPr id="69" name="Straight Arrow Connector 68"/>
          <p:cNvCxnSpPr/>
          <p:nvPr/>
        </p:nvCxnSpPr>
        <p:spPr>
          <a:xfrm>
            <a:off x="1447231" y="4089348"/>
            <a:ext cx="0" cy="114118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136275" y="4687271"/>
            <a:ext cx="310956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>
            <a:off x="2827649" y="3949323"/>
            <a:ext cx="0" cy="235053"/>
          </a:xfrm>
          <a:prstGeom prst="straightConnector1">
            <a:avLst/>
          </a:prstGeom>
          <a:ln w="1905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6200000">
            <a:off x="2833446" y="5111673"/>
            <a:ext cx="0" cy="235053"/>
          </a:xfrm>
          <a:prstGeom prst="straightConnector1">
            <a:avLst/>
          </a:prstGeom>
          <a:ln w="19050">
            <a:solidFill>
              <a:schemeClr val="tx1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owchart: Or 72"/>
          <p:cNvSpPr/>
          <p:nvPr/>
        </p:nvSpPr>
        <p:spPr>
          <a:xfrm>
            <a:off x="2861067" y="4624663"/>
            <a:ext cx="179810" cy="179810"/>
          </a:xfrm>
          <a:prstGeom prst="flowChartOr">
            <a:avLst/>
          </a:prstGeom>
          <a:noFill/>
          <a:ln w="19050">
            <a:solidFill>
              <a:schemeClr val="tx1"/>
            </a:solidFill>
          </a:ln>
          <a:effectLst>
            <a:outerShdw blurRad="63500" sx="4000" sy="4000" algn="ctr" rotWithShape="0">
              <a:prstClr val="black">
                <a:alpha val="5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2945175" y="4809642"/>
            <a:ext cx="0" cy="41870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945175" y="4077072"/>
            <a:ext cx="0" cy="5475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9201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800493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BIBO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stability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3568" y="1772816"/>
            <a:ext cx="2585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A system is BIBO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stable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if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83568" y="1642796"/>
            <a:ext cx="6847089" cy="56781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9" name="Picture 10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209" y="1815970"/>
            <a:ext cx="3909017" cy="2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178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87175" y="1919278"/>
            <a:ext cx="2614731" cy="864095"/>
            <a:chOff x="1835696" y="2513057"/>
            <a:chExt cx="2614731" cy="864095"/>
          </a:xfrm>
        </p:grpSpPr>
        <p:grpSp>
          <p:nvGrpSpPr>
            <p:cNvPr id="14" name="Group 13"/>
            <p:cNvGrpSpPr/>
            <p:nvPr/>
          </p:nvGrpSpPr>
          <p:grpSpPr>
            <a:xfrm>
              <a:off x="1966152" y="2729081"/>
              <a:ext cx="2423928" cy="432485"/>
              <a:chOff x="4956384" y="4981381"/>
              <a:chExt cx="2423928" cy="432485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5398166" y="5197842"/>
                <a:ext cx="25395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5647311" y="4981818"/>
                <a:ext cx="977490" cy="432048"/>
              </a:xfrm>
              <a:prstGeom prst="rect">
                <a:avLst/>
              </a:prstGeom>
              <a:solidFill>
                <a:schemeClr val="bg1">
                  <a:lumMod val="65000"/>
                  <a:alpha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762032" y="4981381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LTI</a:t>
                </a:r>
              </a:p>
            </p:txBody>
          </p:sp>
          <p:pic>
            <p:nvPicPr>
              <p:cNvPr id="22" name="Picture 21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6384" y="5072666"/>
                <a:ext cx="388860" cy="219371"/>
              </a:xfrm>
              <a:prstGeom prst="rect">
                <a:avLst/>
              </a:prstGeom>
            </p:spPr>
          </p:pic>
          <p:cxnSp>
            <p:nvCxnSpPr>
              <p:cNvPr id="23" name="Straight Arrow Connector 22"/>
              <p:cNvCxnSpPr/>
              <p:nvPr/>
            </p:nvCxnSpPr>
            <p:spPr>
              <a:xfrm>
                <a:off x="6660232" y="5197842"/>
                <a:ext cx="28803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4" name="Picture 23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768" y="5072666"/>
                <a:ext cx="382544" cy="221666"/>
              </a:xfrm>
              <a:prstGeom prst="rect">
                <a:avLst/>
              </a:prstGeom>
            </p:spPr>
          </p:pic>
        </p:grpSp>
        <p:sp>
          <p:nvSpPr>
            <p:cNvPr id="15" name="Rectangle 14"/>
            <p:cNvSpPr/>
            <p:nvPr/>
          </p:nvSpPr>
          <p:spPr>
            <a:xfrm flipV="1">
              <a:off x="1835696" y="2513057"/>
              <a:ext cx="261473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64280" y="1132920"/>
            <a:ext cx="1580882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LTI systems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4168C70F-DFD0-C642-B712-15DEDB0B61BF}"/>
              </a:ext>
            </a:extLst>
          </p:cNvPr>
          <p:cNvSpPr/>
          <p:nvPr/>
        </p:nvSpPr>
        <p:spPr>
          <a:xfrm flipV="1">
            <a:off x="595370" y="4797152"/>
            <a:ext cx="3946029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40" name="Picture 6">
            <a:extLst>
              <a:ext uri="{FF2B5EF4-FFF2-40B4-BE49-F238E27FC236}">
                <a16:creationId xmlns:a16="http://schemas.microsoft.com/office/drawing/2014/main" id="{C382F68E-8D68-0A43-86FE-CCF47A5C23C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47" y="5041049"/>
            <a:ext cx="3672408" cy="531160"/>
          </a:xfrm>
          <a:prstGeom prst="rect">
            <a:avLst/>
          </a:prstGeom>
        </p:spPr>
      </p:pic>
      <p:pic>
        <p:nvPicPr>
          <p:cNvPr id="41" name="Picture 4">
            <a:extLst>
              <a:ext uri="{FF2B5EF4-FFF2-40B4-BE49-F238E27FC236}">
                <a16:creationId xmlns:a16="http://schemas.microsoft.com/office/drawing/2014/main" id="{2B28CCE9-9774-8A4E-B8AE-01E26858B3B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606" y="3357650"/>
            <a:ext cx="2842364" cy="583974"/>
          </a:xfrm>
          <a:prstGeom prst="rect">
            <a:avLst/>
          </a:prstGeom>
        </p:spPr>
      </p:pic>
      <p:sp>
        <p:nvSpPr>
          <p:cNvPr id="42" name="Rectangle 14">
            <a:extLst>
              <a:ext uri="{FF2B5EF4-FFF2-40B4-BE49-F238E27FC236}">
                <a16:creationId xmlns:a16="http://schemas.microsoft.com/office/drawing/2014/main" id="{92923BB7-9C27-774D-B245-A091344EAD31}"/>
              </a:ext>
            </a:extLst>
          </p:cNvPr>
          <p:cNvSpPr/>
          <p:nvPr/>
        </p:nvSpPr>
        <p:spPr>
          <a:xfrm flipV="1">
            <a:off x="5589514" y="3154957"/>
            <a:ext cx="3063046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3" name="Rak pil 2">
            <a:extLst>
              <a:ext uri="{FF2B5EF4-FFF2-40B4-BE49-F238E27FC236}">
                <a16:creationId xmlns:a16="http://schemas.microsoft.com/office/drawing/2014/main" id="{CB92BA6F-858C-B843-9333-24BA18F4BD0A}"/>
              </a:ext>
            </a:extLst>
          </p:cNvPr>
          <p:cNvCxnSpPr/>
          <p:nvPr/>
        </p:nvCxnSpPr>
        <p:spPr>
          <a:xfrm>
            <a:off x="4139952" y="2504634"/>
            <a:ext cx="1368152" cy="650323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>
            <a:extLst>
              <a:ext uri="{FF2B5EF4-FFF2-40B4-BE49-F238E27FC236}">
                <a16:creationId xmlns:a16="http://schemas.microsoft.com/office/drawing/2014/main" id="{748719DD-2E72-BC41-98C8-91FED6D835E0}"/>
              </a:ext>
            </a:extLst>
          </p:cNvPr>
          <p:cNvCxnSpPr>
            <a:cxnSpLocks/>
          </p:cNvCxnSpPr>
          <p:nvPr/>
        </p:nvCxnSpPr>
        <p:spPr>
          <a:xfrm>
            <a:off x="2667210" y="2992787"/>
            <a:ext cx="0" cy="1601152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>
            <a:extLst>
              <a:ext uri="{FF2B5EF4-FFF2-40B4-BE49-F238E27FC236}">
                <a16:creationId xmlns:a16="http://schemas.microsoft.com/office/drawing/2014/main" id="{CF2E02B9-1C10-B243-A22E-C3BDD74A5272}"/>
              </a:ext>
            </a:extLst>
          </p:cNvPr>
          <p:cNvCxnSpPr>
            <a:cxnSpLocks/>
          </p:cNvCxnSpPr>
          <p:nvPr/>
        </p:nvCxnSpPr>
        <p:spPr>
          <a:xfrm flipH="1">
            <a:off x="4669934" y="4060095"/>
            <a:ext cx="1270218" cy="980954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38">
            <a:extLst>
              <a:ext uri="{FF2B5EF4-FFF2-40B4-BE49-F238E27FC236}">
                <a16:creationId xmlns:a16="http://schemas.microsoft.com/office/drawing/2014/main" id="{D41C5F80-F001-064A-A656-EAC1927E4D1B}"/>
              </a:ext>
            </a:extLst>
          </p:cNvPr>
          <p:cNvSpPr txBox="1"/>
          <p:nvPr/>
        </p:nvSpPr>
        <p:spPr>
          <a:xfrm>
            <a:off x="3516272" y="1076487"/>
            <a:ext cx="5042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omic Sans MS"/>
                <a:cs typeface="Comic Sans MS"/>
              </a:rPr>
              <a:t>Today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we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will</a:t>
            </a:r>
            <a:r>
              <a:rPr lang="sv-SE" b="1" dirty="0">
                <a:latin typeface="Comic Sans MS"/>
                <a:cs typeface="Comic Sans MS"/>
              </a:rPr>
              <a:t> show </a:t>
            </a:r>
            <a:r>
              <a:rPr lang="sv-SE" b="1" dirty="0" err="1">
                <a:latin typeface="Comic Sans MS"/>
                <a:cs typeface="Comic Sans MS"/>
              </a:rPr>
              <a:t>that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these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are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equivalent</a:t>
            </a:r>
            <a:endParaRPr lang="sv-SE" b="1" dirty="0">
              <a:latin typeface="Comic Sans MS"/>
              <a:cs typeface="Comic Sans MS"/>
            </a:endParaRPr>
          </a:p>
        </p:txBody>
      </p:sp>
      <p:sp>
        <p:nvSpPr>
          <p:cNvPr id="46" name="TextBox 38">
            <a:extLst>
              <a:ext uri="{FF2B5EF4-FFF2-40B4-BE49-F238E27FC236}">
                <a16:creationId xmlns:a16="http://schemas.microsoft.com/office/drawing/2014/main" id="{94A133D4-D51D-8641-BA45-B499AB8B9AE7}"/>
              </a:ext>
            </a:extLst>
          </p:cNvPr>
          <p:cNvSpPr txBox="1"/>
          <p:nvPr/>
        </p:nvSpPr>
        <p:spPr>
          <a:xfrm>
            <a:off x="6672657" y="4060095"/>
            <a:ext cx="1270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latin typeface="Comic Sans MS"/>
                <a:cs typeface="Comic Sans MS"/>
              </a:rPr>
              <a:t>For </a:t>
            </a:r>
            <a:r>
              <a:rPr lang="sv-SE" sz="1100" b="1" dirty="0" err="1">
                <a:latin typeface="Comic Sans MS"/>
                <a:cs typeface="Comic Sans MS"/>
              </a:rPr>
              <a:t>some</a:t>
            </a:r>
            <a:r>
              <a:rPr lang="sv-SE" sz="1100" b="1" dirty="0">
                <a:latin typeface="Comic Sans MS"/>
                <a:cs typeface="Comic Sans MS"/>
              </a:rPr>
              <a:t> h(k)</a:t>
            </a:r>
          </a:p>
        </p:txBody>
      </p:sp>
      <p:sp>
        <p:nvSpPr>
          <p:cNvPr id="47" name="TextBox 38">
            <a:extLst>
              <a:ext uri="{FF2B5EF4-FFF2-40B4-BE49-F238E27FC236}">
                <a16:creationId xmlns:a16="http://schemas.microsoft.com/office/drawing/2014/main" id="{90F2912A-277B-824D-8537-DC090D29AF68}"/>
              </a:ext>
            </a:extLst>
          </p:cNvPr>
          <p:cNvSpPr txBox="1"/>
          <p:nvPr/>
        </p:nvSpPr>
        <p:spPr>
          <a:xfrm>
            <a:off x="1673448" y="5703458"/>
            <a:ext cx="19855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latin typeface="Comic Sans MS"/>
                <a:cs typeface="Comic Sans MS"/>
              </a:rPr>
              <a:t>For </a:t>
            </a:r>
            <a:r>
              <a:rPr lang="sv-SE" sz="1100" b="1" dirty="0" err="1">
                <a:latin typeface="Comic Sans MS"/>
                <a:cs typeface="Comic Sans MS"/>
              </a:rPr>
              <a:t>some</a:t>
            </a:r>
            <a:r>
              <a:rPr lang="sv-SE" sz="1100" b="1" dirty="0">
                <a:latin typeface="Comic Sans MS"/>
                <a:cs typeface="Comic Sans MS"/>
              </a:rPr>
              <a:t> a(k), b(k)</a:t>
            </a:r>
          </a:p>
        </p:txBody>
      </p:sp>
      <p:sp>
        <p:nvSpPr>
          <p:cNvPr id="26" name="TextBox 38">
            <a:extLst>
              <a:ext uri="{FF2B5EF4-FFF2-40B4-BE49-F238E27FC236}">
                <a16:creationId xmlns:a16="http://schemas.microsoft.com/office/drawing/2014/main" id="{71B26D30-25FE-2249-A3D8-0A4800C7410E}"/>
              </a:ext>
            </a:extLst>
          </p:cNvPr>
          <p:cNvSpPr txBox="1"/>
          <p:nvPr/>
        </p:nvSpPr>
        <p:spPr>
          <a:xfrm>
            <a:off x="4999041" y="4715956"/>
            <a:ext cx="2614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omic Sans MS"/>
                <a:cs typeface="Comic Sans MS"/>
              </a:rPr>
              <a:t>We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now</a:t>
            </a:r>
            <a:r>
              <a:rPr lang="sv-SE" b="1" dirty="0">
                <a:latin typeface="Comic Sans MS"/>
                <a:cs typeface="Comic Sans MS"/>
              </a:rPr>
              <a:t> show </a:t>
            </a:r>
            <a:r>
              <a:rPr lang="sv-SE" b="1" dirty="0" err="1">
                <a:latin typeface="Comic Sans MS"/>
                <a:cs typeface="Comic Sans MS"/>
              </a:rPr>
              <a:t>this</a:t>
            </a:r>
            <a:endParaRPr lang="sv-SE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255725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3796232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Relation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to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difference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equations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46" y="1745712"/>
            <a:ext cx="3672408" cy="5311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3568" y="1642796"/>
            <a:ext cx="3986365" cy="7060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58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3796232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Relation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to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difference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equations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1502" y="2705366"/>
            <a:ext cx="13853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Consider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now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46" y="1745712"/>
            <a:ext cx="3672408" cy="5311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3568" y="1642796"/>
            <a:ext cx="3986365" cy="7060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674738" y="2437078"/>
            <a:ext cx="7883627" cy="351220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673" y="2741012"/>
            <a:ext cx="1922662" cy="2374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456" y="2757597"/>
            <a:ext cx="886986" cy="23935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81502" y="3284984"/>
            <a:ext cx="12939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We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then</a:t>
            </a:r>
            <a:r>
              <a:rPr lang="sv-SE" sz="1400" b="1" dirty="0">
                <a:latin typeface="Comic Sans MS"/>
                <a:cs typeface="Comic Sans MS"/>
              </a:rPr>
              <a:t> get</a:t>
            </a:r>
          </a:p>
        </p:txBody>
      </p:sp>
      <p:pic>
        <p:nvPicPr>
          <p:cNvPr id="19" name="Picture 1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686" y="3347503"/>
            <a:ext cx="3044710" cy="24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495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3796232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Relation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to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difference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equations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1502" y="2705366"/>
            <a:ext cx="13853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Consider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now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46" y="1745712"/>
            <a:ext cx="3672408" cy="5311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3568" y="1642796"/>
            <a:ext cx="3986365" cy="7060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674738" y="2437078"/>
            <a:ext cx="7883627" cy="3512202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10"/>
          <p:cNvSpPr/>
          <p:nvPr/>
        </p:nvSpPr>
        <p:spPr>
          <a:xfrm>
            <a:off x="781502" y="3284984"/>
            <a:ext cx="12939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We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then</a:t>
            </a:r>
            <a:r>
              <a:rPr lang="sv-SE" sz="1400" b="1" dirty="0">
                <a:latin typeface="Comic Sans MS"/>
                <a:cs typeface="Comic Sans MS"/>
              </a:rPr>
              <a:t> get</a:t>
            </a: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686" y="3347503"/>
            <a:ext cx="3044710" cy="24624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673" y="2741012"/>
            <a:ext cx="1922662" cy="23743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456" y="2757597"/>
            <a:ext cx="886986" cy="2393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683568" y="3789040"/>
            <a:ext cx="7874798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33659" y="3896763"/>
            <a:ext cx="45079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Pattern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recognition</a:t>
            </a:r>
            <a:r>
              <a:rPr lang="sv-SE" sz="1400" b="1" dirty="0">
                <a:latin typeface="Comic Sans MS"/>
                <a:cs typeface="Comic Sans MS"/>
              </a:rPr>
              <a:t>, </a:t>
            </a:r>
            <a:r>
              <a:rPr lang="sv-SE" sz="1400" b="1" dirty="0" err="1">
                <a:latin typeface="Comic Sans MS"/>
                <a:cs typeface="Comic Sans MS"/>
              </a:rPr>
              <a:t>suitably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done</a:t>
            </a:r>
            <a:r>
              <a:rPr lang="sv-SE" sz="1400" b="1" dirty="0">
                <a:latin typeface="Comic Sans MS"/>
                <a:cs typeface="Comic Sans MS"/>
              </a:rPr>
              <a:t> at </a:t>
            </a:r>
            <a:r>
              <a:rPr lang="sv-SE" sz="1400" b="1" dirty="0" err="1">
                <a:latin typeface="Comic Sans MS"/>
                <a:cs typeface="Comic Sans MS"/>
              </a:rPr>
              <a:t>home</a:t>
            </a:r>
            <a:r>
              <a:rPr lang="sv-SE" sz="1400" b="1" dirty="0">
                <a:latin typeface="Comic Sans MS"/>
                <a:cs typeface="Comic Sans MS"/>
              </a:rPr>
              <a:t>, gives</a:t>
            </a:r>
          </a:p>
        </p:txBody>
      </p:sp>
      <p:pic>
        <p:nvPicPr>
          <p:cNvPr id="12" name="Picture 1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293096"/>
            <a:ext cx="5082540" cy="70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136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934482" y="3124967"/>
            <a:ext cx="2614731" cy="864095"/>
            <a:chOff x="1835696" y="2513057"/>
            <a:chExt cx="2614731" cy="864095"/>
          </a:xfrm>
        </p:grpSpPr>
        <p:grpSp>
          <p:nvGrpSpPr>
            <p:cNvPr id="14" name="Group 13"/>
            <p:cNvGrpSpPr/>
            <p:nvPr/>
          </p:nvGrpSpPr>
          <p:grpSpPr>
            <a:xfrm>
              <a:off x="1966152" y="2729081"/>
              <a:ext cx="2423928" cy="432485"/>
              <a:chOff x="4956384" y="4981381"/>
              <a:chExt cx="2423928" cy="432485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5398166" y="5197842"/>
                <a:ext cx="25395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5647311" y="4981818"/>
                <a:ext cx="977490" cy="432048"/>
              </a:xfrm>
              <a:prstGeom prst="rect">
                <a:avLst/>
              </a:prstGeom>
              <a:solidFill>
                <a:schemeClr val="bg1">
                  <a:lumMod val="65000"/>
                  <a:alpha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762032" y="4981381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LTI</a:t>
                </a:r>
              </a:p>
            </p:txBody>
          </p:sp>
          <p:pic>
            <p:nvPicPr>
              <p:cNvPr id="22" name="Picture 21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6384" y="5072666"/>
                <a:ext cx="388860" cy="219371"/>
              </a:xfrm>
              <a:prstGeom prst="rect">
                <a:avLst/>
              </a:prstGeom>
            </p:spPr>
          </p:pic>
          <p:cxnSp>
            <p:nvCxnSpPr>
              <p:cNvPr id="23" name="Straight Arrow Connector 22"/>
              <p:cNvCxnSpPr/>
              <p:nvPr/>
            </p:nvCxnSpPr>
            <p:spPr>
              <a:xfrm>
                <a:off x="6660232" y="5197842"/>
                <a:ext cx="28803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4" name="Picture 23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768" y="5072666"/>
                <a:ext cx="382544" cy="221666"/>
              </a:xfrm>
              <a:prstGeom prst="rect">
                <a:avLst/>
              </a:prstGeom>
            </p:spPr>
          </p:pic>
        </p:grpSp>
        <p:sp>
          <p:nvSpPr>
            <p:cNvPr id="15" name="Rectangle 14"/>
            <p:cNvSpPr/>
            <p:nvPr/>
          </p:nvSpPr>
          <p:spPr>
            <a:xfrm flipV="1">
              <a:off x="1835696" y="2513057"/>
              <a:ext cx="261473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64280" y="1132920"/>
            <a:ext cx="117371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Summary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4168C70F-DFD0-C642-B712-15DEDB0B61BF}"/>
              </a:ext>
            </a:extLst>
          </p:cNvPr>
          <p:cNvSpPr/>
          <p:nvPr/>
        </p:nvSpPr>
        <p:spPr>
          <a:xfrm flipV="1">
            <a:off x="595370" y="4797152"/>
            <a:ext cx="3946029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40" name="Picture 6">
            <a:extLst>
              <a:ext uri="{FF2B5EF4-FFF2-40B4-BE49-F238E27FC236}">
                <a16:creationId xmlns:a16="http://schemas.microsoft.com/office/drawing/2014/main" id="{C382F68E-8D68-0A43-86FE-CCF47A5C23C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47" y="5041049"/>
            <a:ext cx="3672408" cy="531160"/>
          </a:xfrm>
          <a:prstGeom prst="rect">
            <a:avLst/>
          </a:prstGeom>
        </p:spPr>
      </p:pic>
      <p:pic>
        <p:nvPicPr>
          <p:cNvPr id="41" name="Picture 4">
            <a:extLst>
              <a:ext uri="{FF2B5EF4-FFF2-40B4-BE49-F238E27FC236}">
                <a16:creationId xmlns:a16="http://schemas.microsoft.com/office/drawing/2014/main" id="{2B28CCE9-9774-8A4E-B8AE-01E26858B3B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606" y="3357650"/>
            <a:ext cx="2842364" cy="583974"/>
          </a:xfrm>
          <a:prstGeom prst="rect">
            <a:avLst/>
          </a:prstGeom>
        </p:spPr>
      </p:pic>
      <p:sp>
        <p:nvSpPr>
          <p:cNvPr id="42" name="Rectangle 14">
            <a:extLst>
              <a:ext uri="{FF2B5EF4-FFF2-40B4-BE49-F238E27FC236}">
                <a16:creationId xmlns:a16="http://schemas.microsoft.com/office/drawing/2014/main" id="{92923BB7-9C27-774D-B245-A091344EAD31}"/>
              </a:ext>
            </a:extLst>
          </p:cNvPr>
          <p:cNvSpPr/>
          <p:nvPr/>
        </p:nvSpPr>
        <p:spPr>
          <a:xfrm flipV="1">
            <a:off x="5589514" y="3154957"/>
            <a:ext cx="3063046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3" name="Rak pil 2">
            <a:extLst>
              <a:ext uri="{FF2B5EF4-FFF2-40B4-BE49-F238E27FC236}">
                <a16:creationId xmlns:a16="http://schemas.microsoft.com/office/drawing/2014/main" id="{CB92BA6F-858C-B843-9333-24BA18F4BD0A}"/>
              </a:ext>
            </a:extLst>
          </p:cNvPr>
          <p:cNvCxnSpPr>
            <a:cxnSpLocks/>
          </p:cNvCxnSpPr>
          <p:nvPr/>
        </p:nvCxnSpPr>
        <p:spPr>
          <a:xfrm flipV="1">
            <a:off x="3598717" y="3315426"/>
            <a:ext cx="1757302" cy="175932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>
            <a:extLst>
              <a:ext uri="{FF2B5EF4-FFF2-40B4-BE49-F238E27FC236}">
                <a16:creationId xmlns:a16="http://schemas.microsoft.com/office/drawing/2014/main" id="{748719DD-2E72-BC41-98C8-91FED6D835E0}"/>
              </a:ext>
            </a:extLst>
          </p:cNvPr>
          <p:cNvCxnSpPr>
            <a:cxnSpLocks/>
          </p:cNvCxnSpPr>
          <p:nvPr/>
        </p:nvCxnSpPr>
        <p:spPr>
          <a:xfrm>
            <a:off x="2241847" y="4060095"/>
            <a:ext cx="0" cy="604877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>
            <a:extLst>
              <a:ext uri="{FF2B5EF4-FFF2-40B4-BE49-F238E27FC236}">
                <a16:creationId xmlns:a16="http://schemas.microsoft.com/office/drawing/2014/main" id="{CF2E02B9-1C10-B243-A22E-C3BDD74A5272}"/>
              </a:ext>
            </a:extLst>
          </p:cNvPr>
          <p:cNvCxnSpPr>
            <a:cxnSpLocks/>
          </p:cNvCxnSpPr>
          <p:nvPr/>
        </p:nvCxnSpPr>
        <p:spPr>
          <a:xfrm flipH="1">
            <a:off x="4611934" y="4148577"/>
            <a:ext cx="1270218" cy="980954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19">
            <a:extLst>
              <a:ext uri="{FF2B5EF4-FFF2-40B4-BE49-F238E27FC236}">
                <a16:creationId xmlns:a16="http://schemas.microsoft.com/office/drawing/2014/main" id="{FBDEC7DE-8DAB-F940-89B5-8E0D02ED6839}"/>
              </a:ext>
            </a:extLst>
          </p:cNvPr>
          <p:cNvSpPr/>
          <p:nvPr/>
        </p:nvSpPr>
        <p:spPr>
          <a:xfrm>
            <a:off x="1064938" y="1672836"/>
            <a:ext cx="662873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AN LTI SYSTEM ”A” 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is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equivalent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to</a:t>
            </a:r>
          </a:p>
          <a:p>
            <a:r>
              <a:rPr lang="sv-SE" sz="1400" b="1" dirty="0">
                <a:latin typeface="Comic Sans MS"/>
                <a:cs typeface="Comic Sans MS"/>
              </a:rPr>
              <a:t>A CONVOLUTION WITH IMPULSE RESPONSE ”h(n)”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which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is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equivalent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to</a:t>
            </a:r>
          </a:p>
          <a:p>
            <a:r>
              <a:rPr lang="sv-SE" sz="1400" b="1" dirty="0">
                <a:latin typeface="Comic Sans MS"/>
                <a:cs typeface="Comic Sans MS"/>
              </a:rPr>
              <a:t>A RECURSION EQUATION WITH COEFFICIENTS ”a(k), b(k)”</a:t>
            </a:r>
          </a:p>
        </p:txBody>
      </p:sp>
    </p:spTree>
    <p:extLst>
      <p:ext uri="{BB962C8B-B14F-4D97-AF65-F5344CB8AC3E}">
        <p14:creationId xmlns:p14="http://schemas.microsoft.com/office/powerpoint/2010/main" val="2827031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87175" y="1919278"/>
            <a:ext cx="2614731" cy="864095"/>
            <a:chOff x="1835696" y="2513057"/>
            <a:chExt cx="2614731" cy="864095"/>
          </a:xfrm>
        </p:grpSpPr>
        <p:grpSp>
          <p:nvGrpSpPr>
            <p:cNvPr id="14" name="Group 13"/>
            <p:cNvGrpSpPr/>
            <p:nvPr/>
          </p:nvGrpSpPr>
          <p:grpSpPr>
            <a:xfrm>
              <a:off x="1966152" y="2729081"/>
              <a:ext cx="2423928" cy="432485"/>
              <a:chOff x="4956384" y="4981381"/>
              <a:chExt cx="2423928" cy="432485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5398166" y="5197842"/>
                <a:ext cx="25395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5647311" y="4981818"/>
                <a:ext cx="977490" cy="432048"/>
              </a:xfrm>
              <a:prstGeom prst="rect">
                <a:avLst/>
              </a:prstGeom>
              <a:solidFill>
                <a:schemeClr val="bg1">
                  <a:lumMod val="65000"/>
                  <a:alpha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762032" y="4981381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LTI</a:t>
                </a:r>
              </a:p>
            </p:txBody>
          </p:sp>
          <p:pic>
            <p:nvPicPr>
              <p:cNvPr id="22" name="Picture 21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6384" y="5072666"/>
                <a:ext cx="388860" cy="219371"/>
              </a:xfrm>
              <a:prstGeom prst="rect">
                <a:avLst/>
              </a:prstGeom>
            </p:spPr>
          </p:pic>
          <p:cxnSp>
            <p:nvCxnSpPr>
              <p:cNvPr id="23" name="Straight Arrow Connector 22"/>
              <p:cNvCxnSpPr/>
              <p:nvPr/>
            </p:nvCxnSpPr>
            <p:spPr>
              <a:xfrm>
                <a:off x="6660232" y="5197842"/>
                <a:ext cx="28803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4" name="Picture 23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768" y="5072666"/>
                <a:ext cx="382544" cy="221666"/>
              </a:xfrm>
              <a:prstGeom prst="rect">
                <a:avLst/>
              </a:prstGeom>
            </p:spPr>
          </p:pic>
        </p:grpSp>
        <p:sp>
          <p:nvSpPr>
            <p:cNvPr id="15" name="Rectangle 14"/>
            <p:cNvSpPr/>
            <p:nvPr/>
          </p:nvSpPr>
          <p:spPr>
            <a:xfrm flipV="1">
              <a:off x="1835696" y="2513057"/>
              <a:ext cx="261473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64280" y="1132920"/>
            <a:ext cx="1580882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LTI systems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4168C70F-DFD0-C642-B712-15DEDB0B61BF}"/>
              </a:ext>
            </a:extLst>
          </p:cNvPr>
          <p:cNvSpPr/>
          <p:nvPr/>
        </p:nvSpPr>
        <p:spPr>
          <a:xfrm flipV="1">
            <a:off x="595370" y="4797152"/>
            <a:ext cx="3946029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40" name="Picture 6">
            <a:extLst>
              <a:ext uri="{FF2B5EF4-FFF2-40B4-BE49-F238E27FC236}">
                <a16:creationId xmlns:a16="http://schemas.microsoft.com/office/drawing/2014/main" id="{C382F68E-8D68-0A43-86FE-CCF47A5C23C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47" y="5041049"/>
            <a:ext cx="3672408" cy="531160"/>
          </a:xfrm>
          <a:prstGeom prst="rect">
            <a:avLst/>
          </a:prstGeom>
        </p:spPr>
      </p:pic>
      <p:pic>
        <p:nvPicPr>
          <p:cNvPr id="41" name="Picture 4">
            <a:extLst>
              <a:ext uri="{FF2B5EF4-FFF2-40B4-BE49-F238E27FC236}">
                <a16:creationId xmlns:a16="http://schemas.microsoft.com/office/drawing/2014/main" id="{2B28CCE9-9774-8A4E-B8AE-01E26858B3B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606" y="3357650"/>
            <a:ext cx="2842364" cy="583974"/>
          </a:xfrm>
          <a:prstGeom prst="rect">
            <a:avLst/>
          </a:prstGeom>
        </p:spPr>
      </p:pic>
      <p:sp>
        <p:nvSpPr>
          <p:cNvPr id="42" name="Rectangle 14">
            <a:extLst>
              <a:ext uri="{FF2B5EF4-FFF2-40B4-BE49-F238E27FC236}">
                <a16:creationId xmlns:a16="http://schemas.microsoft.com/office/drawing/2014/main" id="{92923BB7-9C27-774D-B245-A091344EAD31}"/>
              </a:ext>
            </a:extLst>
          </p:cNvPr>
          <p:cNvSpPr/>
          <p:nvPr/>
        </p:nvSpPr>
        <p:spPr>
          <a:xfrm flipV="1">
            <a:off x="5589514" y="3154957"/>
            <a:ext cx="3063046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3" name="Rak pil 2">
            <a:extLst>
              <a:ext uri="{FF2B5EF4-FFF2-40B4-BE49-F238E27FC236}">
                <a16:creationId xmlns:a16="http://schemas.microsoft.com/office/drawing/2014/main" id="{CB92BA6F-858C-B843-9333-24BA18F4BD0A}"/>
              </a:ext>
            </a:extLst>
          </p:cNvPr>
          <p:cNvCxnSpPr/>
          <p:nvPr/>
        </p:nvCxnSpPr>
        <p:spPr>
          <a:xfrm>
            <a:off x="4139952" y="2504634"/>
            <a:ext cx="1368152" cy="650323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>
            <a:extLst>
              <a:ext uri="{FF2B5EF4-FFF2-40B4-BE49-F238E27FC236}">
                <a16:creationId xmlns:a16="http://schemas.microsoft.com/office/drawing/2014/main" id="{748719DD-2E72-BC41-98C8-91FED6D835E0}"/>
              </a:ext>
            </a:extLst>
          </p:cNvPr>
          <p:cNvCxnSpPr>
            <a:cxnSpLocks/>
          </p:cNvCxnSpPr>
          <p:nvPr/>
        </p:nvCxnSpPr>
        <p:spPr>
          <a:xfrm>
            <a:off x="2667210" y="2992787"/>
            <a:ext cx="0" cy="1601152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>
            <a:extLst>
              <a:ext uri="{FF2B5EF4-FFF2-40B4-BE49-F238E27FC236}">
                <a16:creationId xmlns:a16="http://schemas.microsoft.com/office/drawing/2014/main" id="{CF2E02B9-1C10-B243-A22E-C3BDD74A5272}"/>
              </a:ext>
            </a:extLst>
          </p:cNvPr>
          <p:cNvCxnSpPr>
            <a:cxnSpLocks/>
          </p:cNvCxnSpPr>
          <p:nvPr/>
        </p:nvCxnSpPr>
        <p:spPr>
          <a:xfrm flipH="1">
            <a:off x="4669934" y="4060095"/>
            <a:ext cx="1270218" cy="980954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38">
            <a:extLst>
              <a:ext uri="{FF2B5EF4-FFF2-40B4-BE49-F238E27FC236}">
                <a16:creationId xmlns:a16="http://schemas.microsoft.com/office/drawing/2014/main" id="{D41C5F80-F001-064A-A656-EAC1927E4D1B}"/>
              </a:ext>
            </a:extLst>
          </p:cNvPr>
          <p:cNvSpPr txBox="1"/>
          <p:nvPr/>
        </p:nvSpPr>
        <p:spPr>
          <a:xfrm>
            <a:off x="3516272" y="1076487"/>
            <a:ext cx="5042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omic Sans MS"/>
                <a:cs typeface="Comic Sans MS"/>
              </a:rPr>
              <a:t>Today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we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will</a:t>
            </a:r>
            <a:r>
              <a:rPr lang="sv-SE" b="1" dirty="0">
                <a:latin typeface="Comic Sans MS"/>
                <a:cs typeface="Comic Sans MS"/>
              </a:rPr>
              <a:t> show </a:t>
            </a:r>
            <a:r>
              <a:rPr lang="sv-SE" b="1" dirty="0" err="1">
                <a:latin typeface="Comic Sans MS"/>
                <a:cs typeface="Comic Sans MS"/>
              </a:rPr>
              <a:t>that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these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are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equivalent</a:t>
            </a:r>
            <a:endParaRPr lang="sv-SE" b="1" dirty="0">
              <a:latin typeface="Comic Sans MS"/>
              <a:cs typeface="Comic Sans MS"/>
            </a:endParaRPr>
          </a:p>
        </p:txBody>
      </p:sp>
      <p:sp>
        <p:nvSpPr>
          <p:cNvPr id="46" name="TextBox 38">
            <a:extLst>
              <a:ext uri="{FF2B5EF4-FFF2-40B4-BE49-F238E27FC236}">
                <a16:creationId xmlns:a16="http://schemas.microsoft.com/office/drawing/2014/main" id="{94A133D4-D51D-8641-BA45-B499AB8B9AE7}"/>
              </a:ext>
            </a:extLst>
          </p:cNvPr>
          <p:cNvSpPr txBox="1"/>
          <p:nvPr/>
        </p:nvSpPr>
        <p:spPr>
          <a:xfrm>
            <a:off x="6672657" y="4060095"/>
            <a:ext cx="1270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latin typeface="Comic Sans MS"/>
                <a:cs typeface="Comic Sans MS"/>
              </a:rPr>
              <a:t>For </a:t>
            </a:r>
            <a:r>
              <a:rPr lang="sv-SE" sz="1100" b="1" dirty="0" err="1">
                <a:latin typeface="Comic Sans MS"/>
                <a:cs typeface="Comic Sans MS"/>
              </a:rPr>
              <a:t>some</a:t>
            </a:r>
            <a:r>
              <a:rPr lang="sv-SE" sz="1100" b="1" dirty="0">
                <a:latin typeface="Comic Sans MS"/>
                <a:cs typeface="Comic Sans MS"/>
              </a:rPr>
              <a:t> h(k)</a:t>
            </a:r>
          </a:p>
        </p:txBody>
      </p:sp>
      <p:sp>
        <p:nvSpPr>
          <p:cNvPr id="47" name="TextBox 38">
            <a:extLst>
              <a:ext uri="{FF2B5EF4-FFF2-40B4-BE49-F238E27FC236}">
                <a16:creationId xmlns:a16="http://schemas.microsoft.com/office/drawing/2014/main" id="{90F2912A-277B-824D-8537-DC090D29AF68}"/>
              </a:ext>
            </a:extLst>
          </p:cNvPr>
          <p:cNvSpPr txBox="1"/>
          <p:nvPr/>
        </p:nvSpPr>
        <p:spPr>
          <a:xfrm>
            <a:off x="1673448" y="5703458"/>
            <a:ext cx="19855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latin typeface="Comic Sans MS"/>
                <a:cs typeface="Comic Sans MS"/>
              </a:rPr>
              <a:t>For </a:t>
            </a:r>
            <a:r>
              <a:rPr lang="sv-SE" sz="1100" b="1" dirty="0" err="1">
                <a:latin typeface="Comic Sans MS"/>
                <a:cs typeface="Comic Sans MS"/>
              </a:rPr>
              <a:t>some</a:t>
            </a:r>
            <a:r>
              <a:rPr lang="sv-SE" sz="1100" b="1" dirty="0">
                <a:latin typeface="Comic Sans MS"/>
                <a:cs typeface="Comic Sans MS"/>
              </a:rPr>
              <a:t> a(k), b(k)</a:t>
            </a:r>
          </a:p>
        </p:txBody>
      </p:sp>
    </p:spTree>
    <p:extLst>
      <p:ext uri="{BB962C8B-B14F-4D97-AF65-F5344CB8AC3E}">
        <p14:creationId xmlns:p14="http://schemas.microsoft.com/office/powerpoint/2010/main" val="39463999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2912977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Brief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info on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correlation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0684" y="1628800"/>
            <a:ext cx="61654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Not </a:t>
            </a:r>
            <a:r>
              <a:rPr lang="sv-SE" sz="1400" b="1" dirty="0" err="1">
                <a:latin typeface="Comic Sans MS"/>
                <a:cs typeface="Comic Sans MS"/>
              </a:rPr>
              <a:t>focal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point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course</a:t>
            </a:r>
            <a:r>
              <a:rPr lang="sv-SE" sz="1400" b="1" dirty="0">
                <a:latin typeface="Comic Sans MS"/>
                <a:cs typeface="Comic Sans MS"/>
              </a:rPr>
              <a:t>, </a:t>
            </a:r>
            <a:r>
              <a:rPr lang="sv-SE" sz="1400" b="1" dirty="0" err="1">
                <a:latin typeface="Comic Sans MS"/>
                <a:cs typeface="Comic Sans MS"/>
              </a:rPr>
              <a:t>but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highly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important</a:t>
            </a:r>
            <a:r>
              <a:rPr lang="sv-SE" sz="1400" b="1" dirty="0">
                <a:latin typeface="Comic Sans MS"/>
                <a:cs typeface="Comic Sans MS"/>
              </a:rPr>
              <a:t> in signal </a:t>
            </a:r>
            <a:r>
              <a:rPr lang="sv-SE" sz="1400" b="1" dirty="0" err="1">
                <a:latin typeface="Comic Sans MS"/>
                <a:cs typeface="Comic Sans MS"/>
              </a:rPr>
              <a:t>processing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0786" y="2185119"/>
            <a:ext cx="4780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two</a:t>
            </a:r>
            <a:r>
              <a:rPr lang="sv-SE" sz="1400" b="1" dirty="0">
                <a:latin typeface="Comic Sans MS"/>
                <a:cs typeface="Comic Sans MS"/>
              </a:rPr>
              <a:t> signals</a:t>
            </a:r>
          </a:p>
        </p:txBody>
      </p:sp>
    </p:spTree>
    <p:extLst>
      <p:ext uri="{BB962C8B-B14F-4D97-AF65-F5344CB8AC3E}">
        <p14:creationId xmlns:p14="http://schemas.microsoft.com/office/powerpoint/2010/main" val="9373735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2912977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Brief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info on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correlation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0684" y="1628800"/>
            <a:ext cx="61654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Not </a:t>
            </a:r>
            <a:r>
              <a:rPr lang="sv-SE" sz="1400" b="1" dirty="0" err="1">
                <a:latin typeface="Comic Sans MS"/>
                <a:cs typeface="Comic Sans MS"/>
              </a:rPr>
              <a:t>focal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point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course</a:t>
            </a:r>
            <a:r>
              <a:rPr lang="sv-SE" sz="1400" b="1" dirty="0">
                <a:latin typeface="Comic Sans MS"/>
                <a:cs typeface="Comic Sans MS"/>
              </a:rPr>
              <a:t>, </a:t>
            </a:r>
            <a:r>
              <a:rPr lang="sv-SE" sz="1400" b="1" dirty="0" err="1">
                <a:latin typeface="Comic Sans MS"/>
                <a:cs typeface="Comic Sans MS"/>
              </a:rPr>
              <a:t>but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highly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important</a:t>
            </a:r>
            <a:r>
              <a:rPr lang="sv-SE" sz="1400" b="1" dirty="0">
                <a:latin typeface="Comic Sans MS"/>
                <a:cs typeface="Comic Sans MS"/>
              </a:rPr>
              <a:t> in signal </a:t>
            </a:r>
            <a:r>
              <a:rPr lang="sv-SE" sz="1400" b="1" dirty="0" err="1">
                <a:latin typeface="Comic Sans MS"/>
                <a:cs typeface="Comic Sans MS"/>
              </a:rPr>
              <a:t>processing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5576" y="3010948"/>
            <a:ext cx="7894954" cy="7060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Straight Connector 5"/>
          <p:cNvCxnSpPr/>
          <p:nvPr/>
        </p:nvCxnSpPr>
        <p:spPr>
          <a:xfrm>
            <a:off x="4644008" y="3010948"/>
            <a:ext cx="0" cy="70608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83620" y="2715923"/>
            <a:ext cx="16802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Auto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0786" y="2185119"/>
            <a:ext cx="4780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two</a:t>
            </a:r>
            <a:r>
              <a:rPr lang="sv-SE" sz="1400" b="1" dirty="0">
                <a:latin typeface="Comic Sans MS"/>
                <a:cs typeface="Comic Sans MS"/>
              </a:rPr>
              <a:t> signals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80112" y="2697921"/>
            <a:ext cx="17443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Cross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20525" y="3717032"/>
            <a:ext cx="3823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time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shifted</a:t>
            </a:r>
            <a:endParaRPr lang="sv-SE" sz="1400" b="1" dirty="0">
              <a:latin typeface="Comic Sans MS"/>
              <a:cs typeface="Comic Sans MS"/>
            </a:endParaRPr>
          </a:p>
          <a:p>
            <a:r>
              <a:rPr lang="sv-SE" sz="1400" b="1" dirty="0">
                <a:latin typeface="Comic Sans MS"/>
                <a:cs typeface="Comic Sans MS"/>
              </a:rPr>
              <a:t>versions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the same signal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69934" y="3697868"/>
            <a:ext cx="3823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time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shifted</a:t>
            </a:r>
            <a:endParaRPr lang="sv-SE" sz="1400" b="1" dirty="0">
              <a:latin typeface="Comic Sans MS"/>
              <a:cs typeface="Comic Sans MS"/>
            </a:endParaRPr>
          </a:p>
          <a:p>
            <a:r>
              <a:rPr lang="sv-SE" sz="1400" b="1" dirty="0">
                <a:latin typeface="Comic Sans MS"/>
                <a:cs typeface="Comic Sans MS"/>
              </a:rPr>
              <a:t>versions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different signals</a:t>
            </a:r>
          </a:p>
        </p:txBody>
      </p:sp>
      <p:pic>
        <p:nvPicPr>
          <p:cNvPr id="19" name="Picture 1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112079"/>
            <a:ext cx="3732328" cy="53250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112078"/>
            <a:ext cx="3710167" cy="53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697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2912977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Brief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info on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correlation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0684" y="1628800"/>
            <a:ext cx="61654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Not </a:t>
            </a:r>
            <a:r>
              <a:rPr lang="sv-SE" sz="1400" b="1" dirty="0" err="1">
                <a:latin typeface="Comic Sans MS"/>
                <a:cs typeface="Comic Sans MS"/>
              </a:rPr>
              <a:t>focal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point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course</a:t>
            </a:r>
            <a:r>
              <a:rPr lang="sv-SE" sz="1400" b="1" dirty="0">
                <a:latin typeface="Comic Sans MS"/>
                <a:cs typeface="Comic Sans MS"/>
              </a:rPr>
              <a:t>, </a:t>
            </a:r>
            <a:r>
              <a:rPr lang="sv-SE" sz="1400" b="1" dirty="0" err="1">
                <a:latin typeface="Comic Sans MS"/>
                <a:cs typeface="Comic Sans MS"/>
              </a:rPr>
              <a:t>but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highly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important</a:t>
            </a:r>
            <a:r>
              <a:rPr lang="sv-SE" sz="1400" b="1" dirty="0">
                <a:latin typeface="Comic Sans MS"/>
                <a:cs typeface="Comic Sans MS"/>
              </a:rPr>
              <a:t> in signal </a:t>
            </a:r>
            <a:r>
              <a:rPr lang="sv-SE" sz="1400" b="1" dirty="0" err="1">
                <a:latin typeface="Comic Sans MS"/>
                <a:cs typeface="Comic Sans MS"/>
              </a:rPr>
              <a:t>processing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5576" y="3010948"/>
            <a:ext cx="7894954" cy="7060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Straight Connector 5"/>
          <p:cNvCxnSpPr/>
          <p:nvPr/>
        </p:nvCxnSpPr>
        <p:spPr>
          <a:xfrm>
            <a:off x="4644008" y="3010948"/>
            <a:ext cx="0" cy="70608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83620" y="2715923"/>
            <a:ext cx="16802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Auto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0786" y="2185119"/>
            <a:ext cx="4780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two</a:t>
            </a:r>
            <a:r>
              <a:rPr lang="sv-SE" sz="1400" b="1" dirty="0">
                <a:latin typeface="Comic Sans MS"/>
                <a:cs typeface="Comic Sans MS"/>
              </a:rPr>
              <a:t> signals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80112" y="2697921"/>
            <a:ext cx="17443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Cross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20525" y="3717032"/>
            <a:ext cx="3823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time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shifted</a:t>
            </a:r>
            <a:endParaRPr lang="sv-SE" sz="1400" b="1" dirty="0">
              <a:latin typeface="Comic Sans MS"/>
              <a:cs typeface="Comic Sans MS"/>
            </a:endParaRPr>
          </a:p>
          <a:p>
            <a:r>
              <a:rPr lang="sv-SE" sz="1400" b="1" dirty="0">
                <a:latin typeface="Comic Sans MS"/>
                <a:cs typeface="Comic Sans MS"/>
              </a:rPr>
              <a:t>versions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the same signal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69934" y="3697868"/>
            <a:ext cx="3823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time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shifted</a:t>
            </a:r>
            <a:endParaRPr lang="sv-SE" sz="1400" b="1" dirty="0">
              <a:latin typeface="Comic Sans MS"/>
              <a:cs typeface="Comic Sans MS"/>
            </a:endParaRPr>
          </a:p>
          <a:p>
            <a:r>
              <a:rPr lang="sv-SE" sz="1400" b="1" dirty="0">
                <a:latin typeface="Comic Sans MS"/>
                <a:cs typeface="Comic Sans MS"/>
              </a:rPr>
              <a:t>versions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different signals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3568" y="4365104"/>
            <a:ext cx="32544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Example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:</a:t>
            </a:r>
            <a:r>
              <a:rPr lang="sv-SE" sz="1400" b="1" dirty="0">
                <a:latin typeface="Comic Sans MS"/>
                <a:cs typeface="Comic Sans MS"/>
              </a:rPr>
              <a:t> 5G </a:t>
            </a:r>
            <a:r>
              <a:rPr lang="sv-SE" sz="1400" b="1" dirty="0" err="1">
                <a:latin typeface="Comic Sans MS"/>
                <a:cs typeface="Comic Sans MS"/>
              </a:rPr>
              <a:t>communication</a:t>
            </a:r>
            <a:r>
              <a:rPr lang="sv-SE" sz="1400" b="1" dirty="0">
                <a:latin typeface="Comic Sans MS"/>
                <a:cs typeface="Comic Sans MS"/>
              </a:rPr>
              <a:t> system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646829" y="4692051"/>
            <a:ext cx="813806" cy="639935"/>
            <a:chOff x="4550282" y="5213979"/>
            <a:chExt cx="813806" cy="639935"/>
          </a:xfrm>
        </p:grpSpPr>
        <p:sp>
          <p:nvSpPr>
            <p:cNvPr id="34" name="Can 33"/>
            <p:cNvSpPr/>
            <p:nvPr/>
          </p:nvSpPr>
          <p:spPr>
            <a:xfrm>
              <a:off x="4550282" y="5407839"/>
              <a:ext cx="813806" cy="439363"/>
            </a:xfrm>
            <a:prstGeom prst="can">
              <a:avLst/>
            </a:prstGeom>
            <a:solidFill>
              <a:srgbClr val="FF0000">
                <a:alpha val="48000"/>
              </a:srgb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schemeClr val="tx1">
                  <a:lumMod val="85000"/>
                  <a:lumOff val="15000"/>
                  <a:alpha val="40000"/>
                </a:schemeClr>
              </a:outerShdw>
            </a:effectLst>
            <a:scene3d>
              <a:camera prst="orthographicFront">
                <a:rot lat="1800000" lon="204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4659814" y="5301369"/>
              <a:ext cx="83305" cy="242171"/>
              <a:chOff x="3954283" y="5128110"/>
              <a:chExt cx="83305" cy="242171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sp>
          <p:nvSpPr>
            <p:cNvPr id="36" name="TextBox 103"/>
            <p:cNvSpPr txBox="1"/>
            <p:nvPr/>
          </p:nvSpPr>
          <p:spPr>
            <a:xfrm rot="21166236">
              <a:off x="4770134" y="5546137"/>
              <a:ext cx="4334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dirty="0">
                  <a:solidFill>
                    <a:srgbClr val="000000"/>
                  </a:solidFill>
                  <a:latin typeface="Comic Sans MS"/>
                  <a:cs typeface="Comic Sans MS"/>
                </a:rPr>
                <a:t>BS</a:t>
              </a: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810998" y="5272821"/>
              <a:ext cx="83305" cy="242171"/>
              <a:chOff x="3954283" y="5128110"/>
              <a:chExt cx="83305" cy="242171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Oval 45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62181" y="5241393"/>
              <a:ext cx="83305" cy="242171"/>
              <a:chOff x="3954283" y="5128110"/>
              <a:chExt cx="83305" cy="242171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Oval 43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5123270" y="5213979"/>
              <a:ext cx="83305" cy="242171"/>
              <a:chOff x="3954283" y="5128110"/>
              <a:chExt cx="83305" cy="242171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Oval 40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523877" y="4684460"/>
            <a:ext cx="423514" cy="948596"/>
            <a:chOff x="1096248" y="2266419"/>
            <a:chExt cx="423514" cy="948596"/>
          </a:xfrm>
        </p:grpSpPr>
        <p:grpSp>
          <p:nvGrpSpPr>
            <p:cNvPr id="29" name="Group 28"/>
            <p:cNvGrpSpPr/>
            <p:nvPr/>
          </p:nvGrpSpPr>
          <p:grpSpPr>
            <a:xfrm>
              <a:off x="1115616" y="2266419"/>
              <a:ext cx="360040" cy="504056"/>
              <a:chOff x="4121880" y="4869160"/>
              <a:chExt cx="360040" cy="504056"/>
            </a:xfrm>
            <a:solidFill>
              <a:srgbClr val="0070C0">
                <a:alpha val="34000"/>
              </a:srgbClr>
            </a:solidFill>
          </p:grpSpPr>
          <p:sp>
            <p:nvSpPr>
              <p:cNvPr id="31" name="Can 30"/>
              <p:cNvSpPr/>
              <p:nvPr/>
            </p:nvSpPr>
            <p:spPr>
              <a:xfrm>
                <a:off x="4121880" y="5085184"/>
                <a:ext cx="360040" cy="288032"/>
              </a:xfrm>
              <a:prstGeom prst="can">
                <a:avLst/>
              </a:prstGeom>
              <a:grpFill/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schemeClr val="tx1">
                    <a:lumMod val="85000"/>
                    <a:lumOff val="15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4301880" y="4941168"/>
                <a:ext cx="0" cy="161392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/>
              <p:cNvSpPr/>
              <p:nvPr/>
            </p:nvSpPr>
            <p:spPr>
              <a:xfrm>
                <a:off x="4283968" y="4869160"/>
                <a:ext cx="51124" cy="51124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sp>
          <p:nvSpPr>
            <p:cNvPr id="30" name="TextBox 123"/>
            <p:cNvSpPr txBox="1"/>
            <p:nvPr/>
          </p:nvSpPr>
          <p:spPr>
            <a:xfrm>
              <a:off x="1096248" y="2522518"/>
              <a:ext cx="423514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100" dirty="0">
                  <a:solidFill>
                    <a:srgbClr val="000000"/>
                  </a:solidFill>
                  <a:latin typeface="Comic Sans MS"/>
                  <a:cs typeface="Comic Sans MS"/>
                </a:rPr>
                <a:t>UE</a:t>
              </a:r>
              <a:r>
                <a:rPr lang="sv-SE" sz="800" dirty="0">
                  <a:solidFill>
                    <a:srgbClr val="000000"/>
                  </a:solidFill>
                  <a:latin typeface="Comic Sans MS"/>
                  <a:cs typeface="Comic Sans MS"/>
                </a:rPr>
                <a:t>1</a:t>
              </a:r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44116" y="5358038"/>
            <a:ext cx="439544" cy="948596"/>
            <a:chOff x="1873667" y="2587573"/>
            <a:chExt cx="439544" cy="948596"/>
          </a:xfrm>
        </p:grpSpPr>
        <p:grpSp>
          <p:nvGrpSpPr>
            <p:cNvPr id="24" name="Group 23"/>
            <p:cNvGrpSpPr/>
            <p:nvPr/>
          </p:nvGrpSpPr>
          <p:grpSpPr>
            <a:xfrm>
              <a:off x="1893035" y="2587573"/>
              <a:ext cx="360040" cy="504056"/>
              <a:chOff x="4121880" y="4869160"/>
              <a:chExt cx="360040" cy="504056"/>
            </a:xfrm>
            <a:solidFill>
              <a:srgbClr val="0070C0">
                <a:alpha val="34000"/>
              </a:srgbClr>
            </a:solidFill>
          </p:grpSpPr>
          <p:sp>
            <p:nvSpPr>
              <p:cNvPr id="26" name="Can 25"/>
              <p:cNvSpPr/>
              <p:nvPr/>
            </p:nvSpPr>
            <p:spPr>
              <a:xfrm>
                <a:off x="4121880" y="5085184"/>
                <a:ext cx="360040" cy="288032"/>
              </a:xfrm>
              <a:prstGeom prst="can">
                <a:avLst/>
              </a:prstGeom>
              <a:grpFill/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schemeClr val="tx1">
                    <a:lumMod val="85000"/>
                    <a:lumOff val="15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4301880" y="4941168"/>
                <a:ext cx="0" cy="161392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4283968" y="4869160"/>
                <a:ext cx="51124" cy="51124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sp>
          <p:nvSpPr>
            <p:cNvPr id="25" name="TextBox 129"/>
            <p:cNvSpPr txBox="1"/>
            <p:nvPr/>
          </p:nvSpPr>
          <p:spPr>
            <a:xfrm>
              <a:off x="1873667" y="2843672"/>
              <a:ext cx="439544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100" dirty="0">
                  <a:solidFill>
                    <a:srgbClr val="000000"/>
                  </a:solidFill>
                  <a:latin typeface="Comic Sans MS"/>
                  <a:cs typeface="Comic Sans MS"/>
                </a:rPr>
                <a:t>UE</a:t>
              </a:r>
              <a:r>
                <a:rPr lang="sv-SE" sz="800" dirty="0">
                  <a:solidFill>
                    <a:srgbClr val="000000"/>
                  </a:solidFill>
                  <a:latin typeface="Comic Sans MS"/>
                  <a:cs typeface="Comic Sans MS"/>
                </a:rPr>
                <a:t>2</a:t>
              </a:r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492238" y="5472331"/>
            <a:ext cx="1393664" cy="468106"/>
            <a:chOff x="549803" y="4920073"/>
            <a:chExt cx="1393664" cy="468106"/>
          </a:xfrm>
        </p:grpSpPr>
        <p:cxnSp>
          <p:nvCxnSpPr>
            <p:cNvPr id="54" name="Straight Connector 53"/>
            <p:cNvCxnSpPr/>
            <p:nvPr/>
          </p:nvCxnSpPr>
          <p:spPr>
            <a:xfrm rot="20418577" flipV="1">
              <a:off x="1184298" y="5172155"/>
              <a:ext cx="0" cy="216024"/>
            </a:xfrm>
            <a:prstGeom prst="line">
              <a:avLst/>
            </a:prstGeom>
            <a:ln w="31750" cap="rnd">
              <a:solidFill>
                <a:schemeClr val="tx1"/>
              </a:solidFill>
              <a:bevel/>
            </a:ln>
            <a:effectLst/>
            <a:scene3d>
              <a:camera prst="orthographicFront"/>
              <a:lightRig rig="threePt" dir="t"/>
            </a:scene3d>
            <a:sp3d>
              <a:bevelT w="88900" prst="softRound"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54"/>
            <p:cNvSpPr/>
            <p:nvPr/>
          </p:nvSpPr>
          <p:spPr>
            <a:xfrm rot="21318696">
              <a:off x="632533" y="4961830"/>
              <a:ext cx="1153767" cy="216024"/>
            </a:xfrm>
            <a:prstGeom prst="roundRect">
              <a:avLst/>
            </a:prstGeom>
            <a:solidFill>
              <a:srgbClr val="00B0F0">
                <a:alpha val="65000"/>
              </a:srgbClr>
            </a:solidFill>
            <a:ln>
              <a:solidFill>
                <a:schemeClr val="tx1">
                  <a:alpha val="94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/>
            </a:p>
          </p:txBody>
        </p:sp>
        <p:sp>
          <p:nvSpPr>
            <p:cNvPr id="56" name="TextBox 154"/>
            <p:cNvSpPr txBox="1"/>
            <p:nvPr/>
          </p:nvSpPr>
          <p:spPr>
            <a:xfrm rot="21318577">
              <a:off x="549803" y="4920073"/>
              <a:ext cx="13936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i="1" dirty="0">
                  <a:solidFill>
                    <a:srgbClr val="000000"/>
                  </a:solidFill>
                  <a:latin typeface="Comic Sans MS"/>
                  <a:cs typeface="Comic Sans MS"/>
                </a:rPr>
                <a:t>Transmitters</a:t>
              </a:r>
              <a:endParaRPr lang="sv-SE" sz="1400" i="1" baseline="-250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7164288" y="5453102"/>
            <a:ext cx="938466" cy="479779"/>
            <a:chOff x="4085352" y="4533648"/>
            <a:chExt cx="938466" cy="479779"/>
          </a:xfrm>
        </p:grpSpPr>
        <p:cxnSp>
          <p:nvCxnSpPr>
            <p:cNvPr id="51" name="Straight Connector 50"/>
            <p:cNvCxnSpPr/>
            <p:nvPr/>
          </p:nvCxnSpPr>
          <p:spPr>
            <a:xfrm rot="20418577" flipV="1">
              <a:off x="4558095" y="4797403"/>
              <a:ext cx="0" cy="216024"/>
            </a:xfrm>
            <a:prstGeom prst="line">
              <a:avLst/>
            </a:prstGeom>
            <a:ln w="31750" cap="rnd">
              <a:solidFill>
                <a:schemeClr val="tx1"/>
              </a:solidFill>
              <a:bevel/>
            </a:ln>
            <a:effectLst/>
            <a:scene3d>
              <a:camera prst="orthographicFront"/>
              <a:lightRig rig="threePt" dir="t"/>
            </a:scene3d>
            <a:sp3d>
              <a:bevelT w="88900" prst="softRound"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ounded Rectangle 51"/>
            <p:cNvSpPr/>
            <p:nvPr/>
          </p:nvSpPr>
          <p:spPr>
            <a:xfrm rot="21318696">
              <a:off x="4085352" y="4590149"/>
              <a:ext cx="920843" cy="216024"/>
            </a:xfrm>
            <a:prstGeom prst="roundRect">
              <a:avLst/>
            </a:prstGeom>
            <a:solidFill>
              <a:srgbClr val="EE26DA">
                <a:alpha val="39000"/>
              </a:srgbClr>
            </a:solidFill>
            <a:ln>
              <a:solidFill>
                <a:schemeClr val="tx1">
                  <a:alpha val="94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/>
            </a:p>
          </p:txBody>
        </p:sp>
        <p:sp>
          <p:nvSpPr>
            <p:cNvPr id="53" name="TextBox 157"/>
            <p:cNvSpPr txBox="1"/>
            <p:nvPr/>
          </p:nvSpPr>
          <p:spPr>
            <a:xfrm rot="21318577">
              <a:off x="4097264" y="4533648"/>
              <a:ext cx="926554" cy="312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i="1" dirty="0">
                  <a:solidFill>
                    <a:srgbClr val="000000"/>
                  </a:solidFill>
                  <a:latin typeface="Comic Sans MS"/>
                  <a:cs typeface="Comic Sans MS"/>
                </a:rPr>
                <a:t>Receiver</a:t>
              </a:r>
              <a:endParaRPr lang="sv-SE" sz="1400" i="1" baseline="-250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4067944" y="4365103"/>
            <a:ext cx="35670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When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user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(UE)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wants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connect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,</a:t>
            </a:r>
          </a:p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it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sends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known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signal, x</a:t>
            </a:r>
            <a:r>
              <a:rPr lang="sv-SE" sz="1400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(n) or x</a:t>
            </a:r>
            <a:r>
              <a:rPr lang="sv-SE" sz="1400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86789" y="4620229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r>
              <a:rPr lang="sv-SE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endParaRPr lang="sv-SE" dirty="0"/>
          </a:p>
        </p:txBody>
      </p:sp>
      <p:sp>
        <p:nvSpPr>
          <p:cNvPr id="7" name="Rectangle 6"/>
          <p:cNvSpPr/>
          <p:nvPr/>
        </p:nvSpPr>
        <p:spPr>
          <a:xfrm>
            <a:off x="4463161" y="5677428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r>
              <a:rPr lang="sv-SE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endParaRPr lang="sv-SE" dirty="0"/>
          </a:p>
        </p:txBody>
      </p:sp>
      <p:sp>
        <p:nvSpPr>
          <p:cNvPr id="58" name="Freeform 57"/>
          <p:cNvSpPr/>
          <p:nvPr/>
        </p:nvSpPr>
        <p:spPr>
          <a:xfrm rot="21392892">
            <a:off x="3785892" y="5360808"/>
            <a:ext cx="3747083" cy="287690"/>
          </a:xfrm>
          <a:custGeom>
            <a:avLst/>
            <a:gdLst>
              <a:gd name="connsiteX0" fmla="*/ 0 w 1252750"/>
              <a:gd name="connsiteY0" fmla="*/ 993600 h 993600"/>
              <a:gd name="connsiteX1" fmla="*/ 164153 w 1252750"/>
              <a:gd name="connsiteY1" fmla="*/ 881280 h 993600"/>
              <a:gd name="connsiteX2" fmla="*/ 207351 w 1252750"/>
              <a:gd name="connsiteY2" fmla="*/ 630720 h 993600"/>
              <a:gd name="connsiteX3" fmla="*/ 535658 w 1252750"/>
              <a:gd name="connsiteY3" fmla="*/ 708480 h 993600"/>
              <a:gd name="connsiteX4" fmla="*/ 717091 w 1252750"/>
              <a:gd name="connsiteY4" fmla="*/ 527040 h 993600"/>
              <a:gd name="connsiteX5" fmla="*/ 768929 w 1252750"/>
              <a:gd name="connsiteY5" fmla="*/ 138240 h 993600"/>
              <a:gd name="connsiteX6" fmla="*/ 993560 w 1252750"/>
              <a:gd name="connsiteY6" fmla="*/ 60480 h 993600"/>
              <a:gd name="connsiteX7" fmla="*/ 1252750 w 1252750"/>
              <a:gd name="connsiteY7" fmla="*/ 0 h 99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52750" h="993600">
                <a:moveTo>
                  <a:pt x="0" y="993600"/>
                </a:moveTo>
                <a:cubicBezTo>
                  <a:pt x="64797" y="967680"/>
                  <a:pt x="129594" y="941760"/>
                  <a:pt x="164153" y="881280"/>
                </a:cubicBezTo>
                <a:cubicBezTo>
                  <a:pt x="198712" y="820800"/>
                  <a:pt x="145433" y="659520"/>
                  <a:pt x="207351" y="630720"/>
                </a:cubicBezTo>
                <a:cubicBezTo>
                  <a:pt x="269269" y="601920"/>
                  <a:pt x="450701" y="725760"/>
                  <a:pt x="535658" y="708480"/>
                </a:cubicBezTo>
                <a:cubicBezTo>
                  <a:pt x="620615" y="691200"/>
                  <a:pt x="678212" y="622080"/>
                  <a:pt x="717091" y="527040"/>
                </a:cubicBezTo>
                <a:cubicBezTo>
                  <a:pt x="755970" y="432000"/>
                  <a:pt x="722851" y="216000"/>
                  <a:pt x="768929" y="138240"/>
                </a:cubicBezTo>
                <a:cubicBezTo>
                  <a:pt x="815007" y="60480"/>
                  <a:pt x="912923" y="83520"/>
                  <a:pt x="993560" y="60480"/>
                </a:cubicBezTo>
                <a:cubicBezTo>
                  <a:pt x="1074197" y="37440"/>
                  <a:pt x="1252750" y="0"/>
                  <a:pt x="1252750" y="0"/>
                </a:cubicBezTo>
              </a:path>
            </a:pathLst>
          </a:custGeom>
          <a:ln>
            <a:solidFill>
              <a:srgbClr val="3366FF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/>
          </a:p>
        </p:txBody>
      </p:sp>
      <p:sp>
        <p:nvSpPr>
          <p:cNvPr id="59" name="Freeform 58"/>
          <p:cNvSpPr/>
          <p:nvPr/>
        </p:nvSpPr>
        <p:spPr>
          <a:xfrm rot="20896056" flipV="1">
            <a:off x="3229981" y="4585669"/>
            <a:ext cx="4154107" cy="928243"/>
          </a:xfrm>
          <a:custGeom>
            <a:avLst/>
            <a:gdLst>
              <a:gd name="connsiteX0" fmla="*/ 0 w 1252750"/>
              <a:gd name="connsiteY0" fmla="*/ 993600 h 993600"/>
              <a:gd name="connsiteX1" fmla="*/ 164153 w 1252750"/>
              <a:gd name="connsiteY1" fmla="*/ 881280 h 993600"/>
              <a:gd name="connsiteX2" fmla="*/ 207351 w 1252750"/>
              <a:gd name="connsiteY2" fmla="*/ 630720 h 993600"/>
              <a:gd name="connsiteX3" fmla="*/ 535658 w 1252750"/>
              <a:gd name="connsiteY3" fmla="*/ 708480 h 993600"/>
              <a:gd name="connsiteX4" fmla="*/ 717091 w 1252750"/>
              <a:gd name="connsiteY4" fmla="*/ 527040 h 993600"/>
              <a:gd name="connsiteX5" fmla="*/ 768929 w 1252750"/>
              <a:gd name="connsiteY5" fmla="*/ 138240 h 993600"/>
              <a:gd name="connsiteX6" fmla="*/ 993560 w 1252750"/>
              <a:gd name="connsiteY6" fmla="*/ 60480 h 993600"/>
              <a:gd name="connsiteX7" fmla="*/ 1252750 w 1252750"/>
              <a:gd name="connsiteY7" fmla="*/ 0 h 99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52750" h="993600">
                <a:moveTo>
                  <a:pt x="0" y="993600"/>
                </a:moveTo>
                <a:cubicBezTo>
                  <a:pt x="64797" y="967680"/>
                  <a:pt x="129594" y="941760"/>
                  <a:pt x="164153" y="881280"/>
                </a:cubicBezTo>
                <a:cubicBezTo>
                  <a:pt x="198712" y="820800"/>
                  <a:pt x="145433" y="659520"/>
                  <a:pt x="207351" y="630720"/>
                </a:cubicBezTo>
                <a:cubicBezTo>
                  <a:pt x="269269" y="601920"/>
                  <a:pt x="450701" y="725760"/>
                  <a:pt x="535658" y="708480"/>
                </a:cubicBezTo>
                <a:cubicBezTo>
                  <a:pt x="620615" y="691200"/>
                  <a:pt x="678212" y="622080"/>
                  <a:pt x="717091" y="527040"/>
                </a:cubicBezTo>
                <a:cubicBezTo>
                  <a:pt x="755970" y="432000"/>
                  <a:pt x="722851" y="216000"/>
                  <a:pt x="768929" y="138240"/>
                </a:cubicBezTo>
                <a:cubicBezTo>
                  <a:pt x="815007" y="60480"/>
                  <a:pt x="912923" y="83520"/>
                  <a:pt x="993560" y="60480"/>
                </a:cubicBezTo>
                <a:cubicBezTo>
                  <a:pt x="1074197" y="37440"/>
                  <a:pt x="1252750" y="0"/>
                  <a:pt x="1252750" y="0"/>
                </a:cubicBezTo>
              </a:path>
            </a:pathLst>
          </a:custGeom>
          <a:ln>
            <a:solidFill>
              <a:srgbClr val="3366FF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/>
          </a:p>
        </p:txBody>
      </p:sp>
      <p:pic>
        <p:nvPicPr>
          <p:cNvPr id="60" name="Picture 5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112079"/>
            <a:ext cx="3732328" cy="532506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112078"/>
            <a:ext cx="3710167" cy="53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14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2912977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Brief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info on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correlation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0684" y="1628800"/>
            <a:ext cx="61654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Not </a:t>
            </a:r>
            <a:r>
              <a:rPr lang="sv-SE" sz="1400" b="1" dirty="0" err="1">
                <a:latin typeface="Comic Sans MS"/>
                <a:cs typeface="Comic Sans MS"/>
              </a:rPr>
              <a:t>focal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point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course</a:t>
            </a:r>
            <a:r>
              <a:rPr lang="sv-SE" sz="1400" b="1" dirty="0">
                <a:latin typeface="Comic Sans MS"/>
                <a:cs typeface="Comic Sans MS"/>
              </a:rPr>
              <a:t>, </a:t>
            </a:r>
            <a:r>
              <a:rPr lang="sv-SE" sz="1400" b="1" dirty="0" err="1">
                <a:latin typeface="Comic Sans MS"/>
                <a:cs typeface="Comic Sans MS"/>
              </a:rPr>
              <a:t>but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highly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important</a:t>
            </a:r>
            <a:r>
              <a:rPr lang="sv-SE" sz="1400" b="1" dirty="0">
                <a:latin typeface="Comic Sans MS"/>
                <a:cs typeface="Comic Sans MS"/>
              </a:rPr>
              <a:t> in signal </a:t>
            </a:r>
            <a:r>
              <a:rPr lang="sv-SE" sz="1400" b="1" dirty="0" err="1">
                <a:latin typeface="Comic Sans MS"/>
                <a:cs typeface="Comic Sans MS"/>
              </a:rPr>
              <a:t>processing</a:t>
            </a:r>
            <a:endParaRPr lang="sv-SE" sz="1400" b="1" dirty="0">
              <a:latin typeface="Comic Sans MS"/>
              <a:cs typeface="Comic Sans MS"/>
            </a:endParaRP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112079"/>
            <a:ext cx="3732328" cy="5325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112078"/>
            <a:ext cx="3710167" cy="53250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55576" y="3010948"/>
            <a:ext cx="7894954" cy="7060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Straight Connector 5"/>
          <p:cNvCxnSpPr/>
          <p:nvPr/>
        </p:nvCxnSpPr>
        <p:spPr>
          <a:xfrm>
            <a:off x="4644008" y="3010948"/>
            <a:ext cx="0" cy="70608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83620" y="2715923"/>
            <a:ext cx="16802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Auto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0786" y="2185119"/>
            <a:ext cx="4780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two</a:t>
            </a:r>
            <a:r>
              <a:rPr lang="sv-SE" sz="1400" b="1" dirty="0">
                <a:latin typeface="Comic Sans MS"/>
                <a:cs typeface="Comic Sans MS"/>
              </a:rPr>
              <a:t> signals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80112" y="2697921"/>
            <a:ext cx="17443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Cross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20525" y="3717032"/>
            <a:ext cx="3823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time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shifted</a:t>
            </a:r>
            <a:endParaRPr lang="sv-SE" sz="1400" b="1" dirty="0">
              <a:latin typeface="Comic Sans MS"/>
              <a:cs typeface="Comic Sans MS"/>
            </a:endParaRPr>
          </a:p>
          <a:p>
            <a:r>
              <a:rPr lang="sv-SE" sz="1400" b="1" dirty="0">
                <a:latin typeface="Comic Sans MS"/>
                <a:cs typeface="Comic Sans MS"/>
              </a:rPr>
              <a:t>versions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the same signal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69934" y="3697868"/>
            <a:ext cx="3823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time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shifted</a:t>
            </a:r>
            <a:endParaRPr lang="sv-SE" sz="1400" b="1" dirty="0">
              <a:latin typeface="Comic Sans MS"/>
              <a:cs typeface="Comic Sans MS"/>
            </a:endParaRPr>
          </a:p>
          <a:p>
            <a:r>
              <a:rPr lang="sv-SE" sz="1400" b="1" dirty="0">
                <a:latin typeface="Comic Sans MS"/>
                <a:cs typeface="Comic Sans MS"/>
              </a:rPr>
              <a:t>versions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different signals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3568" y="4365104"/>
            <a:ext cx="32544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Example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:</a:t>
            </a:r>
            <a:r>
              <a:rPr lang="sv-SE" sz="1400" b="1" dirty="0">
                <a:latin typeface="Comic Sans MS"/>
                <a:cs typeface="Comic Sans MS"/>
              </a:rPr>
              <a:t> 5G </a:t>
            </a:r>
            <a:r>
              <a:rPr lang="sv-SE" sz="1400" b="1" dirty="0" err="1">
                <a:latin typeface="Comic Sans MS"/>
                <a:cs typeface="Comic Sans MS"/>
              </a:rPr>
              <a:t>communication</a:t>
            </a:r>
            <a:r>
              <a:rPr lang="sv-SE" sz="1400" b="1" dirty="0">
                <a:latin typeface="Comic Sans MS"/>
                <a:cs typeface="Comic Sans MS"/>
              </a:rPr>
              <a:t> system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646829" y="4692051"/>
            <a:ext cx="813806" cy="639935"/>
            <a:chOff x="4550282" y="5213979"/>
            <a:chExt cx="813806" cy="639935"/>
          </a:xfrm>
        </p:grpSpPr>
        <p:sp>
          <p:nvSpPr>
            <p:cNvPr id="34" name="Can 33"/>
            <p:cNvSpPr/>
            <p:nvPr/>
          </p:nvSpPr>
          <p:spPr>
            <a:xfrm>
              <a:off x="4550282" y="5407839"/>
              <a:ext cx="813806" cy="439363"/>
            </a:xfrm>
            <a:prstGeom prst="can">
              <a:avLst/>
            </a:prstGeom>
            <a:solidFill>
              <a:srgbClr val="FF0000">
                <a:alpha val="48000"/>
              </a:srgb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schemeClr val="tx1">
                  <a:lumMod val="85000"/>
                  <a:lumOff val="15000"/>
                  <a:alpha val="40000"/>
                </a:schemeClr>
              </a:outerShdw>
            </a:effectLst>
            <a:scene3d>
              <a:camera prst="orthographicFront">
                <a:rot lat="1800000" lon="204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4659814" y="5301369"/>
              <a:ext cx="83305" cy="242171"/>
              <a:chOff x="3954283" y="5128110"/>
              <a:chExt cx="83305" cy="242171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sp>
          <p:nvSpPr>
            <p:cNvPr id="36" name="TextBox 103"/>
            <p:cNvSpPr txBox="1"/>
            <p:nvPr/>
          </p:nvSpPr>
          <p:spPr>
            <a:xfrm rot="21166236">
              <a:off x="4770134" y="5546137"/>
              <a:ext cx="4334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dirty="0">
                  <a:solidFill>
                    <a:srgbClr val="000000"/>
                  </a:solidFill>
                  <a:latin typeface="Comic Sans MS"/>
                  <a:cs typeface="Comic Sans MS"/>
                </a:rPr>
                <a:t>BS</a:t>
              </a: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810998" y="5272821"/>
              <a:ext cx="83305" cy="242171"/>
              <a:chOff x="3954283" y="5128110"/>
              <a:chExt cx="83305" cy="242171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Oval 45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62181" y="5241393"/>
              <a:ext cx="83305" cy="242171"/>
              <a:chOff x="3954283" y="5128110"/>
              <a:chExt cx="83305" cy="242171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Oval 43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5123270" y="5213979"/>
              <a:ext cx="83305" cy="242171"/>
              <a:chOff x="3954283" y="5128110"/>
              <a:chExt cx="83305" cy="242171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Oval 40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523877" y="4684460"/>
            <a:ext cx="423514" cy="948596"/>
            <a:chOff x="1096248" y="2266419"/>
            <a:chExt cx="423514" cy="948596"/>
          </a:xfrm>
        </p:grpSpPr>
        <p:grpSp>
          <p:nvGrpSpPr>
            <p:cNvPr id="29" name="Group 28"/>
            <p:cNvGrpSpPr/>
            <p:nvPr/>
          </p:nvGrpSpPr>
          <p:grpSpPr>
            <a:xfrm>
              <a:off x="1115616" y="2266419"/>
              <a:ext cx="360040" cy="504056"/>
              <a:chOff x="4121880" y="4869160"/>
              <a:chExt cx="360040" cy="504056"/>
            </a:xfrm>
            <a:solidFill>
              <a:srgbClr val="0070C0">
                <a:alpha val="34000"/>
              </a:srgbClr>
            </a:solidFill>
          </p:grpSpPr>
          <p:sp>
            <p:nvSpPr>
              <p:cNvPr id="31" name="Can 30"/>
              <p:cNvSpPr/>
              <p:nvPr/>
            </p:nvSpPr>
            <p:spPr>
              <a:xfrm>
                <a:off x="4121880" y="5085184"/>
                <a:ext cx="360040" cy="288032"/>
              </a:xfrm>
              <a:prstGeom prst="can">
                <a:avLst/>
              </a:prstGeom>
              <a:grpFill/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schemeClr val="tx1">
                    <a:lumMod val="85000"/>
                    <a:lumOff val="15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4301880" y="4941168"/>
                <a:ext cx="0" cy="161392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/>
              <p:cNvSpPr/>
              <p:nvPr/>
            </p:nvSpPr>
            <p:spPr>
              <a:xfrm>
                <a:off x="4283968" y="4869160"/>
                <a:ext cx="51124" cy="51124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sp>
          <p:nvSpPr>
            <p:cNvPr id="30" name="TextBox 123"/>
            <p:cNvSpPr txBox="1"/>
            <p:nvPr/>
          </p:nvSpPr>
          <p:spPr>
            <a:xfrm>
              <a:off x="1096248" y="2522518"/>
              <a:ext cx="423514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100" dirty="0">
                  <a:solidFill>
                    <a:srgbClr val="000000"/>
                  </a:solidFill>
                  <a:latin typeface="Comic Sans MS"/>
                  <a:cs typeface="Comic Sans MS"/>
                </a:rPr>
                <a:t>UE</a:t>
              </a:r>
              <a:r>
                <a:rPr lang="sv-SE" sz="800" dirty="0">
                  <a:solidFill>
                    <a:srgbClr val="000000"/>
                  </a:solidFill>
                  <a:latin typeface="Comic Sans MS"/>
                  <a:cs typeface="Comic Sans MS"/>
                </a:rPr>
                <a:t>1</a:t>
              </a:r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44116" y="5358038"/>
            <a:ext cx="439544" cy="948596"/>
            <a:chOff x="1873667" y="2587573"/>
            <a:chExt cx="439544" cy="948596"/>
          </a:xfrm>
        </p:grpSpPr>
        <p:grpSp>
          <p:nvGrpSpPr>
            <p:cNvPr id="24" name="Group 23"/>
            <p:cNvGrpSpPr/>
            <p:nvPr/>
          </p:nvGrpSpPr>
          <p:grpSpPr>
            <a:xfrm>
              <a:off x="1893035" y="2587573"/>
              <a:ext cx="360040" cy="504056"/>
              <a:chOff x="4121880" y="4869160"/>
              <a:chExt cx="360040" cy="504056"/>
            </a:xfrm>
            <a:solidFill>
              <a:srgbClr val="0070C0">
                <a:alpha val="34000"/>
              </a:srgbClr>
            </a:solidFill>
          </p:grpSpPr>
          <p:sp>
            <p:nvSpPr>
              <p:cNvPr id="26" name="Can 25"/>
              <p:cNvSpPr/>
              <p:nvPr/>
            </p:nvSpPr>
            <p:spPr>
              <a:xfrm>
                <a:off x="4121880" y="5085184"/>
                <a:ext cx="360040" cy="288032"/>
              </a:xfrm>
              <a:prstGeom prst="can">
                <a:avLst/>
              </a:prstGeom>
              <a:grpFill/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schemeClr val="tx1">
                    <a:lumMod val="85000"/>
                    <a:lumOff val="15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4301880" y="4941168"/>
                <a:ext cx="0" cy="161392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4283968" y="4869160"/>
                <a:ext cx="51124" cy="51124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sp>
          <p:nvSpPr>
            <p:cNvPr id="25" name="TextBox 129"/>
            <p:cNvSpPr txBox="1"/>
            <p:nvPr/>
          </p:nvSpPr>
          <p:spPr>
            <a:xfrm>
              <a:off x="1873667" y="2843672"/>
              <a:ext cx="439544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100" dirty="0">
                  <a:solidFill>
                    <a:srgbClr val="000000"/>
                  </a:solidFill>
                  <a:latin typeface="Comic Sans MS"/>
                  <a:cs typeface="Comic Sans MS"/>
                </a:rPr>
                <a:t>UE</a:t>
              </a:r>
              <a:r>
                <a:rPr lang="sv-SE" sz="800" dirty="0">
                  <a:solidFill>
                    <a:srgbClr val="000000"/>
                  </a:solidFill>
                  <a:latin typeface="Comic Sans MS"/>
                  <a:cs typeface="Comic Sans MS"/>
                </a:rPr>
                <a:t>2</a:t>
              </a:r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7164288" y="5453102"/>
            <a:ext cx="938466" cy="479779"/>
            <a:chOff x="4085352" y="4533648"/>
            <a:chExt cx="938466" cy="479779"/>
          </a:xfrm>
        </p:grpSpPr>
        <p:cxnSp>
          <p:nvCxnSpPr>
            <p:cNvPr id="51" name="Straight Connector 50"/>
            <p:cNvCxnSpPr/>
            <p:nvPr/>
          </p:nvCxnSpPr>
          <p:spPr>
            <a:xfrm rot="20418577" flipV="1">
              <a:off x="4558095" y="4797403"/>
              <a:ext cx="0" cy="216024"/>
            </a:xfrm>
            <a:prstGeom prst="line">
              <a:avLst/>
            </a:prstGeom>
            <a:ln w="31750" cap="rnd">
              <a:solidFill>
                <a:schemeClr val="tx1"/>
              </a:solidFill>
              <a:bevel/>
            </a:ln>
            <a:effectLst/>
            <a:scene3d>
              <a:camera prst="orthographicFront"/>
              <a:lightRig rig="threePt" dir="t"/>
            </a:scene3d>
            <a:sp3d>
              <a:bevelT w="88900" prst="softRound"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ounded Rectangle 51"/>
            <p:cNvSpPr/>
            <p:nvPr/>
          </p:nvSpPr>
          <p:spPr>
            <a:xfrm rot="21318696">
              <a:off x="4085352" y="4590149"/>
              <a:ext cx="920843" cy="216024"/>
            </a:xfrm>
            <a:prstGeom prst="roundRect">
              <a:avLst/>
            </a:prstGeom>
            <a:solidFill>
              <a:srgbClr val="EE26DA">
                <a:alpha val="39000"/>
              </a:srgbClr>
            </a:solidFill>
            <a:ln>
              <a:solidFill>
                <a:schemeClr val="tx1">
                  <a:alpha val="94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/>
            </a:p>
          </p:txBody>
        </p:sp>
        <p:sp>
          <p:nvSpPr>
            <p:cNvPr id="53" name="TextBox 157"/>
            <p:cNvSpPr txBox="1"/>
            <p:nvPr/>
          </p:nvSpPr>
          <p:spPr>
            <a:xfrm rot="21318577">
              <a:off x="4097264" y="4533648"/>
              <a:ext cx="926554" cy="312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i="1" dirty="0">
                  <a:solidFill>
                    <a:srgbClr val="000000"/>
                  </a:solidFill>
                  <a:latin typeface="Comic Sans MS"/>
                  <a:cs typeface="Comic Sans MS"/>
                </a:rPr>
                <a:t>Receiver</a:t>
              </a:r>
              <a:endParaRPr lang="sv-SE" sz="1400" i="1" baseline="-250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4067944" y="4365103"/>
            <a:ext cx="35670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When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user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(UE)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wants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connect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,</a:t>
            </a:r>
          </a:p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it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sends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known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signal, x</a:t>
            </a:r>
            <a:r>
              <a:rPr lang="sv-SE" sz="1400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(n) or x</a:t>
            </a:r>
            <a:r>
              <a:rPr lang="sv-SE" sz="1400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86789" y="4620229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r>
              <a:rPr lang="sv-SE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endParaRPr lang="sv-SE" dirty="0"/>
          </a:p>
        </p:txBody>
      </p:sp>
      <p:sp>
        <p:nvSpPr>
          <p:cNvPr id="7" name="Rectangle 6"/>
          <p:cNvSpPr/>
          <p:nvPr/>
        </p:nvSpPr>
        <p:spPr>
          <a:xfrm>
            <a:off x="4463161" y="5677428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r>
              <a:rPr lang="sv-SE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endParaRPr lang="sv-SE" dirty="0"/>
          </a:p>
        </p:txBody>
      </p:sp>
      <p:sp>
        <p:nvSpPr>
          <p:cNvPr id="58" name="Freeform 57"/>
          <p:cNvSpPr/>
          <p:nvPr/>
        </p:nvSpPr>
        <p:spPr>
          <a:xfrm rot="21392892">
            <a:off x="3785892" y="5360808"/>
            <a:ext cx="3747083" cy="287690"/>
          </a:xfrm>
          <a:custGeom>
            <a:avLst/>
            <a:gdLst>
              <a:gd name="connsiteX0" fmla="*/ 0 w 1252750"/>
              <a:gd name="connsiteY0" fmla="*/ 993600 h 993600"/>
              <a:gd name="connsiteX1" fmla="*/ 164153 w 1252750"/>
              <a:gd name="connsiteY1" fmla="*/ 881280 h 993600"/>
              <a:gd name="connsiteX2" fmla="*/ 207351 w 1252750"/>
              <a:gd name="connsiteY2" fmla="*/ 630720 h 993600"/>
              <a:gd name="connsiteX3" fmla="*/ 535658 w 1252750"/>
              <a:gd name="connsiteY3" fmla="*/ 708480 h 993600"/>
              <a:gd name="connsiteX4" fmla="*/ 717091 w 1252750"/>
              <a:gd name="connsiteY4" fmla="*/ 527040 h 993600"/>
              <a:gd name="connsiteX5" fmla="*/ 768929 w 1252750"/>
              <a:gd name="connsiteY5" fmla="*/ 138240 h 993600"/>
              <a:gd name="connsiteX6" fmla="*/ 993560 w 1252750"/>
              <a:gd name="connsiteY6" fmla="*/ 60480 h 993600"/>
              <a:gd name="connsiteX7" fmla="*/ 1252750 w 1252750"/>
              <a:gd name="connsiteY7" fmla="*/ 0 h 99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52750" h="993600">
                <a:moveTo>
                  <a:pt x="0" y="993600"/>
                </a:moveTo>
                <a:cubicBezTo>
                  <a:pt x="64797" y="967680"/>
                  <a:pt x="129594" y="941760"/>
                  <a:pt x="164153" y="881280"/>
                </a:cubicBezTo>
                <a:cubicBezTo>
                  <a:pt x="198712" y="820800"/>
                  <a:pt x="145433" y="659520"/>
                  <a:pt x="207351" y="630720"/>
                </a:cubicBezTo>
                <a:cubicBezTo>
                  <a:pt x="269269" y="601920"/>
                  <a:pt x="450701" y="725760"/>
                  <a:pt x="535658" y="708480"/>
                </a:cubicBezTo>
                <a:cubicBezTo>
                  <a:pt x="620615" y="691200"/>
                  <a:pt x="678212" y="622080"/>
                  <a:pt x="717091" y="527040"/>
                </a:cubicBezTo>
                <a:cubicBezTo>
                  <a:pt x="755970" y="432000"/>
                  <a:pt x="722851" y="216000"/>
                  <a:pt x="768929" y="138240"/>
                </a:cubicBezTo>
                <a:cubicBezTo>
                  <a:pt x="815007" y="60480"/>
                  <a:pt x="912923" y="83520"/>
                  <a:pt x="993560" y="60480"/>
                </a:cubicBezTo>
                <a:cubicBezTo>
                  <a:pt x="1074197" y="37440"/>
                  <a:pt x="1252750" y="0"/>
                  <a:pt x="1252750" y="0"/>
                </a:cubicBezTo>
              </a:path>
            </a:pathLst>
          </a:custGeom>
          <a:ln>
            <a:solidFill>
              <a:srgbClr val="3366FF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/>
          </a:p>
        </p:txBody>
      </p:sp>
      <p:sp>
        <p:nvSpPr>
          <p:cNvPr id="59" name="Freeform 58"/>
          <p:cNvSpPr/>
          <p:nvPr/>
        </p:nvSpPr>
        <p:spPr>
          <a:xfrm rot="20896056" flipV="1">
            <a:off x="3229981" y="4585669"/>
            <a:ext cx="4154107" cy="928243"/>
          </a:xfrm>
          <a:custGeom>
            <a:avLst/>
            <a:gdLst>
              <a:gd name="connsiteX0" fmla="*/ 0 w 1252750"/>
              <a:gd name="connsiteY0" fmla="*/ 993600 h 993600"/>
              <a:gd name="connsiteX1" fmla="*/ 164153 w 1252750"/>
              <a:gd name="connsiteY1" fmla="*/ 881280 h 993600"/>
              <a:gd name="connsiteX2" fmla="*/ 207351 w 1252750"/>
              <a:gd name="connsiteY2" fmla="*/ 630720 h 993600"/>
              <a:gd name="connsiteX3" fmla="*/ 535658 w 1252750"/>
              <a:gd name="connsiteY3" fmla="*/ 708480 h 993600"/>
              <a:gd name="connsiteX4" fmla="*/ 717091 w 1252750"/>
              <a:gd name="connsiteY4" fmla="*/ 527040 h 993600"/>
              <a:gd name="connsiteX5" fmla="*/ 768929 w 1252750"/>
              <a:gd name="connsiteY5" fmla="*/ 138240 h 993600"/>
              <a:gd name="connsiteX6" fmla="*/ 993560 w 1252750"/>
              <a:gd name="connsiteY6" fmla="*/ 60480 h 993600"/>
              <a:gd name="connsiteX7" fmla="*/ 1252750 w 1252750"/>
              <a:gd name="connsiteY7" fmla="*/ 0 h 99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52750" h="993600">
                <a:moveTo>
                  <a:pt x="0" y="993600"/>
                </a:moveTo>
                <a:cubicBezTo>
                  <a:pt x="64797" y="967680"/>
                  <a:pt x="129594" y="941760"/>
                  <a:pt x="164153" y="881280"/>
                </a:cubicBezTo>
                <a:cubicBezTo>
                  <a:pt x="198712" y="820800"/>
                  <a:pt x="145433" y="659520"/>
                  <a:pt x="207351" y="630720"/>
                </a:cubicBezTo>
                <a:cubicBezTo>
                  <a:pt x="269269" y="601920"/>
                  <a:pt x="450701" y="725760"/>
                  <a:pt x="535658" y="708480"/>
                </a:cubicBezTo>
                <a:cubicBezTo>
                  <a:pt x="620615" y="691200"/>
                  <a:pt x="678212" y="622080"/>
                  <a:pt x="717091" y="527040"/>
                </a:cubicBezTo>
                <a:cubicBezTo>
                  <a:pt x="755970" y="432000"/>
                  <a:pt x="722851" y="216000"/>
                  <a:pt x="768929" y="138240"/>
                </a:cubicBezTo>
                <a:cubicBezTo>
                  <a:pt x="815007" y="60480"/>
                  <a:pt x="912923" y="83520"/>
                  <a:pt x="993560" y="60480"/>
                </a:cubicBezTo>
                <a:cubicBezTo>
                  <a:pt x="1074197" y="37440"/>
                  <a:pt x="1252750" y="0"/>
                  <a:pt x="1252750" y="0"/>
                </a:cubicBezTo>
              </a:path>
            </a:pathLst>
          </a:custGeom>
          <a:ln>
            <a:solidFill>
              <a:srgbClr val="3366FF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/>
          </a:p>
        </p:txBody>
      </p:sp>
      <p:sp>
        <p:nvSpPr>
          <p:cNvPr id="61" name="Rectangle 60"/>
          <p:cNvSpPr/>
          <p:nvPr/>
        </p:nvSpPr>
        <p:spPr>
          <a:xfrm>
            <a:off x="561826" y="6237312"/>
            <a:ext cx="77732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Cross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x</a:t>
            </a:r>
            <a:r>
              <a:rPr lang="sv-SE" sz="1400" b="1" baseline="-25000" dirty="0">
                <a:latin typeface="Comic Sans MS"/>
                <a:cs typeface="Comic Sans MS"/>
              </a:rPr>
              <a:t>1</a:t>
            </a:r>
            <a:r>
              <a:rPr lang="sv-SE" sz="1400" b="1" dirty="0">
                <a:latin typeface="Comic Sans MS"/>
                <a:cs typeface="Comic Sans MS"/>
              </a:rPr>
              <a:t>(n) and x</a:t>
            </a:r>
            <a:r>
              <a:rPr lang="sv-SE" sz="1400" b="1" baseline="-25000" dirty="0">
                <a:latin typeface="Comic Sans MS"/>
                <a:cs typeface="Comic Sans MS"/>
              </a:rPr>
              <a:t>2</a:t>
            </a:r>
            <a:r>
              <a:rPr lang="sv-SE" sz="1400" b="1" dirty="0">
                <a:latin typeface="Comic Sans MS"/>
                <a:cs typeface="Comic Sans MS"/>
              </a:rPr>
              <a:t>(n) </a:t>
            </a:r>
            <a:r>
              <a:rPr lang="sv-SE" sz="1400" b="1" dirty="0" err="1">
                <a:latin typeface="Comic Sans MS"/>
                <a:cs typeface="Comic Sans MS"/>
              </a:rPr>
              <a:t>should</a:t>
            </a:r>
            <a:r>
              <a:rPr lang="sv-SE" sz="1400" b="1" dirty="0">
                <a:latin typeface="Comic Sans MS"/>
                <a:cs typeface="Comic Sans MS"/>
              </a:rPr>
              <a:t> be small (</a:t>
            </a:r>
            <a:r>
              <a:rPr lang="sv-SE" sz="1400" b="1" dirty="0" err="1">
                <a:latin typeface="Comic Sans MS"/>
                <a:cs typeface="Comic Sans MS"/>
              </a:rPr>
              <a:t>to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know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who</a:t>
            </a:r>
            <a:r>
              <a:rPr lang="sv-SE" sz="1400" b="1" dirty="0">
                <a:latin typeface="Comic Sans MS"/>
                <a:cs typeface="Comic Sans MS"/>
              </a:rPr>
              <a:t> is </a:t>
            </a:r>
            <a:r>
              <a:rPr lang="sv-SE" sz="1400" b="1" dirty="0" err="1">
                <a:latin typeface="Comic Sans MS"/>
                <a:cs typeface="Comic Sans MS"/>
              </a:rPr>
              <a:t>connecting</a:t>
            </a:r>
            <a:r>
              <a:rPr lang="sv-SE" sz="1400" b="1" dirty="0">
                <a:latin typeface="Comic Sans MS"/>
                <a:cs typeface="Comic Sans MS"/>
              </a:rPr>
              <a:t>)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1471316" y="4822809"/>
            <a:ext cx="0" cy="11071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680477" y="5694207"/>
            <a:ext cx="1659275" cy="102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10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48" y="4817295"/>
            <a:ext cx="622358" cy="191266"/>
          </a:xfrm>
          <a:prstGeom prst="rect">
            <a:avLst/>
          </a:prstGeom>
        </p:spPr>
      </p:pic>
      <p:sp>
        <p:nvSpPr>
          <p:cNvPr id="86" name="Rectangle 85"/>
          <p:cNvSpPr/>
          <p:nvPr/>
        </p:nvSpPr>
        <p:spPr>
          <a:xfrm>
            <a:off x="587252" y="4661252"/>
            <a:ext cx="1772707" cy="136378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" name="Oval 101"/>
          <p:cNvSpPr/>
          <p:nvPr/>
        </p:nvSpPr>
        <p:spPr>
          <a:xfrm>
            <a:off x="1434365" y="5639701"/>
            <a:ext cx="67551" cy="61234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00" name="Group 99"/>
          <p:cNvGrpSpPr/>
          <p:nvPr/>
        </p:nvGrpSpPr>
        <p:grpSpPr>
          <a:xfrm>
            <a:off x="755576" y="5649226"/>
            <a:ext cx="590347" cy="99469"/>
            <a:chOff x="831924" y="5649226"/>
            <a:chExt cx="590347" cy="99469"/>
          </a:xfrm>
        </p:grpSpPr>
        <p:sp>
          <p:nvSpPr>
            <p:cNvPr id="70" name="Oval 69"/>
            <p:cNvSpPr/>
            <p:nvPr/>
          </p:nvSpPr>
          <p:spPr>
            <a:xfrm>
              <a:off x="1180240" y="5649226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2" name="Oval 71"/>
            <p:cNvSpPr/>
            <p:nvPr/>
          </p:nvSpPr>
          <p:spPr>
            <a:xfrm>
              <a:off x="1015607" y="5687461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1" name="Oval 100"/>
            <p:cNvSpPr/>
            <p:nvPr/>
          </p:nvSpPr>
          <p:spPr>
            <a:xfrm>
              <a:off x="1354720" y="5681665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3" name="Oval 102"/>
            <p:cNvSpPr/>
            <p:nvPr/>
          </p:nvSpPr>
          <p:spPr>
            <a:xfrm>
              <a:off x="831924" y="5655491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05" name="Group 104"/>
          <p:cNvGrpSpPr/>
          <p:nvPr/>
        </p:nvGrpSpPr>
        <p:grpSpPr>
          <a:xfrm flipH="1">
            <a:off x="1601049" y="5651200"/>
            <a:ext cx="590347" cy="99469"/>
            <a:chOff x="831924" y="5649226"/>
            <a:chExt cx="590347" cy="99469"/>
          </a:xfrm>
        </p:grpSpPr>
        <p:sp>
          <p:nvSpPr>
            <p:cNvPr id="106" name="Oval 105"/>
            <p:cNvSpPr/>
            <p:nvPr/>
          </p:nvSpPr>
          <p:spPr>
            <a:xfrm>
              <a:off x="1180240" y="5649226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7" name="Oval 106"/>
            <p:cNvSpPr/>
            <p:nvPr/>
          </p:nvSpPr>
          <p:spPr>
            <a:xfrm>
              <a:off x="1015607" y="5687461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8" name="Oval 107"/>
            <p:cNvSpPr/>
            <p:nvPr/>
          </p:nvSpPr>
          <p:spPr>
            <a:xfrm>
              <a:off x="1354720" y="5681665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9" name="Oval 108"/>
            <p:cNvSpPr/>
            <p:nvPr/>
          </p:nvSpPr>
          <p:spPr>
            <a:xfrm>
              <a:off x="831924" y="5655491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055522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2912977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Brief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info on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correlation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0684" y="1628800"/>
            <a:ext cx="61654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Not </a:t>
            </a:r>
            <a:r>
              <a:rPr lang="sv-SE" sz="1400" b="1" dirty="0" err="1">
                <a:latin typeface="Comic Sans MS"/>
                <a:cs typeface="Comic Sans MS"/>
              </a:rPr>
              <a:t>focal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point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course</a:t>
            </a:r>
            <a:r>
              <a:rPr lang="sv-SE" sz="1400" b="1" dirty="0">
                <a:latin typeface="Comic Sans MS"/>
                <a:cs typeface="Comic Sans MS"/>
              </a:rPr>
              <a:t>, </a:t>
            </a:r>
            <a:r>
              <a:rPr lang="sv-SE" sz="1400" b="1" dirty="0" err="1">
                <a:latin typeface="Comic Sans MS"/>
                <a:cs typeface="Comic Sans MS"/>
              </a:rPr>
              <a:t>but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highly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important</a:t>
            </a:r>
            <a:r>
              <a:rPr lang="sv-SE" sz="1400" b="1" dirty="0">
                <a:latin typeface="Comic Sans MS"/>
                <a:cs typeface="Comic Sans MS"/>
              </a:rPr>
              <a:t> in signal </a:t>
            </a:r>
            <a:r>
              <a:rPr lang="sv-SE" sz="1400" b="1" dirty="0" err="1">
                <a:latin typeface="Comic Sans MS"/>
                <a:cs typeface="Comic Sans MS"/>
              </a:rPr>
              <a:t>processing</a:t>
            </a:r>
            <a:endParaRPr lang="sv-SE" sz="1400" b="1" dirty="0">
              <a:latin typeface="Comic Sans MS"/>
              <a:cs typeface="Comic Sans MS"/>
            </a:endParaRP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112079"/>
            <a:ext cx="3732328" cy="5325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112078"/>
            <a:ext cx="3710167" cy="53250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55576" y="3010948"/>
            <a:ext cx="7894954" cy="7060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6" name="Straight Connector 5"/>
          <p:cNvCxnSpPr/>
          <p:nvPr/>
        </p:nvCxnSpPr>
        <p:spPr>
          <a:xfrm>
            <a:off x="4644008" y="3010948"/>
            <a:ext cx="0" cy="706084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883620" y="2715923"/>
            <a:ext cx="16802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Auto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10786" y="2185119"/>
            <a:ext cx="4780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two</a:t>
            </a:r>
            <a:r>
              <a:rPr lang="sv-SE" sz="1400" b="1" dirty="0">
                <a:latin typeface="Comic Sans MS"/>
                <a:cs typeface="Comic Sans MS"/>
              </a:rPr>
              <a:t> signals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80112" y="2697921"/>
            <a:ext cx="17443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Cross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20525" y="3717032"/>
            <a:ext cx="3823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time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shifted</a:t>
            </a:r>
            <a:endParaRPr lang="sv-SE" sz="1400" b="1" dirty="0">
              <a:latin typeface="Comic Sans MS"/>
              <a:cs typeface="Comic Sans MS"/>
            </a:endParaRPr>
          </a:p>
          <a:p>
            <a:r>
              <a:rPr lang="sv-SE" sz="1400" b="1" dirty="0">
                <a:latin typeface="Comic Sans MS"/>
                <a:cs typeface="Comic Sans MS"/>
              </a:rPr>
              <a:t>versions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the same signal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69934" y="3697868"/>
            <a:ext cx="3823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latin typeface="Comic Sans MS"/>
                <a:cs typeface="Comic Sans MS"/>
              </a:rPr>
              <a:t>Measures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similarity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between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time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shifted</a:t>
            </a:r>
            <a:endParaRPr lang="sv-SE" sz="1400" b="1" dirty="0">
              <a:latin typeface="Comic Sans MS"/>
              <a:cs typeface="Comic Sans MS"/>
            </a:endParaRPr>
          </a:p>
          <a:p>
            <a:r>
              <a:rPr lang="sv-SE" sz="1400" b="1" dirty="0">
                <a:latin typeface="Comic Sans MS"/>
                <a:cs typeface="Comic Sans MS"/>
              </a:rPr>
              <a:t>versions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different signals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83568" y="4365104"/>
            <a:ext cx="32544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Example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:</a:t>
            </a:r>
            <a:r>
              <a:rPr lang="sv-SE" sz="1400" b="1" dirty="0">
                <a:latin typeface="Comic Sans MS"/>
                <a:cs typeface="Comic Sans MS"/>
              </a:rPr>
              <a:t> 5G </a:t>
            </a:r>
            <a:r>
              <a:rPr lang="sv-SE" sz="1400" b="1" dirty="0" err="1">
                <a:latin typeface="Comic Sans MS"/>
                <a:cs typeface="Comic Sans MS"/>
              </a:rPr>
              <a:t>communication</a:t>
            </a:r>
            <a:r>
              <a:rPr lang="sv-SE" sz="1400" b="1" dirty="0">
                <a:latin typeface="Comic Sans MS"/>
                <a:cs typeface="Comic Sans MS"/>
              </a:rPr>
              <a:t> system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646829" y="4692051"/>
            <a:ext cx="813806" cy="639935"/>
            <a:chOff x="4550282" y="5213979"/>
            <a:chExt cx="813806" cy="639935"/>
          </a:xfrm>
        </p:grpSpPr>
        <p:sp>
          <p:nvSpPr>
            <p:cNvPr id="34" name="Can 33"/>
            <p:cNvSpPr/>
            <p:nvPr/>
          </p:nvSpPr>
          <p:spPr>
            <a:xfrm>
              <a:off x="4550282" y="5407839"/>
              <a:ext cx="813806" cy="439363"/>
            </a:xfrm>
            <a:prstGeom prst="can">
              <a:avLst/>
            </a:prstGeom>
            <a:solidFill>
              <a:srgbClr val="FF0000">
                <a:alpha val="48000"/>
              </a:srgb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  <a:effectLst>
              <a:outerShdw blurRad="50800" dist="38100" dir="2700000" algn="tl" rotWithShape="0">
                <a:schemeClr val="tx1">
                  <a:lumMod val="85000"/>
                  <a:lumOff val="15000"/>
                  <a:alpha val="40000"/>
                </a:schemeClr>
              </a:outerShdw>
            </a:effectLst>
            <a:scene3d>
              <a:camera prst="orthographicFront">
                <a:rot lat="1800000" lon="204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4659814" y="5301369"/>
              <a:ext cx="83305" cy="242171"/>
              <a:chOff x="3954283" y="5128110"/>
              <a:chExt cx="83305" cy="242171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sp>
          <p:nvSpPr>
            <p:cNvPr id="36" name="TextBox 103"/>
            <p:cNvSpPr txBox="1"/>
            <p:nvPr/>
          </p:nvSpPr>
          <p:spPr>
            <a:xfrm rot="21166236">
              <a:off x="4770134" y="5546137"/>
              <a:ext cx="4334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dirty="0">
                  <a:solidFill>
                    <a:srgbClr val="000000"/>
                  </a:solidFill>
                  <a:latin typeface="Comic Sans MS"/>
                  <a:cs typeface="Comic Sans MS"/>
                </a:rPr>
                <a:t>BS</a:t>
              </a:r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4810998" y="5272821"/>
              <a:ext cx="83305" cy="242171"/>
              <a:chOff x="3954283" y="5128110"/>
              <a:chExt cx="83305" cy="242171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Oval 45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962181" y="5241393"/>
              <a:ext cx="83305" cy="242171"/>
              <a:chOff x="3954283" y="5128110"/>
              <a:chExt cx="83305" cy="242171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Oval 43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5123270" y="5213979"/>
              <a:ext cx="83305" cy="242171"/>
              <a:chOff x="3954283" y="5128110"/>
              <a:chExt cx="83305" cy="242171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flipH="1">
                <a:off x="3995935" y="5229200"/>
                <a:ext cx="1" cy="141081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  <a:scene3d>
                <a:camera prst="orthographicFront">
                  <a:rot lat="1195240" lon="20119136" rev="109015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Oval 40"/>
              <p:cNvSpPr/>
              <p:nvPr/>
            </p:nvSpPr>
            <p:spPr>
              <a:xfrm>
                <a:off x="3954283" y="5128110"/>
                <a:ext cx="83305" cy="80893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2523877" y="4684460"/>
            <a:ext cx="423514" cy="948596"/>
            <a:chOff x="1096248" y="2266419"/>
            <a:chExt cx="423514" cy="948596"/>
          </a:xfrm>
        </p:grpSpPr>
        <p:grpSp>
          <p:nvGrpSpPr>
            <p:cNvPr id="29" name="Group 28"/>
            <p:cNvGrpSpPr/>
            <p:nvPr/>
          </p:nvGrpSpPr>
          <p:grpSpPr>
            <a:xfrm>
              <a:off x="1115616" y="2266419"/>
              <a:ext cx="360040" cy="504056"/>
              <a:chOff x="4121880" y="4869160"/>
              <a:chExt cx="360040" cy="504056"/>
            </a:xfrm>
            <a:solidFill>
              <a:srgbClr val="0070C0">
                <a:alpha val="34000"/>
              </a:srgbClr>
            </a:solidFill>
          </p:grpSpPr>
          <p:sp>
            <p:nvSpPr>
              <p:cNvPr id="31" name="Can 30"/>
              <p:cNvSpPr/>
              <p:nvPr/>
            </p:nvSpPr>
            <p:spPr>
              <a:xfrm>
                <a:off x="4121880" y="5085184"/>
                <a:ext cx="360040" cy="288032"/>
              </a:xfrm>
              <a:prstGeom prst="can">
                <a:avLst/>
              </a:prstGeom>
              <a:grpFill/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schemeClr val="tx1">
                    <a:lumMod val="85000"/>
                    <a:lumOff val="15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4301880" y="4941168"/>
                <a:ext cx="0" cy="161392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Oval 32"/>
              <p:cNvSpPr/>
              <p:nvPr/>
            </p:nvSpPr>
            <p:spPr>
              <a:xfrm>
                <a:off x="4283968" y="4869160"/>
                <a:ext cx="51124" cy="51124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sp>
          <p:nvSpPr>
            <p:cNvPr id="30" name="TextBox 123"/>
            <p:cNvSpPr txBox="1"/>
            <p:nvPr/>
          </p:nvSpPr>
          <p:spPr>
            <a:xfrm>
              <a:off x="1096248" y="2522518"/>
              <a:ext cx="423514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100" dirty="0">
                  <a:solidFill>
                    <a:srgbClr val="000000"/>
                  </a:solidFill>
                  <a:latin typeface="Comic Sans MS"/>
                  <a:cs typeface="Comic Sans MS"/>
                </a:rPr>
                <a:t>UE</a:t>
              </a:r>
              <a:r>
                <a:rPr lang="sv-SE" sz="800" dirty="0">
                  <a:solidFill>
                    <a:srgbClr val="000000"/>
                  </a:solidFill>
                  <a:latin typeface="Comic Sans MS"/>
                  <a:cs typeface="Comic Sans MS"/>
                </a:rPr>
                <a:t>1</a:t>
              </a:r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44116" y="5358038"/>
            <a:ext cx="439544" cy="948596"/>
            <a:chOff x="1873667" y="2587573"/>
            <a:chExt cx="439544" cy="948596"/>
          </a:xfrm>
        </p:grpSpPr>
        <p:grpSp>
          <p:nvGrpSpPr>
            <p:cNvPr id="24" name="Group 23"/>
            <p:cNvGrpSpPr/>
            <p:nvPr/>
          </p:nvGrpSpPr>
          <p:grpSpPr>
            <a:xfrm>
              <a:off x="1893035" y="2587573"/>
              <a:ext cx="360040" cy="504056"/>
              <a:chOff x="4121880" y="4869160"/>
              <a:chExt cx="360040" cy="504056"/>
            </a:xfrm>
            <a:solidFill>
              <a:srgbClr val="0070C0">
                <a:alpha val="34000"/>
              </a:srgbClr>
            </a:solidFill>
          </p:grpSpPr>
          <p:sp>
            <p:nvSpPr>
              <p:cNvPr id="26" name="Can 25"/>
              <p:cNvSpPr/>
              <p:nvPr/>
            </p:nvSpPr>
            <p:spPr>
              <a:xfrm>
                <a:off x="4121880" y="5085184"/>
                <a:ext cx="360040" cy="288032"/>
              </a:xfrm>
              <a:prstGeom prst="can">
                <a:avLst/>
              </a:prstGeom>
              <a:grpFill/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effectLst>
                <a:outerShdw blurRad="50800" dist="38100" dir="2700000" algn="tl" rotWithShape="0">
                  <a:schemeClr val="tx1">
                    <a:lumMod val="85000"/>
                    <a:lumOff val="15000"/>
                    <a:alpha val="4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4301880" y="4941168"/>
                <a:ext cx="0" cy="161392"/>
              </a:xfrm>
              <a:prstGeom prst="line">
                <a:avLst/>
              </a:prstGeom>
              <a:grpFill/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Oval 27"/>
              <p:cNvSpPr/>
              <p:nvPr/>
            </p:nvSpPr>
            <p:spPr>
              <a:xfrm>
                <a:off x="4283968" y="4869160"/>
                <a:ext cx="51124" cy="51124"/>
              </a:xfrm>
              <a:prstGeom prst="ellipse">
                <a:avLst/>
              </a:prstGeom>
              <a:grpFill/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glow rad="38100">
                  <a:schemeClr val="accent1">
                    <a:lumMod val="40000"/>
                    <a:lumOff val="60000"/>
                    <a:alpha val="8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sv-SE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sv-SE"/>
              </a:p>
            </p:txBody>
          </p:sp>
        </p:grpSp>
        <p:sp>
          <p:nvSpPr>
            <p:cNvPr id="25" name="TextBox 129"/>
            <p:cNvSpPr txBox="1"/>
            <p:nvPr/>
          </p:nvSpPr>
          <p:spPr>
            <a:xfrm>
              <a:off x="1873667" y="2843672"/>
              <a:ext cx="439544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100" dirty="0">
                  <a:solidFill>
                    <a:srgbClr val="000000"/>
                  </a:solidFill>
                  <a:latin typeface="Comic Sans MS"/>
                  <a:cs typeface="Comic Sans MS"/>
                </a:rPr>
                <a:t>UE</a:t>
              </a:r>
              <a:r>
                <a:rPr lang="sv-SE" sz="800" dirty="0">
                  <a:solidFill>
                    <a:srgbClr val="000000"/>
                  </a:solidFill>
                  <a:latin typeface="Comic Sans MS"/>
                  <a:cs typeface="Comic Sans MS"/>
                </a:rPr>
                <a:t>2</a:t>
              </a:r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endParaRPr lang="sv-SE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7164288" y="5453102"/>
            <a:ext cx="938466" cy="479779"/>
            <a:chOff x="4085352" y="4533648"/>
            <a:chExt cx="938466" cy="479779"/>
          </a:xfrm>
        </p:grpSpPr>
        <p:cxnSp>
          <p:nvCxnSpPr>
            <p:cNvPr id="51" name="Straight Connector 50"/>
            <p:cNvCxnSpPr/>
            <p:nvPr/>
          </p:nvCxnSpPr>
          <p:spPr>
            <a:xfrm rot="20418577" flipV="1">
              <a:off x="4558095" y="4797403"/>
              <a:ext cx="0" cy="216024"/>
            </a:xfrm>
            <a:prstGeom prst="line">
              <a:avLst/>
            </a:prstGeom>
            <a:ln w="31750" cap="rnd">
              <a:solidFill>
                <a:schemeClr val="tx1"/>
              </a:solidFill>
              <a:bevel/>
            </a:ln>
            <a:effectLst/>
            <a:scene3d>
              <a:camera prst="orthographicFront"/>
              <a:lightRig rig="threePt" dir="t"/>
            </a:scene3d>
            <a:sp3d>
              <a:bevelT w="88900" prst="softRound"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ounded Rectangle 51"/>
            <p:cNvSpPr/>
            <p:nvPr/>
          </p:nvSpPr>
          <p:spPr>
            <a:xfrm rot="21318696">
              <a:off x="4085352" y="4590149"/>
              <a:ext cx="920843" cy="216024"/>
            </a:xfrm>
            <a:prstGeom prst="roundRect">
              <a:avLst/>
            </a:prstGeom>
            <a:solidFill>
              <a:srgbClr val="EE26DA">
                <a:alpha val="39000"/>
              </a:srgbClr>
            </a:solidFill>
            <a:ln>
              <a:solidFill>
                <a:schemeClr val="tx1">
                  <a:alpha val="94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sv-SE"/>
            </a:p>
          </p:txBody>
        </p:sp>
        <p:sp>
          <p:nvSpPr>
            <p:cNvPr id="53" name="TextBox 157"/>
            <p:cNvSpPr txBox="1"/>
            <p:nvPr/>
          </p:nvSpPr>
          <p:spPr>
            <a:xfrm rot="21318577">
              <a:off x="4097264" y="4533648"/>
              <a:ext cx="926554" cy="312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sv-S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i="1" dirty="0">
                  <a:solidFill>
                    <a:srgbClr val="000000"/>
                  </a:solidFill>
                  <a:latin typeface="Comic Sans MS"/>
                  <a:cs typeface="Comic Sans MS"/>
                </a:rPr>
                <a:t>Receiver</a:t>
              </a:r>
              <a:endParaRPr lang="sv-SE" sz="1400" i="1" baseline="-250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4067944" y="4365103"/>
            <a:ext cx="35670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When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user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(UE)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wants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to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connect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,</a:t>
            </a:r>
          </a:p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it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sends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known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signal, x</a:t>
            </a:r>
            <a:r>
              <a:rPr lang="sv-SE" sz="1400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(n) or x</a:t>
            </a:r>
            <a:r>
              <a:rPr lang="sv-SE" sz="1400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86789" y="4620229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r>
              <a:rPr lang="sv-SE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1</a:t>
            </a:r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endParaRPr lang="sv-SE" dirty="0"/>
          </a:p>
        </p:txBody>
      </p:sp>
      <p:sp>
        <p:nvSpPr>
          <p:cNvPr id="7" name="Rectangle 6"/>
          <p:cNvSpPr/>
          <p:nvPr/>
        </p:nvSpPr>
        <p:spPr>
          <a:xfrm>
            <a:off x="4463161" y="5677428"/>
            <a:ext cx="7056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x</a:t>
            </a:r>
            <a:r>
              <a:rPr lang="sv-SE" b="1" baseline="-25000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sv-SE" b="1" dirty="0">
                <a:solidFill>
                  <a:srgbClr val="FF0000"/>
                </a:solidFill>
                <a:latin typeface="Comic Sans MS"/>
                <a:cs typeface="Comic Sans MS"/>
              </a:rPr>
              <a:t>(n)</a:t>
            </a:r>
            <a:endParaRPr lang="sv-SE" dirty="0"/>
          </a:p>
        </p:txBody>
      </p:sp>
      <p:sp>
        <p:nvSpPr>
          <p:cNvPr id="58" name="Freeform 57"/>
          <p:cNvSpPr/>
          <p:nvPr/>
        </p:nvSpPr>
        <p:spPr>
          <a:xfrm rot="21392892">
            <a:off x="3785892" y="5360808"/>
            <a:ext cx="3747083" cy="287690"/>
          </a:xfrm>
          <a:custGeom>
            <a:avLst/>
            <a:gdLst>
              <a:gd name="connsiteX0" fmla="*/ 0 w 1252750"/>
              <a:gd name="connsiteY0" fmla="*/ 993600 h 993600"/>
              <a:gd name="connsiteX1" fmla="*/ 164153 w 1252750"/>
              <a:gd name="connsiteY1" fmla="*/ 881280 h 993600"/>
              <a:gd name="connsiteX2" fmla="*/ 207351 w 1252750"/>
              <a:gd name="connsiteY2" fmla="*/ 630720 h 993600"/>
              <a:gd name="connsiteX3" fmla="*/ 535658 w 1252750"/>
              <a:gd name="connsiteY3" fmla="*/ 708480 h 993600"/>
              <a:gd name="connsiteX4" fmla="*/ 717091 w 1252750"/>
              <a:gd name="connsiteY4" fmla="*/ 527040 h 993600"/>
              <a:gd name="connsiteX5" fmla="*/ 768929 w 1252750"/>
              <a:gd name="connsiteY5" fmla="*/ 138240 h 993600"/>
              <a:gd name="connsiteX6" fmla="*/ 993560 w 1252750"/>
              <a:gd name="connsiteY6" fmla="*/ 60480 h 993600"/>
              <a:gd name="connsiteX7" fmla="*/ 1252750 w 1252750"/>
              <a:gd name="connsiteY7" fmla="*/ 0 h 99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52750" h="993600">
                <a:moveTo>
                  <a:pt x="0" y="993600"/>
                </a:moveTo>
                <a:cubicBezTo>
                  <a:pt x="64797" y="967680"/>
                  <a:pt x="129594" y="941760"/>
                  <a:pt x="164153" y="881280"/>
                </a:cubicBezTo>
                <a:cubicBezTo>
                  <a:pt x="198712" y="820800"/>
                  <a:pt x="145433" y="659520"/>
                  <a:pt x="207351" y="630720"/>
                </a:cubicBezTo>
                <a:cubicBezTo>
                  <a:pt x="269269" y="601920"/>
                  <a:pt x="450701" y="725760"/>
                  <a:pt x="535658" y="708480"/>
                </a:cubicBezTo>
                <a:cubicBezTo>
                  <a:pt x="620615" y="691200"/>
                  <a:pt x="678212" y="622080"/>
                  <a:pt x="717091" y="527040"/>
                </a:cubicBezTo>
                <a:cubicBezTo>
                  <a:pt x="755970" y="432000"/>
                  <a:pt x="722851" y="216000"/>
                  <a:pt x="768929" y="138240"/>
                </a:cubicBezTo>
                <a:cubicBezTo>
                  <a:pt x="815007" y="60480"/>
                  <a:pt x="912923" y="83520"/>
                  <a:pt x="993560" y="60480"/>
                </a:cubicBezTo>
                <a:cubicBezTo>
                  <a:pt x="1074197" y="37440"/>
                  <a:pt x="1252750" y="0"/>
                  <a:pt x="1252750" y="0"/>
                </a:cubicBezTo>
              </a:path>
            </a:pathLst>
          </a:custGeom>
          <a:ln>
            <a:solidFill>
              <a:srgbClr val="3366FF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/>
          </a:p>
        </p:txBody>
      </p:sp>
      <p:sp>
        <p:nvSpPr>
          <p:cNvPr id="59" name="Freeform 58"/>
          <p:cNvSpPr/>
          <p:nvPr/>
        </p:nvSpPr>
        <p:spPr>
          <a:xfrm rot="20896056" flipV="1">
            <a:off x="3229981" y="4585669"/>
            <a:ext cx="4154107" cy="928243"/>
          </a:xfrm>
          <a:custGeom>
            <a:avLst/>
            <a:gdLst>
              <a:gd name="connsiteX0" fmla="*/ 0 w 1252750"/>
              <a:gd name="connsiteY0" fmla="*/ 993600 h 993600"/>
              <a:gd name="connsiteX1" fmla="*/ 164153 w 1252750"/>
              <a:gd name="connsiteY1" fmla="*/ 881280 h 993600"/>
              <a:gd name="connsiteX2" fmla="*/ 207351 w 1252750"/>
              <a:gd name="connsiteY2" fmla="*/ 630720 h 993600"/>
              <a:gd name="connsiteX3" fmla="*/ 535658 w 1252750"/>
              <a:gd name="connsiteY3" fmla="*/ 708480 h 993600"/>
              <a:gd name="connsiteX4" fmla="*/ 717091 w 1252750"/>
              <a:gd name="connsiteY4" fmla="*/ 527040 h 993600"/>
              <a:gd name="connsiteX5" fmla="*/ 768929 w 1252750"/>
              <a:gd name="connsiteY5" fmla="*/ 138240 h 993600"/>
              <a:gd name="connsiteX6" fmla="*/ 993560 w 1252750"/>
              <a:gd name="connsiteY6" fmla="*/ 60480 h 993600"/>
              <a:gd name="connsiteX7" fmla="*/ 1252750 w 1252750"/>
              <a:gd name="connsiteY7" fmla="*/ 0 h 99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52750" h="993600">
                <a:moveTo>
                  <a:pt x="0" y="993600"/>
                </a:moveTo>
                <a:cubicBezTo>
                  <a:pt x="64797" y="967680"/>
                  <a:pt x="129594" y="941760"/>
                  <a:pt x="164153" y="881280"/>
                </a:cubicBezTo>
                <a:cubicBezTo>
                  <a:pt x="198712" y="820800"/>
                  <a:pt x="145433" y="659520"/>
                  <a:pt x="207351" y="630720"/>
                </a:cubicBezTo>
                <a:cubicBezTo>
                  <a:pt x="269269" y="601920"/>
                  <a:pt x="450701" y="725760"/>
                  <a:pt x="535658" y="708480"/>
                </a:cubicBezTo>
                <a:cubicBezTo>
                  <a:pt x="620615" y="691200"/>
                  <a:pt x="678212" y="622080"/>
                  <a:pt x="717091" y="527040"/>
                </a:cubicBezTo>
                <a:cubicBezTo>
                  <a:pt x="755970" y="432000"/>
                  <a:pt x="722851" y="216000"/>
                  <a:pt x="768929" y="138240"/>
                </a:cubicBezTo>
                <a:cubicBezTo>
                  <a:pt x="815007" y="60480"/>
                  <a:pt x="912923" y="83520"/>
                  <a:pt x="993560" y="60480"/>
                </a:cubicBezTo>
                <a:cubicBezTo>
                  <a:pt x="1074197" y="37440"/>
                  <a:pt x="1252750" y="0"/>
                  <a:pt x="1252750" y="0"/>
                </a:cubicBezTo>
              </a:path>
            </a:pathLst>
          </a:custGeom>
          <a:ln>
            <a:solidFill>
              <a:srgbClr val="3366FF"/>
            </a:solidFill>
            <a:tailEnd type="triangl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/>
          </a:p>
        </p:txBody>
      </p:sp>
      <p:sp>
        <p:nvSpPr>
          <p:cNvPr id="61" name="Rectangle 60"/>
          <p:cNvSpPr/>
          <p:nvPr/>
        </p:nvSpPr>
        <p:spPr>
          <a:xfrm>
            <a:off x="561826" y="6237312"/>
            <a:ext cx="79560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Auto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of</a:t>
            </a:r>
            <a:r>
              <a:rPr lang="sv-SE" sz="1400" b="1" dirty="0">
                <a:latin typeface="Comic Sans MS"/>
                <a:cs typeface="Comic Sans MS"/>
              </a:rPr>
              <a:t> x</a:t>
            </a:r>
            <a:r>
              <a:rPr lang="sv-SE" sz="1400" b="1" baseline="-25000" dirty="0">
                <a:latin typeface="Comic Sans MS"/>
                <a:cs typeface="Comic Sans MS"/>
              </a:rPr>
              <a:t>1</a:t>
            </a:r>
            <a:r>
              <a:rPr lang="sv-SE" sz="1400" b="1" dirty="0">
                <a:latin typeface="Comic Sans MS"/>
                <a:cs typeface="Comic Sans MS"/>
              </a:rPr>
              <a:t>(n) (and x</a:t>
            </a:r>
            <a:r>
              <a:rPr lang="sv-SE" sz="1400" b="1" baseline="-25000" dirty="0">
                <a:latin typeface="Comic Sans MS"/>
                <a:cs typeface="Comic Sans MS"/>
              </a:rPr>
              <a:t>2</a:t>
            </a:r>
            <a:r>
              <a:rPr lang="sv-SE" sz="1400" b="1" dirty="0">
                <a:latin typeface="Comic Sans MS"/>
                <a:cs typeface="Comic Sans MS"/>
              </a:rPr>
              <a:t>(n)) </a:t>
            </a:r>
            <a:r>
              <a:rPr lang="sv-SE" sz="1400" b="1" dirty="0" err="1">
                <a:latin typeface="Comic Sans MS"/>
                <a:cs typeface="Comic Sans MS"/>
              </a:rPr>
              <a:t>should</a:t>
            </a:r>
            <a:r>
              <a:rPr lang="sv-SE" sz="1400" b="1" dirty="0">
                <a:latin typeface="Comic Sans MS"/>
                <a:cs typeface="Comic Sans MS"/>
              </a:rPr>
              <a:t> be delta (</a:t>
            </a:r>
            <a:r>
              <a:rPr lang="sv-SE" sz="1400" b="1" dirty="0" err="1">
                <a:latin typeface="Comic Sans MS"/>
                <a:cs typeface="Comic Sans MS"/>
              </a:rPr>
              <a:t>to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know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when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>
                <a:latin typeface="Comic Sans MS"/>
                <a:cs typeface="Comic Sans MS"/>
              </a:rPr>
              <a:t>a </a:t>
            </a:r>
            <a:r>
              <a:rPr lang="sv-SE" sz="1400" b="1" dirty="0" err="1">
                <a:latin typeface="Comic Sans MS"/>
                <a:cs typeface="Comic Sans MS"/>
              </a:rPr>
              <a:t>user</a:t>
            </a:r>
            <a:r>
              <a:rPr lang="sv-SE" sz="1400" b="1" dirty="0">
                <a:latin typeface="Comic Sans MS"/>
                <a:cs typeface="Comic Sans MS"/>
              </a:rPr>
              <a:t> is </a:t>
            </a:r>
            <a:r>
              <a:rPr lang="sv-SE" sz="1400" b="1" dirty="0" err="1">
                <a:latin typeface="Comic Sans MS"/>
                <a:cs typeface="Comic Sans MS"/>
              </a:rPr>
              <a:t>connecting</a:t>
            </a:r>
            <a:r>
              <a:rPr lang="sv-SE" sz="1400" b="1" dirty="0">
                <a:latin typeface="Comic Sans MS"/>
                <a:cs typeface="Comic Sans MS"/>
              </a:rPr>
              <a:t>)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V="1">
            <a:off x="1471316" y="4822809"/>
            <a:ext cx="0" cy="11071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680477" y="5694207"/>
            <a:ext cx="1659275" cy="102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48" y="4817295"/>
            <a:ext cx="622727" cy="191649"/>
          </a:xfrm>
          <a:prstGeom prst="rect">
            <a:avLst/>
          </a:prstGeom>
        </p:spPr>
      </p:pic>
      <p:sp>
        <p:nvSpPr>
          <p:cNvPr id="86" name="Rectangle 85"/>
          <p:cNvSpPr/>
          <p:nvPr/>
        </p:nvSpPr>
        <p:spPr>
          <a:xfrm>
            <a:off x="587252" y="4661252"/>
            <a:ext cx="1772707" cy="136378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" name="Oval 101"/>
          <p:cNvSpPr/>
          <p:nvPr/>
        </p:nvSpPr>
        <p:spPr>
          <a:xfrm>
            <a:off x="1432649" y="4990995"/>
            <a:ext cx="67551" cy="61234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00" name="Group 99"/>
          <p:cNvGrpSpPr/>
          <p:nvPr/>
        </p:nvGrpSpPr>
        <p:grpSpPr>
          <a:xfrm>
            <a:off x="755576" y="5649226"/>
            <a:ext cx="590347" cy="99469"/>
            <a:chOff x="831924" y="5649226"/>
            <a:chExt cx="590347" cy="99469"/>
          </a:xfrm>
        </p:grpSpPr>
        <p:sp>
          <p:nvSpPr>
            <p:cNvPr id="70" name="Oval 69"/>
            <p:cNvSpPr/>
            <p:nvPr/>
          </p:nvSpPr>
          <p:spPr>
            <a:xfrm>
              <a:off x="1180240" y="5649226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2" name="Oval 71"/>
            <p:cNvSpPr/>
            <p:nvPr/>
          </p:nvSpPr>
          <p:spPr>
            <a:xfrm>
              <a:off x="1015607" y="5687461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1" name="Oval 100"/>
            <p:cNvSpPr/>
            <p:nvPr/>
          </p:nvSpPr>
          <p:spPr>
            <a:xfrm>
              <a:off x="1354720" y="5681665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3" name="Oval 102"/>
            <p:cNvSpPr/>
            <p:nvPr/>
          </p:nvSpPr>
          <p:spPr>
            <a:xfrm>
              <a:off x="831924" y="5655491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105" name="Group 104"/>
          <p:cNvGrpSpPr/>
          <p:nvPr/>
        </p:nvGrpSpPr>
        <p:grpSpPr>
          <a:xfrm flipH="1">
            <a:off x="1601049" y="5651200"/>
            <a:ext cx="590347" cy="99469"/>
            <a:chOff x="831924" y="5649226"/>
            <a:chExt cx="590347" cy="99469"/>
          </a:xfrm>
        </p:grpSpPr>
        <p:sp>
          <p:nvSpPr>
            <p:cNvPr id="106" name="Oval 105"/>
            <p:cNvSpPr/>
            <p:nvPr/>
          </p:nvSpPr>
          <p:spPr>
            <a:xfrm>
              <a:off x="1180240" y="5649226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7" name="Oval 106"/>
            <p:cNvSpPr/>
            <p:nvPr/>
          </p:nvSpPr>
          <p:spPr>
            <a:xfrm>
              <a:off x="1015607" y="5687461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8" name="Oval 107"/>
            <p:cNvSpPr/>
            <p:nvPr/>
          </p:nvSpPr>
          <p:spPr>
            <a:xfrm>
              <a:off x="1354720" y="5681665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9" name="Oval 108"/>
            <p:cNvSpPr/>
            <p:nvPr/>
          </p:nvSpPr>
          <p:spPr>
            <a:xfrm>
              <a:off x="831924" y="5655491"/>
              <a:ext cx="67551" cy="61234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5553240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2912977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Brief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info on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correlation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0684" y="1628800"/>
            <a:ext cx="41601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Cross </a:t>
            </a:r>
            <a:r>
              <a:rPr lang="sv-SE" sz="1400" b="1" dirty="0" err="1">
                <a:latin typeface="Comic Sans MS"/>
                <a:cs typeface="Comic Sans MS"/>
              </a:rPr>
              <a:t>correlation</a:t>
            </a:r>
            <a:r>
              <a:rPr lang="sv-SE" sz="1400" b="1" dirty="0">
                <a:latin typeface="Comic Sans MS"/>
                <a:cs typeface="Comic Sans MS"/>
              </a:rPr>
              <a:t> for input and output signals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3159902" y="2140052"/>
            <a:ext cx="2614731" cy="864095"/>
            <a:chOff x="1835696" y="2513057"/>
            <a:chExt cx="2614731" cy="864095"/>
          </a:xfrm>
        </p:grpSpPr>
        <p:grpSp>
          <p:nvGrpSpPr>
            <p:cNvPr id="69" name="Group 68"/>
            <p:cNvGrpSpPr/>
            <p:nvPr/>
          </p:nvGrpSpPr>
          <p:grpSpPr>
            <a:xfrm>
              <a:off x="1966152" y="2729518"/>
              <a:ext cx="2423928" cy="432048"/>
              <a:chOff x="4956384" y="4981818"/>
              <a:chExt cx="2423928" cy="432048"/>
            </a:xfrm>
          </p:grpSpPr>
          <p:cxnSp>
            <p:nvCxnSpPr>
              <p:cNvPr id="73" name="Straight Arrow Connector 72"/>
              <p:cNvCxnSpPr/>
              <p:nvPr/>
            </p:nvCxnSpPr>
            <p:spPr>
              <a:xfrm>
                <a:off x="5398166" y="5197842"/>
                <a:ext cx="25395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Rectangle 73"/>
              <p:cNvSpPr/>
              <p:nvPr/>
            </p:nvSpPr>
            <p:spPr>
              <a:xfrm>
                <a:off x="5647311" y="4981818"/>
                <a:ext cx="977490" cy="432048"/>
              </a:xfrm>
              <a:prstGeom prst="rect">
                <a:avLst/>
              </a:prstGeom>
              <a:solidFill>
                <a:schemeClr val="bg1">
                  <a:lumMod val="65000"/>
                  <a:alpha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6019282" y="4994094"/>
                <a:ext cx="184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sv-SE" sz="12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  <p:pic>
            <p:nvPicPr>
              <p:cNvPr id="76" name="Picture 75"/>
              <p:cNvPicPr>
                <a:picLocks noChangeAspect="1"/>
              </p:cNvPicPr>
              <p:nvPr>
                <p:custDataLst>
                  <p:tags r:id="rId9"/>
                </p:custDataLst>
              </p:nvPr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6384" y="5072666"/>
                <a:ext cx="388860" cy="219371"/>
              </a:xfrm>
              <a:prstGeom prst="rect">
                <a:avLst/>
              </a:prstGeom>
            </p:spPr>
          </p:pic>
          <p:cxnSp>
            <p:nvCxnSpPr>
              <p:cNvPr id="77" name="Straight Arrow Connector 76"/>
              <p:cNvCxnSpPr/>
              <p:nvPr/>
            </p:nvCxnSpPr>
            <p:spPr>
              <a:xfrm>
                <a:off x="6660232" y="5197842"/>
                <a:ext cx="28803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8" name="Picture 77"/>
              <p:cNvPicPr>
                <a:picLocks noChangeAspect="1"/>
              </p:cNvPicPr>
              <p:nvPr>
                <p:custDataLst>
                  <p:tags r:id="rId10"/>
                </p:custDataLst>
              </p:nvPr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768" y="5072666"/>
                <a:ext cx="382544" cy="221666"/>
              </a:xfrm>
              <a:prstGeom prst="rect">
                <a:avLst/>
              </a:prstGeom>
            </p:spPr>
          </p:pic>
        </p:grpSp>
        <p:sp>
          <p:nvSpPr>
            <p:cNvPr id="71" name="Rectangle 70"/>
            <p:cNvSpPr/>
            <p:nvPr/>
          </p:nvSpPr>
          <p:spPr>
            <a:xfrm flipV="1">
              <a:off x="1835696" y="2513057"/>
              <a:ext cx="261473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192" y="2456618"/>
            <a:ext cx="383743" cy="22025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70" y="3516001"/>
            <a:ext cx="1998018" cy="2317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360" y="3963735"/>
            <a:ext cx="1971780" cy="221953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850" y="4437112"/>
            <a:ext cx="1971780" cy="222848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132" y="4869161"/>
            <a:ext cx="1380246" cy="223747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705" y="3516000"/>
            <a:ext cx="1984789" cy="232649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794" y="3963733"/>
            <a:ext cx="2742567" cy="222848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330" y="4437113"/>
            <a:ext cx="1563026" cy="22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9895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Appendix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4"/>
                  </p:custDataLst>
                </p:nvPr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347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Input x(n): </a:t>
            </a:r>
            <a:r>
              <a:rPr lang="sv-SE" sz="1200" b="1" dirty="0">
                <a:latin typeface="Comic Sans MS"/>
                <a:cs typeface="Comic Sans MS"/>
              </a:rPr>
              <a:t>A </a:t>
            </a:r>
            <a:r>
              <a:rPr lang="sv-SE" sz="1200" b="1" dirty="0" err="1">
                <a:latin typeface="Comic Sans MS"/>
                <a:cs typeface="Comic Sans MS"/>
              </a:rPr>
              <a:t>sequence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of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numbers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42816" y="2514471"/>
            <a:ext cx="347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Output y(n): </a:t>
            </a:r>
            <a:r>
              <a:rPr lang="sv-SE" sz="1200" b="1" dirty="0">
                <a:latin typeface="Comic Sans MS"/>
                <a:cs typeface="Comic Sans MS"/>
              </a:rPr>
              <a:t>A </a:t>
            </a:r>
            <a:r>
              <a:rPr lang="sv-SE" sz="1200" b="1" dirty="0" err="1">
                <a:latin typeface="Comic Sans MS"/>
                <a:cs typeface="Comic Sans MS"/>
              </a:rPr>
              <a:t>sequence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of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numbers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908750"/>
            <a:ext cx="2512240" cy="192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923792"/>
            <a:ext cx="2948429" cy="193728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602792" y="3348281"/>
            <a:ext cx="468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 the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algebra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course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,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how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did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we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sequence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of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numbers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?</a:t>
            </a:r>
            <a:endParaRPr lang="sv-SE" sz="12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313819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5"/>
                  </p:custDataLst>
                </p:nvPr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6"/>
                  </p:custDataLst>
                </p:nvPr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347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Input x(n): </a:t>
            </a:r>
            <a:r>
              <a:rPr lang="sv-SE" sz="1200" b="1" dirty="0">
                <a:latin typeface="Comic Sans MS"/>
                <a:cs typeface="Comic Sans MS"/>
              </a:rPr>
              <a:t>A </a:t>
            </a:r>
            <a:r>
              <a:rPr lang="sv-SE" sz="1200" b="1" dirty="0" err="1">
                <a:latin typeface="Comic Sans MS"/>
                <a:cs typeface="Comic Sans MS"/>
              </a:rPr>
              <a:t>sequence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of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numbers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42816" y="2514471"/>
            <a:ext cx="347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Output y(n): </a:t>
            </a:r>
            <a:r>
              <a:rPr lang="sv-SE" sz="1200" b="1" dirty="0">
                <a:latin typeface="Comic Sans MS"/>
                <a:cs typeface="Comic Sans MS"/>
              </a:rPr>
              <a:t>A </a:t>
            </a:r>
            <a:r>
              <a:rPr lang="sv-SE" sz="1200" b="1" dirty="0" err="1">
                <a:latin typeface="Comic Sans MS"/>
                <a:cs typeface="Comic Sans MS"/>
              </a:rPr>
              <a:t>sequence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of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numbers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908750"/>
            <a:ext cx="2512240" cy="192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923792"/>
            <a:ext cx="2948429" cy="193728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602792" y="3348281"/>
            <a:ext cx="5409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 the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algebra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course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,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how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did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we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sequence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of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numbers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?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With</a:t>
            </a:r>
            <a:r>
              <a:rPr lang="sv-SE" sz="1600" b="1" dirty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vector</a:t>
            </a:r>
            <a:endParaRPr lang="sv-SE" sz="12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651" y="4365104"/>
            <a:ext cx="794349" cy="15965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741" y="4365104"/>
            <a:ext cx="1183836" cy="159747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903409" y="3933056"/>
            <a:ext cx="627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53919" y="3979912"/>
            <a:ext cx="777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OUT</a:t>
            </a:r>
            <a:endParaRPr lang="sv-SE" sz="12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388521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5"/>
                  </p:custDataLst>
                </p:nvPr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6"/>
                  </p:custDataLst>
                </p:nvPr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347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Input x(n): </a:t>
            </a:r>
            <a:r>
              <a:rPr lang="sv-SE" sz="1200" b="1" dirty="0">
                <a:latin typeface="Comic Sans MS"/>
                <a:cs typeface="Comic Sans MS"/>
              </a:rPr>
              <a:t>A </a:t>
            </a:r>
            <a:r>
              <a:rPr lang="sv-SE" sz="1200" b="1" dirty="0" err="1">
                <a:latin typeface="Comic Sans MS"/>
                <a:cs typeface="Comic Sans MS"/>
              </a:rPr>
              <a:t>sequence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of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numbers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42816" y="2514471"/>
            <a:ext cx="347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Output y(n): </a:t>
            </a:r>
            <a:r>
              <a:rPr lang="sv-SE" sz="1200" b="1" dirty="0">
                <a:latin typeface="Comic Sans MS"/>
                <a:cs typeface="Comic Sans MS"/>
              </a:rPr>
              <a:t>A </a:t>
            </a:r>
            <a:r>
              <a:rPr lang="sv-SE" sz="1200" b="1" dirty="0" err="1">
                <a:latin typeface="Comic Sans MS"/>
                <a:cs typeface="Comic Sans MS"/>
              </a:rPr>
              <a:t>sequence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of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numbers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908750"/>
            <a:ext cx="2512240" cy="192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923792"/>
            <a:ext cx="2948429" cy="193728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602792" y="3348281"/>
            <a:ext cx="5409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 the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algebra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course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,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how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did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we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sequence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of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numbers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?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With</a:t>
            </a:r>
            <a:r>
              <a:rPr lang="sv-SE" sz="1600" b="1" dirty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vector</a:t>
            </a:r>
            <a:endParaRPr lang="sv-SE" sz="12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651" y="4365104"/>
            <a:ext cx="794349" cy="15965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741" y="4365104"/>
            <a:ext cx="1183836" cy="159747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903409" y="3933056"/>
            <a:ext cx="627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53919" y="3979912"/>
            <a:ext cx="777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OUT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1630" y="4149080"/>
            <a:ext cx="3496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err="1">
                <a:latin typeface="Comic Sans MS"/>
                <a:cs typeface="Comic Sans MS"/>
              </a:rPr>
              <a:t>Why</a:t>
            </a:r>
            <a:r>
              <a:rPr lang="sv-SE" sz="1600" b="1" dirty="0">
                <a:latin typeface="Comic Sans MS"/>
                <a:cs typeface="Comic Sans MS"/>
              </a:rPr>
              <a:t> is the </a:t>
            </a:r>
            <a:r>
              <a:rPr lang="sv-SE" sz="1600" b="1" dirty="0" err="1">
                <a:latin typeface="Comic Sans MS"/>
                <a:cs typeface="Comic Sans MS"/>
              </a:rPr>
              <a:t>linear</a:t>
            </a:r>
            <a:r>
              <a:rPr lang="sv-SE" sz="1600" b="1" dirty="0">
                <a:latin typeface="Comic Sans MS"/>
                <a:cs typeface="Comic Sans MS"/>
              </a:rPr>
              <a:t> algebra </a:t>
            </a:r>
            <a:r>
              <a:rPr lang="sv-SE" sz="1600" b="1" dirty="0" err="1">
                <a:latin typeface="Comic Sans MS"/>
                <a:cs typeface="Comic Sans MS"/>
              </a:rPr>
              <a:t>course</a:t>
            </a:r>
            <a:r>
              <a:rPr lang="sv-SE" sz="1600" b="1" dirty="0">
                <a:latin typeface="Comic Sans MS"/>
                <a:cs typeface="Comic Sans MS"/>
              </a:rPr>
              <a:t> </a:t>
            </a:r>
            <a:r>
              <a:rPr lang="sv-SE" sz="1600" b="1" dirty="0" err="1">
                <a:latin typeface="Comic Sans MS"/>
                <a:cs typeface="Comic Sans MS"/>
              </a:rPr>
              <a:t>dealing</a:t>
            </a:r>
            <a:r>
              <a:rPr lang="sv-SE" sz="1600" b="1" dirty="0">
                <a:latin typeface="Comic Sans MS"/>
                <a:cs typeface="Comic Sans MS"/>
              </a:rPr>
              <a:t> so </a:t>
            </a:r>
            <a:r>
              <a:rPr lang="sv-SE" sz="1600" b="1" dirty="0" err="1">
                <a:latin typeface="Comic Sans MS"/>
                <a:cs typeface="Comic Sans MS"/>
              </a:rPr>
              <a:t>much</a:t>
            </a:r>
            <a:r>
              <a:rPr lang="sv-SE" sz="1600" b="1" dirty="0">
                <a:latin typeface="Comic Sans MS"/>
                <a:cs typeface="Comic Sans MS"/>
              </a:rPr>
              <a:t> </a:t>
            </a:r>
            <a:r>
              <a:rPr lang="sv-SE" sz="1600" b="1" dirty="0" err="1">
                <a:latin typeface="Comic Sans MS"/>
                <a:cs typeface="Comic Sans MS"/>
              </a:rPr>
              <a:t>with</a:t>
            </a:r>
            <a:r>
              <a:rPr lang="sv-SE" sz="1600" b="1" dirty="0">
                <a:latin typeface="Comic Sans MS"/>
                <a:cs typeface="Comic Sans MS"/>
              </a:rPr>
              <a:t> </a:t>
            </a:r>
            <a:r>
              <a:rPr lang="sv-SE" sz="1600" b="1" dirty="0" err="1">
                <a:latin typeface="Comic Sans MS"/>
                <a:cs typeface="Comic Sans MS"/>
              </a:rPr>
              <a:t>matrices</a:t>
            </a:r>
            <a:r>
              <a:rPr lang="sv-SE" sz="1600" b="1" dirty="0">
                <a:latin typeface="Comic Sans MS"/>
                <a:cs typeface="Comic Sans MS"/>
              </a:rPr>
              <a:t>?</a:t>
            </a:r>
            <a:endParaRPr lang="sv-SE" sz="1200" b="1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821968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6"/>
                  </p:custDataLst>
                </p:nvPr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7"/>
                  </p:custDataLst>
                </p:nvPr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347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Input x(n): </a:t>
            </a:r>
            <a:r>
              <a:rPr lang="sv-SE" sz="1200" b="1" dirty="0">
                <a:latin typeface="Comic Sans MS"/>
                <a:cs typeface="Comic Sans MS"/>
              </a:rPr>
              <a:t>A </a:t>
            </a:r>
            <a:r>
              <a:rPr lang="sv-SE" sz="1200" b="1" dirty="0" err="1">
                <a:latin typeface="Comic Sans MS"/>
                <a:cs typeface="Comic Sans MS"/>
              </a:rPr>
              <a:t>sequence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of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numbers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42816" y="2514471"/>
            <a:ext cx="347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Output y(n): </a:t>
            </a:r>
            <a:r>
              <a:rPr lang="sv-SE" sz="1200" b="1" dirty="0">
                <a:latin typeface="Comic Sans MS"/>
                <a:cs typeface="Comic Sans MS"/>
              </a:rPr>
              <a:t>A </a:t>
            </a:r>
            <a:r>
              <a:rPr lang="sv-SE" sz="1200" b="1" dirty="0" err="1">
                <a:latin typeface="Comic Sans MS"/>
                <a:cs typeface="Comic Sans MS"/>
              </a:rPr>
              <a:t>sequence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of</a:t>
            </a:r>
            <a:r>
              <a:rPr lang="sv-SE" sz="1200" b="1" dirty="0">
                <a:latin typeface="Comic Sans MS"/>
                <a:cs typeface="Comic Sans MS"/>
              </a:rPr>
              <a:t> </a:t>
            </a:r>
            <a:r>
              <a:rPr lang="sv-SE" sz="1200" b="1" dirty="0" err="1">
                <a:latin typeface="Comic Sans MS"/>
                <a:cs typeface="Comic Sans MS"/>
              </a:rPr>
              <a:t>numbers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908750"/>
            <a:ext cx="2512240" cy="1923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923792"/>
            <a:ext cx="2948429" cy="193728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602792" y="3348281"/>
            <a:ext cx="5409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 the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algebra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course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,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how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did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we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sequence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of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numbers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?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With</a:t>
            </a:r>
            <a:r>
              <a:rPr lang="sv-SE" sz="1600" b="1" dirty="0">
                <a:solidFill>
                  <a:srgbClr val="FF0000"/>
                </a:solidFill>
                <a:latin typeface="Comic Sans MS"/>
                <a:cs typeface="Comic Sans MS"/>
              </a:rPr>
              <a:t> a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vector</a:t>
            </a:r>
            <a:endParaRPr lang="sv-SE" sz="12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651" y="4365104"/>
            <a:ext cx="794349" cy="15965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741" y="4365104"/>
            <a:ext cx="1183836" cy="159747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903409" y="3933056"/>
            <a:ext cx="6274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53919" y="3979912"/>
            <a:ext cx="777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OUT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1630" y="4149080"/>
            <a:ext cx="34967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err="1">
                <a:latin typeface="Comic Sans MS"/>
                <a:cs typeface="Comic Sans MS"/>
              </a:rPr>
              <a:t>Why</a:t>
            </a:r>
            <a:r>
              <a:rPr lang="sv-SE" sz="1600" b="1" dirty="0">
                <a:latin typeface="Comic Sans MS"/>
                <a:cs typeface="Comic Sans MS"/>
              </a:rPr>
              <a:t> is the </a:t>
            </a:r>
            <a:r>
              <a:rPr lang="sv-SE" sz="1600" b="1" dirty="0" err="1">
                <a:latin typeface="Comic Sans MS"/>
                <a:cs typeface="Comic Sans MS"/>
              </a:rPr>
              <a:t>linear</a:t>
            </a:r>
            <a:r>
              <a:rPr lang="sv-SE" sz="1600" b="1" dirty="0">
                <a:latin typeface="Comic Sans MS"/>
                <a:cs typeface="Comic Sans MS"/>
              </a:rPr>
              <a:t> algebra </a:t>
            </a:r>
            <a:r>
              <a:rPr lang="sv-SE" sz="1600" b="1" dirty="0" err="1">
                <a:latin typeface="Comic Sans MS"/>
                <a:cs typeface="Comic Sans MS"/>
              </a:rPr>
              <a:t>course</a:t>
            </a:r>
            <a:r>
              <a:rPr lang="sv-SE" sz="1600" b="1" dirty="0">
                <a:latin typeface="Comic Sans MS"/>
                <a:cs typeface="Comic Sans MS"/>
              </a:rPr>
              <a:t> </a:t>
            </a:r>
            <a:r>
              <a:rPr lang="sv-SE" sz="1600" b="1" dirty="0" err="1">
                <a:latin typeface="Comic Sans MS"/>
                <a:cs typeface="Comic Sans MS"/>
              </a:rPr>
              <a:t>dealing</a:t>
            </a:r>
            <a:r>
              <a:rPr lang="sv-SE" sz="1600" b="1" dirty="0">
                <a:latin typeface="Comic Sans MS"/>
                <a:cs typeface="Comic Sans MS"/>
              </a:rPr>
              <a:t> so </a:t>
            </a:r>
            <a:r>
              <a:rPr lang="sv-SE" sz="1600" b="1" dirty="0" err="1">
                <a:latin typeface="Comic Sans MS"/>
                <a:cs typeface="Comic Sans MS"/>
              </a:rPr>
              <a:t>much</a:t>
            </a:r>
            <a:r>
              <a:rPr lang="sv-SE" sz="1600" b="1" dirty="0">
                <a:latin typeface="Comic Sans MS"/>
                <a:cs typeface="Comic Sans MS"/>
              </a:rPr>
              <a:t> </a:t>
            </a:r>
            <a:r>
              <a:rPr lang="sv-SE" sz="1600" b="1" dirty="0" err="1">
                <a:latin typeface="Comic Sans MS"/>
                <a:cs typeface="Comic Sans MS"/>
              </a:rPr>
              <a:t>with</a:t>
            </a:r>
            <a:r>
              <a:rPr lang="sv-SE" sz="1600" b="1" dirty="0">
                <a:latin typeface="Comic Sans MS"/>
                <a:cs typeface="Comic Sans MS"/>
              </a:rPr>
              <a:t> </a:t>
            </a:r>
            <a:r>
              <a:rPr lang="sv-SE" sz="1600" b="1" dirty="0" err="1">
                <a:latin typeface="Comic Sans MS"/>
                <a:cs typeface="Comic Sans MS"/>
              </a:rPr>
              <a:t>matrices</a:t>
            </a:r>
            <a:r>
              <a:rPr lang="sv-SE" sz="1600" b="1" dirty="0">
                <a:latin typeface="Comic Sans MS"/>
                <a:cs typeface="Comic Sans MS"/>
              </a:rPr>
              <a:t>?</a:t>
            </a:r>
          </a:p>
          <a:p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Because</a:t>
            </a:r>
            <a:r>
              <a:rPr lang="sv-SE" sz="16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every</a:t>
            </a:r>
            <a:r>
              <a:rPr lang="sv-SE" sz="16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function</a:t>
            </a:r>
            <a:r>
              <a:rPr lang="sv-SE" sz="16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can</a:t>
            </a:r>
            <a:r>
              <a:rPr lang="sv-SE" sz="1600" b="1" dirty="0">
                <a:solidFill>
                  <a:srgbClr val="FF0000"/>
                </a:solidFill>
                <a:latin typeface="Comic Sans MS"/>
                <a:cs typeface="Comic Sans MS"/>
              </a:rPr>
              <a:t> be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  <a:cs typeface="Comic Sans MS"/>
              </a:rPr>
              <a:t>represented</a:t>
            </a:r>
            <a:r>
              <a:rPr lang="sv-SE" sz="1600" b="1" dirty="0">
                <a:solidFill>
                  <a:srgbClr val="FF0000"/>
                </a:solidFill>
                <a:latin typeface="Comic Sans MS"/>
                <a:cs typeface="Comic Sans MS"/>
              </a:rPr>
              <a:t> by a matrix</a:t>
            </a:r>
            <a:endParaRPr lang="sv-SE" sz="12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922" y="4921578"/>
            <a:ext cx="447819" cy="48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39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87175" y="1919278"/>
            <a:ext cx="2614731" cy="864095"/>
            <a:chOff x="1835696" y="2513057"/>
            <a:chExt cx="2614731" cy="864095"/>
          </a:xfrm>
        </p:grpSpPr>
        <p:grpSp>
          <p:nvGrpSpPr>
            <p:cNvPr id="14" name="Group 13"/>
            <p:cNvGrpSpPr/>
            <p:nvPr/>
          </p:nvGrpSpPr>
          <p:grpSpPr>
            <a:xfrm>
              <a:off x="1966152" y="2729081"/>
              <a:ext cx="2423928" cy="432485"/>
              <a:chOff x="4956384" y="4981381"/>
              <a:chExt cx="2423928" cy="432485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5398166" y="5197842"/>
                <a:ext cx="25395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5647311" y="4981818"/>
                <a:ext cx="977490" cy="432048"/>
              </a:xfrm>
              <a:prstGeom prst="rect">
                <a:avLst/>
              </a:prstGeom>
              <a:solidFill>
                <a:schemeClr val="bg1">
                  <a:lumMod val="65000"/>
                  <a:alpha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762032" y="4981381"/>
                <a:ext cx="595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LTI</a:t>
                </a:r>
              </a:p>
            </p:txBody>
          </p:sp>
          <p:pic>
            <p:nvPicPr>
              <p:cNvPr id="22" name="Picture 21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6384" y="5072666"/>
                <a:ext cx="388860" cy="219371"/>
              </a:xfrm>
              <a:prstGeom prst="rect">
                <a:avLst/>
              </a:prstGeom>
            </p:spPr>
          </p:pic>
          <p:cxnSp>
            <p:nvCxnSpPr>
              <p:cNvPr id="23" name="Straight Arrow Connector 22"/>
              <p:cNvCxnSpPr/>
              <p:nvPr/>
            </p:nvCxnSpPr>
            <p:spPr>
              <a:xfrm>
                <a:off x="6660232" y="5197842"/>
                <a:ext cx="28803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4" name="Picture 23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768" y="5072666"/>
                <a:ext cx="382544" cy="221666"/>
              </a:xfrm>
              <a:prstGeom prst="rect">
                <a:avLst/>
              </a:prstGeom>
            </p:spPr>
          </p:pic>
        </p:grpSp>
        <p:sp>
          <p:nvSpPr>
            <p:cNvPr id="15" name="Rectangle 14"/>
            <p:cNvSpPr/>
            <p:nvPr/>
          </p:nvSpPr>
          <p:spPr>
            <a:xfrm flipV="1">
              <a:off x="1835696" y="2513057"/>
              <a:ext cx="261473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64280" y="1132920"/>
            <a:ext cx="1580882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LTI systems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39" name="Rectangle 14">
            <a:extLst>
              <a:ext uri="{FF2B5EF4-FFF2-40B4-BE49-F238E27FC236}">
                <a16:creationId xmlns:a16="http://schemas.microsoft.com/office/drawing/2014/main" id="{4168C70F-DFD0-C642-B712-15DEDB0B61BF}"/>
              </a:ext>
            </a:extLst>
          </p:cNvPr>
          <p:cNvSpPr/>
          <p:nvPr/>
        </p:nvSpPr>
        <p:spPr>
          <a:xfrm flipV="1">
            <a:off x="595370" y="4797152"/>
            <a:ext cx="3946029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40" name="Picture 6">
            <a:extLst>
              <a:ext uri="{FF2B5EF4-FFF2-40B4-BE49-F238E27FC236}">
                <a16:creationId xmlns:a16="http://schemas.microsoft.com/office/drawing/2014/main" id="{C382F68E-8D68-0A43-86FE-CCF47A5C23C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47" y="5041049"/>
            <a:ext cx="3672408" cy="531160"/>
          </a:xfrm>
          <a:prstGeom prst="rect">
            <a:avLst/>
          </a:prstGeom>
        </p:spPr>
      </p:pic>
      <p:pic>
        <p:nvPicPr>
          <p:cNvPr id="41" name="Picture 4">
            <a:extLst>
              <a:ext uri="{FF2B5EF4-FFF2-40B4-BE49-F238E27FC236}">
                <a16:creationId xmlns:a16="http://schemas.microsoft.com/office/drawing/2014/main" id="{2B28CCE9-9774-8A4E-B8AE-01E26858B3BE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606" y="3357650"/>
            <a:ext cx="2842364" cy="583974"/>
          </a:xfrm>
          <a:prstGeom prst="rect">
            <a:avLst/>
          </a:prstGeom>
        </p:spPr>
      </p:pic>
      <p:sp>
        <p:nvSpPr>
          <p:cNvPr id="42" name="Rectangle 14">
            <a:extLst>
              <a:ext uri="{FF2B5EF4-FFF2-40B4-BE49-F238E27FC236}">
                <a16:creationId xmlns:a16="http://schemas.microsoft.com/office/drawing/2014/main" id="{92923BB7-9C27-774D-B245-A091344EAD31}"/>
              </a:ext>
            </a:extLst>
          </p:cNvPr>
          <p:cNvSpPr/>
          <p:nvPr/>
        </p:nvSpPr>
        <p:spPr>
          <a:xfrm flipV="1">
            <a:off x="5589514" y="3154957"/>
            <a:ext cx="3063046" cy="86409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3" name="Rak pil 2">
            <a:extLst>
              <a:ext uri="{FF2B5EF4-FFF2-40B4-BE49-F238E27FC236}">
                <a16:creationId xmlns:a16="http://schemas.microsoft.com/office/drawing/2014/main" id="{CB92BA6F-858C-B843-9333-24BA18F4BD0A}"/>
              </a:ext>
            </a:extLst>
          </p:cNvPr>
          <p:cNvCxnSpPr/>
          <p:nvPr/>
        </p:nvCxnSpPr>
        <p:spPr>
          <a:xfrm>
            <a:off x="4139952" y="2504634"/>
            <a:ext cx="1368152" cy="650323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>
            <a:extLst>
              <a:ext uri="{FF2B5EF4-FFF2-40B4-BE49-F238E27FC236}">
                <a16:creationId xmlns:a16="http://schemas.microsoft.com/office/drawing/2014/main" id="{748719DD-2E72-BC41-98C8-91FED6D835E0}"/>
              </a:ext>
            </a:extLst>
          </p:cNvPr>
          <p:cNvCxnSpPr>
            <a:cxnSpLocks/>
          </p:cNvCxnSpPr>
          <p:nvPr/>
        </p:nvCxnSpPr>
        <p:spPr>
          <a:xfrm>
            <a:off x="2667210" y="2992787"/>
            <a:ext cx="0" cy="1601152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>
            <a:extLst>
              <a:ext uri="{FF2B5EF4-FFF2-40B4-BE49-F238E27FC236}">
                <a16:creationId xmlns:a16="http://schemas.microsoft.com/office/drawing/2014/main" id="{CF2E02B9-1C10-B243-A22E-C3BDD74A5272}"/>
              </a:ext>
            </a:extLst>
          </p:cNvPr>
          <p:cNvCxnSpPr>
            <a:cxnSpLocks/>
          </p:cNvCxnSpPr>
          <p:nvPr/>
        </p:nvCxnSpPr>
        <p:spPr>
          <a:xfrm flipH="1">
            <a:off x="4669934" y="4060095"/>
            <a:ext cx="1270218" cy="980954"/>
          </a:xfrm>
          <a:prstGeom prst="straightConnector1">
            <a:avLst/>
          </a:prstGeom>
          <a:ln w="34925">
            <a:solidFill>
              <a:srgbClr val="00206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38">
            <a:extLst>
              <a:ext uri="{FF2B5EF4-FFF2-40B4-BE49-F238E27FC236}">
                <a16:creationId xmlns:a16="http://schemas.microsoft.com/office/drawing/2014/main" id="{D41C5F80-F001-064A-A656-EAC1927E4D1B}"/>
              </a:ext>
            </a:extLst>
          </p:cNvPr>
          <p:cNvSpPr txBox="1"/>
          <p:nvPr/>
        </p:nvSpPr>
        <p:spPr>
          <a:xfrm>
            <a:off x="3516272" y="1076487"/>
            <a:ext cx="5042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omic Sans MS"/>
                <a:cs typeface="Comic Sans MS"/>
              </a:rPr>
              <a:t>Today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we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will</a:t>
            </a:r>
            <a:r>
              <a:rPr lang="sv-SE" b="1" dirty="0">
                <a:latin typeface="Comic Sans MS"/>
                <a:cs typeface="Comic Sans MS"/>
              </a:rPr>
              <a:t> show </a:t>
            </a:r>
            <a:r>
              <a:rPr lang="sv-SE" b="1" dirty="0" err="1">
                <a:latin typeface="Comic Sans MS"/>
                <a:cs typeface="Comic Sans MS"/>
              </a:rPr>
              <a:t>that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these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are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equivalent</a:t>
            </a:r>
            <a:endParaRPr lang="sv-SE" b="1" dirty="0">
              <a:latin typeface="Comic Sans MS"/>
              <a:cs typeface="Comic Sans MS"/>
            </a:endParaRPr>
          </a:p>
        </p:txBody>
      </p:sp>
      <p:sp>
        <p:nvSpPr>
          <p:cNvPr id="46" name="TextBox 38">
            <a:extLst>
              <a:ext uri="{FF2B5EF4-FFF2-40B4-BE49-F238E27FC236}">
                <a16:creationId xmlns:a16="http://schemas.microsoft.com/office/drawing/2014/main" id="{94A133D4-D51D-8641-BA45-B499AB8B9AE7}"/>
              </a:ext>
            </a:extLst>
          </p:cNvPr>
          <p:cNvSpPr txBox="1"/>
          <p:nvPr/>
        </p:nvSpPr>
        <p:spPr>
          <a:xfrm>
            <a:off x="6672657" y="4060095"/>
            <a:ext cx="1270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latin typeface="Comic Sans MS"/>
                <a:cs typeface="Comic Sans MS"/>
              </a:rPr>
              <a:t>For </a:t>
            </a:r>
            <a:r>
              <a:rPr lang="sv-SE" sz="1100" b="1" dirty="0" err="1">
                <a:latin typeface="Comic Sans MS"/>
                <a:cs typeface="Comic Sans MS"/>
              </a:rPr>
              <a:t>some</a:t>
            </a:r>
            <a:r>
              <a:rPr lang="sv-SE" sz="1100" b="1" dirty="0">
                <a:latin typeface="Comic Sans MS"/>
                <a:cs typeface="Comic Sans MS"/>
              </a:rPr>
              <a:t> h(k)</a:t>
            </a:r>
          </a:p>
        </p:txBody>
      </p:sp>
      <p:sp>
        <p:nvSpPr>
          <p:cNvPr id="47" name="TextBox 38">
            <a:extLst>
              <a:ext uri="{FF2B5EF4-FFF2-40B4-BE49-F238E27FC236}">
                <a16:creationId xmlns:a16="http://schemas.microsoft.com/office/drawing/2014/main" id="{90F2912A-277B-824D-8537-DC090D29AF68}"/>
              </a:ext>
            </a:extLst>
          </p:cNvPr>
          <p:cNvSpPr txBox="1"/>
          <p:nvPr/>
        </p:nvSpPr>
        <p:spPr>
          <a:xfrm>
            <a:off x="1673448" y="5703458"/>
            <a:ext cx="19855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b="1" dirty="0">
                <a:latin typeface="Comic Sans MS"/>
                <a:cs typeface="Comic Sans MS"/>
              </a:rPr>
              <a:t>For </a:t>
            </a:r>
            <a:r>
              <a:rPr lang="sv-SE" sz="1100" b="1" dirty="0" err="1">
                <a:latin typeface="Comic Sans MS"/>
                <a:cs typeface="Comic Sans MS"/>
              </a:rPr>
              <a:t>some</a:t>
            </a:r>
            <a:r>
              <a:rPr lang="sv-SE" sz="1100" b="1" dirty="0">
                <a:latin typeface="Comic Sans MS"/>
                <a:cs typeface="Comic Sans MS"/>
              </a:rPr>
              <a:t> a(k), b(k)</a:t>
            </a:r>
          </a:p>
        </p:txBody>
      </p:sp>
      <p:sp>
        <p:nvSpPr>
          <p:cNvPr id="26" name="TextBox 38">
            <a:extLst>
              <a:ext uri="{FF2B5EF4-FFF2-40B4-BE49-F238E27FC236}">
                <a16:creationId xmlns:a16="http://schemas.microsoft.com/office/drawing/2014/main" id="{C715A111-1968-8A4B-8618-BD082A874977}"/>
              </a:ext>
            </a:extLst>
          </p:cNvPr>
          <p:cNvSpPr txBox="1"/>
          <p:nvPr/>
        </p:nvSpPr>
        <p:spPr>
          <a:xfrm>
            <a:off x="4531069" y="2336272"/>
            <a:ext cx="211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omic Sans MS"/>
                <a:cs typeface="Comic Sans MS"/>
              </a:rPr>
              <a:t>We</a:t>
            </a:r>
            <a:r>
              <a:rPr lang="sv-SE" b="1" dirty="0">
                <a:latin typeface="Comic Sans MS"/>
                <a:cs typeface="Comic Sans MS"/>
              </a:rPr>
              <a:t> start </a:t>
            </a:r>
            <a:r>
              <a:rPr lang="sv-SE" b="1" dirty="0" err="1">
                <a:latin typeface="Comic Sans MS"/>
                <a:cs typeface="Comic Sans MS"/>
              </a:rPr>
              <a:t>here</a:t>
            </a:r>
            <a:endParaRPr lang="sv-SE" b="1" dirty="0">
              <a:latin typeface="Comic Sans MS"/>
              <a:cs typeface="Comic Sans MS"/>
            </a:endParaRPr>
          </a:p>
        </p:txBody>
      </p:sp>
      <p:sp>
        <p:nvSpPr>
          <p:cNvPr id="27" name="TextBox 38">
            <a:extLst>
              <a:ext uri="{FF2B5EF4-FFF2-40B4-BE49-F238E27FC236}">
                <a16:creationId xmlns:a16="http://schemas.microsoft.com/office/drawing/2014/main" id="{C33BF851-445B-5E40-9D84-960E0758B882}"/>
              </a:ext>
            </a:extLst>
          </p:cNvPr>
          <p:cNvSpPr txBox="1"/>
          <p:nvPr/>
        </p:nvSpPr>
        <p:spPr>
          <a:xfrm>
            <a:off x="5908962" y="2746647"/>
            <a:ext cx="26386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700" b="1" dirty="0">
                <a:latin typeface="Comic Sans MS"/>
                <a:cs typeface="Comic Sans MS"/>
              </a:rPr>
              <a:t>Alt </a:t>
            </a:r>
            <a:r>
              <a:rPr lang="sv-SE" sz="700" b="1" dirty="0" err="1">
                <a:latin typeface="Comic Sans MS"/>
                <a:cs typeface="Comic Sans MS"/>
              </a:rPr>
              <a:t>method</a:t>
            </a:r>
            <a:r>
              <a:rPr lang="sv-SE" sz="700" b="1" dirty="0">
                <a:latin typeface="Comic Sans MS"/>
                <a:cs typeface="Comic Sans MS"/>
              </a:rPr>
              <a:t> at the end</a:t>
            </a:r>
          </a:p>
        </p:txBody>
      </p:sp>
    </p:spTree>
    <p:extLst>
      <p:ext uri="{BB962C8B-B14F-4D97-AF65-F5344CB8AC3E}">
        <p14:creationId xmlns:p14="http://schemas.microsoft.com/office/powerpoint/2010/main" val="166384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4"/>
                  </p:custDataLst>
                </p:nvPr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5"/>
                  </p:custDataLst>
                </p:nvPr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6929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Summary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so far: 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system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can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be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represented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as 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843" y="2946956"/>
            <a:ext cx="1231031" cy="12007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989" y="2579335"/>
            <a:ext cx="695696" cy="2032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039" y="2946956"/>
            <a:ext cx="1224619" cy="120212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36328" y="3341340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solidFill>
                  <a:srgbClr val="0000FF"/>
                </a:solidFill>
                <a:latin typeface="Comic Sans MS"/>
                <a:cs typeface="Comic Sans MS"/>
              </a:rPr>
              <a:t>where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92207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6"/>
                  </p:custDataLst>
                </p:nvPr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7"/>
                  </p:custDataLst>
                </p:nvPr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6929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system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can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be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represented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as 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843" y="2946956"/>
            <a:ext cx="1231031" cy="12007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34" y="2584033"/>
            <a:ext cx="695696" cy="2032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039" y="2946956"/>
            <a:ext cx="1224619" cy="120212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36328" y="3341340"/>
            <a:ext cx="846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solidFill>
                  <a:srgbClr val="0000FF"/>
                </a:solidFill>
                <a:latin typeface="Comic Sans MS"/>
                <a:cs typeface="Comic Sans MS"/>
              </a:rPr>
              <a:t>where</a:t>
            </a:r>
            <a:endParaRPr lang="sv-SE" dirty="0"/>
          </a:p>
        </p:txBody>
      </p:sp>
      <p:sp>
        <p:nvSpPr>
          <p:cNvPr id="25" name="Rectangle 24"/>
          <p:cNvSpPr/>
          <p:nvPr/>
        </p:nvSpPr>
        <p:spPr>
          <a:xfrm>
            <a:off x="688728" y="4581128"/>
            <a:ext cx="47660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  <a:cs typeface="Comic Sans MS"/>
              </a:rPr>
              <a:t>But</a:t>
            </a:r>
            <a:r>
              <a:rPr lang="sv-SE" b="1" dirty="0">
                <a:latin typeface="Comic Sans MS"/>
                <a:cs typeface="Comic Sans MS"/>
              </a:rPr>
              <a:t>, </a:t>
            </a:r>
            <a:r>
              <a:rPr lang="sv-SE" b="1" dirty="0" err="1">
                <a:latin typeface="Comic Sans MS"/>
                <a:cs typeface="Comic Sans MS"/>
              </a:rPr>
              <a:t>our</a:t>
            </a:r>
            <a:r>
              <a:rPr lang="sv-SE" b="1" dirty="0">
                <a:latin typeface="Comic Sans MS"/>
                <a:cs typeface="Comic Sans MS"/>
              </a:rPr>
              <a:t> system is LTI, not </a:t>
            </a:r>
            <a:r>
              <a:rPr lang="sv-SE" b="1" dirty="0" err="1">
                <a:latin typeface="Comic Sans MS"/>
                <a:cs typeface="Comic Sans MS"/>
              </a:rPr>
              <a:t>only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linear</a:t>
            </a:r>
            <a:r>
              <a:rPr lang="sv-SE" b="1" dirty="0">
                <a:latin typeface="Comic Sans MS"/>
                <a:cs typeface="Comic Sans MS"/>
              </a:rPr>
              <a:t>, </a:t>
            </a:r>
          </a:p>
          <a:p>
            <a:r>
              <a:rPr lang="sv-SE" b="1" dirty="0">
                <a:latin typeface="Comic Sans MS"/>
                <a:cs typeface="Comic Sans MS"/>
              </a:rPr>
              <a:t>so </a:t>
            </a:r>
            <a:r>
              <a:rPr lang="sv-SE" b="1" dirty="0" err="1">
                <a:latin typeface="Comic Sans MS"/>
                <a:cs typeface="Comic Sans MS"/>
              </a:rPr>
              <a:t>this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imposes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restrictions</a:t>
            </a:r>
            <a:r>
              <a:rPr lang="sv-SE" b="1" dirty="0">
                <a:latin typeface="Comic Sans MS"/>
                <a:cs typeface="Comic Sans MS"/>
              </a:rPr>
              <a:t> on </a:t>
            </a:r>
          </a:p>
          <a:p>
            <a:r>
              <a:rPr lang="sv-SE" b="1" dirty="0">
                <a:solidFill>
                  <a:srgbClr val="FF0000"/>
                </a:solidFill>
                <a:latin typeface="Comic Sans MS"/>
              </a:rPr>
              <a:t>i.e.,    must </a:t>
            </a:r>
            <a:r>
              <a:rPr lang="sv-SE" b="1" dirty="0" err="1">
                <a:solidFill>
                  <a:srgbClr val="FF0000"/>
                </a:solidFill>
                <a:latin typeface="Comic Sans MS"/>
              </a:rPr>
              <a:t>have</a:t>
            </a:r>
            <a:r>
              <a:rPr lang="sv-SE" b="1" dirty="0">
                <a:solidFill>
                  <a:srgbClr val="FF0000"/>
                </a:solidFill>
                <a:latin typeface="Comic Sans MS"/>
              </a:rPr>
              <a:t> a special </a:t>
            </a:r>
            <a:r>
              <a:rPr lang="sv-SE" b="1" dirty="0" err="1">
                <a:solidFill>
                  <a:srgbClr val="FF0000"/>
                </a:solidFill>
                <a:latin typeface="Comic Sans MS"/>
              </a:rPr>
              <a:t>structure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823" y="4941168"/>
            <a:ext cx="200025" cy="21602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935" y="5201580"/>
            <a:ext cx="200025" cy="21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6696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5"/>
                  </p:custDataLst>
                </p:nvPr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6"/>
                  </p:custDataLst>
                </p:nvPr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6929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system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can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be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represented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as 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2960189"/>
            <a:ext cx="752724" cy="12021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34" y="2584033"/>
            <a:ext cx="695696" cy="203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96952"/>
            <a:ext cx="1024934" cy="120346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51546" y="4365104"/>
            <a:ext cx="4828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</a:rPr>
              <a:t>Let</a:t>
            </a:r>
            <a:r>
              <a:rPr lang="sv-SE" b="1" dirty="0">
                <a:latin typeface="Comic Sans MS"/>
              </a:rPr>
              <a:t> </a:t>
            </a:r>
            <a:r>
              <a:rPr lang="sv-SE" b="1" dirty="0" err="1">
                <a:latin typeface="Comic Sans MS"/>
              </a:rPr>
              <a:t>us</a:t>
            </a:r>
            <a:r>
              <a:rPr lang="sv-SE" b="1" dirty="0">
                <a:latin typeface="Comic Sans MS"/>
              </a:rPr>
              <a:t> understand </a:t>
            </a:r>
            <a:r>
              <a:rPr lang="sv-SE" b="1" dirty="0" err="1">
                <a:latin typeface="Comic Sans MS"/>
              </a:rPr>
              <a:t>this</a:t>
            </a:r>
            <a:r>
              <a:rPr lang="sv-SE" b="1" dirty="0">
                <a:solidFill>
                  <a:srgbClr val="FF0000"/>
                </a:solidFill>
                <a:latin typeface="Comic Sans MS"/>
              </a:rPr>
              <a:t> special </a:t>
            </a:r>
            <a:r>
              <a:rPr lang="sv-SE" b="1" dirty="0" err="1">
                <a:solidFill>
                  <a:srgbClr val="FF0000"/>
                </a:solidFill>
                <a:latin typeface="Comic Sans MS"/>
              </a:rPr>
              <a:t>structure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2912625"/>
            <a:ext cx="2588371" cy="137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2065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6"/>
                  </p:custDataLst>
                </p:nvPr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7"/>
                  </p:custDataLst>
                </p:nvPr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6929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system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can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be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represented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as 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2960189"/>
            <a:ext cx="466013" cy="12048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34" y="2584033"/>
            <a:ext cx="695696" cy="203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96952"/>
            <a:ext cx="1024934" cy="1203466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51546" y="4365104"/>
            <a:ext cx="4828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</a:rPr>
              <a:t>Let</a:t>
            </a:r>
            <a:r>
              <a:rPr lang="sv-SE" b="1" dirty="0">
                <a:latin typeface="Comic Sans MS"/>
              </a:rPr>
              <a:t> </a:t>
            </a:r>
            <a:r>
              <a:rPr lang="sv-SE" b="1" dirty="0" err="1">
                <a:latin typeface="Comic Sans MS"/>
              </a:rPr>
              <a:t>us</a:t>
            </a:r>
            <a:r>
              <a:rPr lang="sv-SE" b="1" dirty="0">
                <a:latin typeface="Comic Sans MS"/>
              </a:rPr>
              <a:t> understand </a:t>
            </a:r>
            <a:r>
              <a:rPr lang="sv-SE" b="1" dirty="0" err="1">
                <a:latin typeface="Comic Sans MS"/>
              </a:rPr>
              <a:t>this</a:t>
            </a:r>
            <a:r>
              <a:rPr lang="sv-SE" b="1" dirty="0">
                <a:solidFill>
                  <a:srgbClr val="FF0000"/>
                </a:solidFill>
                <a:latin typeface="Comic Sans MS"/>
              </a:rPr>
              <a:t> special </a:t>
            </a:r>
            <a:r>
              <a:rPr lang="sv-SE" b="1" dirty="0" err="1">
                <a:solidFill>
                  <a:srgbClr val="FF0000"/>
                </a:solidFill>
                <a:latin typeface="Comic Sans MS"/>
              </a:rPr>
              <a:t>structure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2912625"/>
            <a:ext cx="2588371" cy="137211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012160" y="2960189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</a:rPr>
              <a:t>Assume</a:t>
            </a:r>
            <a:r>
              <a:rPr lang="sv-SE" b="1" dirty="0">
                <a:latin typeface="Comic Sans MS"/>
              </a:rPr>
              <a:t> 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736" y="3063014"/>
            <a:ext cx="1069184" cy="22197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 flipV="1">
            <a:off x="6012160" y="2960188"/>
            <a:ext cx="2239270" cy="43204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91293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7"/>
                  </p:custDataLst>
                </p:nvPr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8"/>
                  </p:custDataLst>
                </p:nvPr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6929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system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can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be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represented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as 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2960189"/>
            <a:ext cx="466013" cy="12048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34" y="2584033"/>
            <a:ext cx="695696" cy="203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2996952"/>
            <a:ext cx="980446" cy="1204809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51546" y="4365104"/>
            <a:ext cx="4828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</a:rPr>
              <a:t>Let</a:t>
            </a:r>
            <a:r>
              <a:rPr lang="sv-SE" b="1" dirty="0">
                <a:latin typeface="Comic Sans MS"/>
              </a:rPr>
              <a:t> </a:t>
            </a:r>
            <a:r>
              <a:rPr lang="sv-SE" b="1" dirty="0" err="1">
                <a:latin typeface="Comic Sans MS"/>
              </a:rPr>
              <a:t>us</a:t>
            </a:r>
            <a:r>
              <a:rPr lang="sv-SE" b="1" dirty="0">
                <a:latin typeface="Comic Sans MS"/>
              </a:rPr>
              <a:t> understand </a:t>
            </a:r>
            <a:r>
              <a:rPr lang="sv-SE" b="1" dirty="0" err="1">
                <a:latin typeface="Comic Sans MS"/>
              </a:rPr>
              <a:t>this</a:t>
            </a:r>
            <a:r>
              <a:rPr lang="sv-SE" b="1" dirty="0">
                <a:solidFill>
                  <a:srgbClr val="FF0000"/>
                </a:solidFill>
                <a:latin typeface="Comic Sans MS"/>
              </a:rPr>
              <a:t> special </a:t>
            </a:r>
            <a:r>
              <a:rPr lang="sv-SE" b="1" dirty="0" err="1">
                <a:solidFill>
                  <a:srgbClr val="FF0000"/>
                </a:solidFill>
                <a:latin typeface="Comic Sans MS"/>
              </a:rPr>
              <a:t>structure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2912625"/>
            <a:ext cx="2588371" cy="137211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012160" y="2960189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</a:rPr>
              <a:t>Assume</a:t>
            </a:r>
            <a:r>
              <a:rPr lang="sv-SE" b="1" dirty="0">
                <a:latin typeface="Comic Sans MS"/>
              </a:rPr>
              <a:t> 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736" y="3063014"/>
            <a:ext cx="1069184" cy="22197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 flipV="1">
            <a:off x="6012160" y="2960187"/>
            <a:ext cx="2239270" cy="97286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/>
          <p:nvPr/>
        </p:nvSpPr>
        <p:spPr>
          <a:xfrm flipV="1">
            <a:off x="2174886" y="2831449"/>
            <a:ext cx="536506" cy="110160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ctangle 30"/>
          <p:cNvSpPr/>
          <p:nvPr/>
        </p:nvSpPr>
        <p:spPr>
          <a:xfrm flipV="1">
            <a:off x="4839048" y="2912624"/>
            <a:ext cx="237777" cy="30682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ctangle 31"/>
          <p:cNvSpPr/>
          <p:nvPr/>
        </p:nvSpPr>
        <p:spPr>
          <a:xfrm>
            <a:off x="6012160" y="3392750"/>
            <a:ext cx="1683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b="1" dirty="0">
                <a:latin typeface="Comic Sans MS"/>
              </a:rPr>
              <a:t>The output must be</a:t>
            </a:r>
          </a:p>
          <a:p>
            <a:r>
              <a:rPr lang="sv-SE" sz="1200" b="1" dirty="0">
                <a:latin typeface="Comic Sans MS"/>
              </a:rPr>
              <a:t>the </a:t>
            </a:r>
            <a:r>
              <a:rPr lang="sv-SE" sz="1200" b="1" dirty="0" err="1">
                <a:solidFill>
                  <a:srgbClr val="FF0000"/>
                </a:solidFill>
                <a:latin typeface="Comic Sans MS"/>
              </a:rPr>
              <a:t>first</a:t>
            </a:r>
            <a:r>
              <a:rPr lang="sv-SE" sz="1200" b="1" dirty="0">
                <a:solidFill>
                  <a:srgbClr val="FF0000"/>
                </a:solidFill>
                <a:latin typeface="Comic Sans MS"/>
              </a:rPr>
              <a:t> </a:t>
            </a:r>
            <a:r>
              <a:rPr lang="sv-SE" sz="1200" b="1" dirty="0" err="1">
                <a:latin typeface="Comic Sans MS"/>
              </a:rPr>
              <a:t>column</a:t>
            </a:r>
            <a:r>
              <a:rPr lang="sv-SE" sz="1200" b="1" dirty="0">
                <a:latin typeface="Comic Sans MS"/>
              </a:rPr>
              <a:t> </a:t>
            </a:r>
            <a:r>
              <a:rPr lang="sv-SE" sz="1200" b="1" dirty="0" err="1">
                <a:latin typeface="Comic Sans MS"/>
              </a:rPr>
              <a:t>of</a:t>
            </a:r>
            <a:r>
              <a:rPr lang="sv-SE" sz="1200" b="1" dirty="0">
                <a:latin typeface="Comic Sans MS"/>
              </a:rPr>
              <a:t> </a:t>
            </a:r>
            <a:endParaRPr lang="sv-SE" sz="1200" dirty="0"/>
          </a:p>
        </p:txBody>
      </p:sp>
      <p:pic>
        <p:nvPicPr>
          <p:cNvPr id="33" name="Picture 3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472" y="3600173"/>
            <a:ext cx="174880" cy="18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735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6"/>
                  </p:custDataLst>
                </p:nvPr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7"/>
                  </p:custDataLst>
                </p:nvPr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6929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system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can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be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represented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as 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2960189"/>
            <a:ext cx="466441" cy="12061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34" y="2584033"/>
            <a:ext cx="695696" cy="2032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2996952"/>
            <a:ext cx="1025362" cy="1206154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51546" y="4365104"/>
            <a:ext cx="4828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</a:rPr>
              <a:t>Let</a:t>
            </a:r>
            <a:r>
              <a:rPr lang="sv-SE" b="1" dirty="0">
                <a:latin typeface="Comic Sans MS"/>
              </a:rPr>
              <a:t> </a:t>
            </a:r>
            <a:r>
              <a:rPr lang="sv-SE" b="1" dirty="0" err="1">
                <a:latin typeface="Comic Sans MS"/>
              </a:rPr>
              <a:t>us</a:t>
            </a:r>
            <a:r>
              <a:rPr lang="sv-SE" b="1" dirty="0">
                <a:latin typeface="Comic Sans MS"/>
              </a:rPr>
              <a:t> understand </a:t>
            </a:r>
            <a:r>
              <a:rPr lang="sv-SE" b="1" dirty="0" err="1">
                <a:latin typeface="Comic Sans MS"/>
              </a:rPr>
              <a:t>this</a:t>
            </a:r>
            <a:r>
              <a:rPr lang="sv-SE" b="1" dirty="0">
                <a:solidFill>
                  <a:srgbClr val="FF0000"/>
                </a:solidFill>
                <a:latin typeface="Comic Sans MS"/>
              </a:rPr>
              <a:t> special </a:t>
            </a:r>
            <a:r>
              <a:rPr lang="sv-SE" b="1" dirty="0" err="1">
                <a:solidFill>
                  <a:srgbClr val="FF0000"/>
                </a:solidFill>
                <a:latin typeface="Comic Sans MS"/>
              </a:rPr>
              <a:t>structure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2912625"/>
            <a:ext cx="2588371" cy="137211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012160" y="2960189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</a:rPr>
              <a:t>Assume</a:t>
            </a:r>
            <a:r>
              <a:rPr lang="sv-SE" b="1" dirty="0">
                <a:latin typeface="Comic Sans MS"/>
              </a:rPr>
              <a:t> 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736" y="3063014"/>
            <a:ext cx="1435700" cy="222865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 flipV="1">
            <a:off x="6012160" y="2960186"/>
            <a:ext cx="2546206" cy="97286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3672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7"/>
                  </p:custDataLst>
                </p:nvPr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8"/>
                  </p:custDataLst>
                </p:nvPr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4408" y="2492896"/>
            <a:ext cx="6929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A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linear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system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can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be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represented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as </a:t>
            </a:r>
            <a:endParaRPr lang="sv-SE" sz="1200" b="1" dirty="0">
              <a:latin typeface="Comic Sans MS"/>
              <a:cs typeface="Comic Sans MS"/>
            </a:endParaRPr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2960189"/>
            <a:ext cx="466441" cy="12061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34" y="2584033"/>
            <a:ext cx="695696" cy="2032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8" y="2996952"/>
            <a:ext cx="980856" cy="12075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51546" y="4365104"/>
            <a:ext cx="4828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</a:rPr>
              <a:t>Let</a:t>
            </a:r>
            <a:r>
              <a:rPr lang="sv-SE" b="1" dirty="0">
                <a:latin typeface="Comic Sans MS"/>
              </a:rPr>
              <a:t> </a:t>
            </a:r>
            <a:r>
              <a:rPr lang="sv-SE" b="1" dirty="0" err="1">
                <a:latin typeface="Comic Sans MS"/>
              </a:rPr>
              <a:t>us</a:t>
            </a:r>
            <a:r>
              <a:rPr lang="sv-SE" b="1" dirty="0">
                <a:latin typeface="Comic Sans MS"/>
              </a:rPr>
              <a:t> understand </a:t>
            </a:r>
            <a:r>
              <a:rPr lang="sv-SE" b="1" dirty="0" err="1">
                <a:latin typeface="Comic Sans MS"/>
              </a:rPr>
              <a:t>this</a:t>
            </a:r>
            <a:r>
              <a:rPr lang="sv-SE" b="1" dirty="0">
                <a:solidFill>
                  <a:srgbClr val="FF0000"/>
                </a:solidFill>
                <a:latin typeface="Comic Sans MS"/>
              </a:rPr>
              <a:t> special </a:t>
            </a:r>
            <a:r>
              <a:rPr lang="sv-SE" b="1" dirty="0" err="1">
                <a:solidFill>
                  <a:srgbClr val="FF0000"/>
                </a:solidFill>
                <a:latin typeface="Comic Sans MS"/>
              </a:rPr>
              <a:t>structure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2912625"/>
            <a:ext cx="2588371" cy="137211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012160" y="2960189"/>
            <a:ext cx="1106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 err="1">
                <a:latin typeface="Comic Sans MS"/>
              </a:rPr>
              <a:t>Assume</a:t>
            </a:r>
            <a:r>
              <a:rPr lang="sv-SE" b="1" dirty="0">
                <a:latin typeface="Comic Sans MS"/>
              </a:rPr>
              <a:t> </a:t>
            </a: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736" y="3063014"/>
            <a:ext cx="1435700" cy="222865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 flipV="1">
            <a:off x="6012160" y="2960186"/>
            <a:ext cx="2546206" cy="97286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/>
          <p:nvPr/>
        </p:nvSpPr>
        <p:spPr>
          <a:xfrm flipV="1">
            <a:off x="2811358" y="2831449"/>
            <a:ext cx="536506" cy="110160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ctangle 30"/>
          <p:cNvSpPr/>
          <p:nvPr/>
        </p:nvSpPr>
        <p:spPr>
          <a:xfrm flipV="1">
            <a:off x="4839048" y="3194183"/>
            <a:ext cx="237777" cy="30682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Rectangle 31"/>
          <p:cNvSpPr/>
          <p:nvPr/>
        </p:nvSpPr>
        <p:spPr>
          <a:xfrm>
            <a:off x="6012160" y="3392750"/>
            <a:ext cx="1830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b="1" dirty="0">
                <a:latin typeface="Comic Sans MS"/>
              </a:rPr>
              <a:t>The output must be</a:t>
            </a:r>
          </a:p>
          <a:p>
            <a:r>
              <a:rPr lang="sv-SE" sz="1200" b="1" dirty="0">
                <a:latin typeface="Comic Sans MS"/>
              </a:rPr>
              <a:t>the </a:t>
            </a:r>
            <a:r>
              <a:rPr lang="sv-SE" sz="1200" b="1" dirty="0">
                <a:solidFill>
                  <a:srgbClr val="FF0000"/>
                </a:solidFill>
                <a:latin typeface="Comic Sans MS"/>
              </a:rPr>
              <a:t>second</a:t>
            </a:r>
            <a:r>
              <a:rPr lang="sv-SE" sz="1200" b="1" dirty="0">
                <a:latin typeface="Comic Sans MS"/>
              </a:rPr>
              <a:t> </a:t>
            </a:r>
            <a:r>
              <a:rPr lang="sv-SE" sz="1200" b="1" dirty="0" err="1">
                <a:latin typeface="Comic Sans MS"/>
              </a:rPr>
              <a:t>column</a:t>
            </a:r>
            <a:r>
              <a:rPr lang="sv-SE" sz="1200" b="1" dirty="0">
                <a:latin typeface="Comic Sans MS"/>
              </a:rPr>
              <a:t> </a:t>
            </a:r>
            <a:r>
              <a:rPr lang="sv-SE" sz="1200" b="1" dirty="0" err="1">
                <a:latin typeface="Comic Sans MS"/>
              </a:rPr>
              <a:t>of</a:t>
            </a:r>
            <a:r>
              <a:rPr lang="sv-SE" sz="1200" b="1" dirty="0">
                <a:latin typeface="Comic Sans MS"/>
              </a:rPr>
              <a:t> </a:t>
            </a:r>
            <a:endParaRPr lang="sv-SE" sz="1200" dirty="0"/>
          </a:p>
        </p:txBody>
      </p:sp>
      <p:pic>
        <p:nvPicPr>
          <p:cNvPr id="33" name="Picture 3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600173"/>
            <a:ext cx="174880" cy="18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897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7"/>
                  </p:custDataLst>
                </p:nvPr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8"/>
                  </p:custDataLst>
                </p:nvPr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538696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2960189"/>
            <a:ext cx="466013" cy="12048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2996952"/>
            <a:ext cx="980446" cy="1204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2912625"/>
            <a:ext cx="2588371" cy="137211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012160" y="2960189"/>
            <a:ext cx="25234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 err="1">
                <a:latin typeface="Comic Sans MS"/>
              </a:rPr>
              <a:t>Now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recall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that</a:t>
            </a:r>
            <a:r>
              <a:rPr lang="sv-SE" sz="1600" b="1" dirty="0">
                <a:latin typeface="Comic Sans MS"/>
              </a:rPr>
              <a:t> system</a:t>
            </a:r>
          </a:p>
          <a:p>
            <a:r>
              <a:rPr lang="sv-SE" sz="1600" b="1" dirty="0">
                <a:latin typeface="Comic Sans MS"/>
              </a:rPr>
              <a:t>is </a:t>
            </a:r>
            <a:r>
              <a:rPr lang="sv-SE" sz="1600" b="1" dirty="0" err="1">
                <a:latin typeface="Comic Sans MS"/>
              </a:rPr>
              <a:t>time</a:t>
            </a:r>
            <a:r>
              <a:rPr lang="sv-SE" sz="1600" b="1" dirty="0">
                <a:latin typeface="Comic Sans MS"/>
              </a:rPr>
              <a:t>-invariant</a:t>
            </a:r>
          </a:p>
          <a:p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Implication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?</a:t>
            </a:r>
            <a:endParaRPr lang="sv-SE" sz="1600" dirty="0">
              <a:solidFill>
                <a:srgbClr val="FF0000"/>
              </a:solidFill>
            </a:endParaRPr>
          </a:p>
        </p:txBody>
      </p:sp>
      <p:pic>
        <p:nvPicPr>
          <p:cNvPr id="34" name="Picture 3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4696733"/>
            <a:ext cx="466441" cy="120615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8" y="4733496"/>
            <a:ext cx="980856" cy="12075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4649169"/>
            <a:ext cx="2588371" cy="1372119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 flipV="1">
            <a:off x="2128769" y="2821152"/>
            <a:ext cx="536506" cy="110160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Rectangle 48"/>
          <p:cNvSpPr/>
          <p:nvPr/>
        </p:nvSpPr>
        <p:spPr>
          <a:xfrm flipV="1">
            <a:off x="2806425" y="4559642"/>
            <a:ext cx="536506" cy="110160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Rectangle 49"/>
          <p:cNvSpPr/>
          <p:nvPr/>
        </p:nvSpPr>
        <p:spPr>
          <a:xfrm flipV="1">
            <a:off x="6012160" y="2960185"/>
            <a:ext cx="2546206" cy="16889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85567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7"/>
                  </p:custDataLst>
                </p:nvPr>
              </p:nvPicPr>
              <p:blipFill>
                <a:blip r:embed="rId11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8"/>
                  </p:custDataLst>
                </p:nvPr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2960189"/>
            <a:ext cx="466013" cy="12048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2996952"/>
            <a:ext cx="980446" cy="1204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2912625"/>
            <a:ext cx="2588371" cy="137211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012160" y="2960189"/>
            <a:ext cx="25234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 err="1">
                <a:latin typeface="Comic Sans MS"/>
              </a:rPr>
              <a:t>Now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recall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that</a:t>
            </a:r>
            <a:r>
              <a:rPr lang="sv-SE" sz="1600" b="1" dirty="0">
                <a:latin typeface="Comic Sans MS"/>
              </a:rPr>
              <a:t> system</a:t>
            </a:r>
          </a:p>
          <a:p>
            <a:r>
              <a:rPr lang="sv-SE" sz="1600" b="1" dirty="0">
                <a:latin typeface="Comic Sans MS"/>
              </a:rPr>
              <a:t>is </a:t>
            </a:r>
            <a:r>
              <a:rPr lang="sv-SE" sz="1600" b="1" dirty="0" err="1">
                <a:latin typeface="Comic Sans MS"/>
              </a:rPr>
              <a:t>time</a:t>
            </a:r>
            <a:r>
              <a:rPr lang="sv-SE" sz="1600" b="1" dirty="0">
                <a:latin typeface="Comic Sans MS"/>
              </a:rPr>
              <a:t>-invariant</a:t>
            </a:r>
          </a:p>
          <a:p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Implication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?</a:t>
            </a:r>
            <a:endParaRPr lang="sv-SE" sz="16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flipV="1">
            <a:off x="6012160" y="2960185"/>
            <a:ext cx="2546206" cy="16889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4" name="Picture 3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4696733"/>
            <a:ext cx="466441" cy="120615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8" y="4733496"/>
            <a:ext cx="980856" cy="12075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4649169"/>
            <a:ext cx="2588371" cy="1372119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 flipV="1">
            <a:off x="2128769" y="2821152"/>
            <a:ext cx="536506" cy="110160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Rectangle 48"/>
          <p:cNvSpPr/>
          <p:nvPr/>
        </p:nvSpPr>
        <p:spPr>
          <a:xfrm flipV="1">
            <a:off x="2806425" y="4559642"/>
            <a:ext cx="536506" cy="110160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/>
          <p:nvPr/>
        </p:nvSpPr>
        <p:spPr>
          <a:xfrm>
            <a:off x="6000781" y="3750131"/>
            <a:ext cx="25731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>
                <a:latin typeface="Comic Sans MS"/>
              </a:rPr>
              <a:t>The outputs </a:t>
            </a:r>
            <a:r>
              <a:rPr lang="sv-SE" sz="1600" b="1" dirty="0" err="1">
                <a:latin typeface="Comic Sans MS"/>
              </a:rPr>
              <a:t>should</a:t>
            </a:r>
            <a:r>
              <a:rPr lang="sv-SE" sz="1600" b="1" dirty="0">
                <a:latin typeface="Comic Sans MS"/>
              </a:rPr>
              <a:t> be </a:t>
            </a:r>
          </a:p>
          <a:p>
            <a:r>
              <a:rPr lang="sv-SE" sz="1600" b="1" dirty="0">
                <a:latin typeface="Comic Sans MS"/>
              </a:rPr>
              <a:t>The same, </a:t>
            </a:r>
            <a:r>
              <a:rPr lang="sv-SE" sz="1600" b="1" dirty="0" err="1">
                <a:latin typeface="Comic Sans MS"/>
              </a:rPr>
              <a:t>but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one</a:t>
            </a:r>
            <a:r>
              <a:rPr lang="sv-SE" sz="1600" b="1" dirty="0">
                <a:latin typeface="Comic Sans MS"/>
              </a:rPr>
              <a:t> step</a:t>
            </a:r>
          </a:p>
          <a:p>
            <a:r>
              <a:rPr lang="sv-SE" sz="1600" b="1" dirty="0" err="1">
                <a:latin typeface="Comic Sans MS"/>
              </a:rPr>
              <a:t>delayed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3705321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8"/>
                  </p:custDataLst>
                </p:nvPr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9"/>
                  </p:custDataLst>
                </p:nvPr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2960189"/>
            <a:ext cx="466013" cy="12048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2996952"/>
            <a:ext cx="980446" cy="1204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2912625"/>
            <a:ext cx="2588371" cy="137211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012160" y="2960189"/>
            <a:ext cx="25234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 err="1">
                <a:latin typeface="Comic Sans MS"/>
              </a:rPr>
              <a:t>Now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recall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that</a:t>
            </a:r>
            <a:r>
              <a:rPr lang="sv-SE" sz="1600" b="1" dirty="0">
                <a:latin typeface="Comic Sans MS"/>
              </a:rPr>
              <a:t> system</a:t>
            </a:r>
          </a:p>
          <a:p>
            <a:r>
              <a:rPr lang="sv-SE" sz="1600" b="1" dirty="0">
                <a:latin typeface="Comic Sans MS"/>
              </a:rPr>
              <a:t>is </a:t>
            </a:r>
            <a:r>
              <a:rPr lang="sv-SE" sz="1600" b="1" dirty="0" err="1">
                <a:latin typeface="Comic Sans MS"/>
              </a:rPr>
              <a:t>time</a:t>
            </a:r>
            <a:r>
              <a:rPr lang="sv-SE" sz="1600" b="1" dirty="0">
                <a:latin typeface="Comic Sans MS"/>
              </a:rPr>
              <a:t>-invariant</a:t>
            </a:r>
          </a:p>
          <a:p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Implication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?</a:t>
            </a:r>
            <a:endParaRPr lang="sv-SE" sz="16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flipV="1">
            <a:off x="6012160" y="2960185"/>
            <a:ext cx="2546206" cy="16889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4" name="Picture 3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711" y="4696733"/>
            <a:ext cx="466441" cy="120615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84" y="4733496"/>
            <a:ext cx="980856" cy="12075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511" y="4649169"/>
            <a:ext cx="2588371" cy="1372119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 flipV="1">
            <a:off x="513248" y="4559642"/>
            <a:ext cx="2004623" cy="146164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/>
          <p:nvPr/>
        </p:nvSpPr>
        <p:spPr>
          <a:xfrm>
            <a:off x="6000781" y="3750131"/>
            <a:ext cx="257314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>
                <a:latin typeface="Comic Sans MS"/>
              </a:rPr>
              <a:t>The outputs </a:t>
            </a:r>
            <a:r>
              <a:rPr lang="sv-SE" sz="1600" b="1" dirty="0" err="1">
                <a:latin typeface="Comic Sans MS"/>
              </a:rPr>
              <a:t>should</a:t>
            </a:r>
            <a:r>
              <a:rPr lang="sv-SE" sz="1600" b="1" dirty="0">
                <a:latin typeface="Comic Sans MS"/>
              </a:rPr>
              <a:t> be </a:t>
            </a:r>
          </a:p>
          <a:p>
            <a:r>
              <a:rPr lang="sv-SE" sz="1600" b="1" dirty="0">
                <a:latin typeface="Comic Sans MS"/>
              </a:rPr>
              <a:t>The same, </a:t>
            </a:r>
            <a:r>
              <a:rPr lang="sv-SE" sz="1600" b="1" dirty="0" err="1">
                <a:latin typeface="Comic Sans MS"/>
              </a:rPr>
              <a:t>but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one</a:t>
            </a:r>
            <a:r>
              <a:rPr lang="sv-SE" sz="1600" b="1" dirty="0">
                <a:latin typeface="Comic Sans MS"/>
              </a:rPr>
              <a:t> step</a:t>
            </a:r>
          </a:p>
          <a:p>
            <a:r>
              <a:rPr lang="sv-SE" sz="1600" b="1" dirty="0" err="1">
                <a:latin typeface="Comic Sans MS"/>
              </a:rPr>
              <a:t>delayed</a:t>
            </a:r>
            <a:endParaRPr lang="sv-SE" sz="1600" b="1" dirty="0">
              <a:latin typeface="Comic Sans MS"/>
            </a:endParaRPr>
          </a:p>
          <a:p>
            <a:endParaRPr lang="sv-SE" sz="1600" b="1" dirty="0">
              <a:latin typeface="Comic Sans MS"/>
            </a:endParaRPr>
          </a:p>
          <a:p>
            <a:endParaRPr lang="sv-SE" sz="1600" b="1" dirty="0">
              <a:latin typeface="Comic Sans MS"/>
            </a:endParaRPr>
          </a:p>
          <a:p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i.e.</a:t>
            </a:r>
            <a:endParaRPr lang="sv-SE" sz="16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66" y="4717386"/>
            <a:ext cx="980446" cy="120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118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1"/>
                  </p:custDataLst>
                </p:nvPr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2"/>
                  </p:custDataLst>
                </p:nvPr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062851" y="2674223"/>
            <a:ext cx="3473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Input signal</a:t>
            </a:r>
            <a:endParaRPr lang="sv-SE" sz="1200" b="1" dirty="0">
              <a:latin typeface="Comic Sans MS"/>
              <a:cs typeface="Comic Sans M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44010" y="2674223"/>
            <a:ext cx="18072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Output signal</a:t>
            </a:r>
            <a:endParaRPr lang="sv-SE" sz="1200" b="1" dirty="0">
              <a:latin typeface="Comic Sans MS"/>
              <a:cs typeface="Comic Sans M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81502" y="3012777"/>
            <a:ext cx="4103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81502" y="2674223"/>
            <a:ext cx="4103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730894" y="2674223"/>
            <a:ext cx="0" cy="24829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1704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8"/>
                  </p:custDataLst>
                </p:nvPr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9"/>
                  </p:custDataLst>
                </p:nvPr>
              </p:nvPicPr>
              <p:blipFill>
                <a:blip r:embed="rId1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5" y="2960189"/>
            <a:ext cx="466013" cy="12048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99" y="2996952"/>
            <a:ext cx="980446" cy="12048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25" y="2912625"/>
            <a:ext cx="2588371" cy="1372119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6012160" y="2960189"/>
            <a:ext cx="25234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 err="1">
                <a:latin typeface="Comic Sans MS"/>
              </a:rPr>
              <a:t>Now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recall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that</a:t>
            </a:r>
            <a:r>
              <a:rPr lang="sv-SE" sz="1600" b="1" dirty="0">
                <a:latin typeface="Comic Sans MS"/>
              </a:rPr>
              <a:t> system</a:t>
            </a:r>
          </a:p>
          <a:p>
            <a:r>
              <a:rPr lang="sv-SE" sz="1600" b="1" dirty="0">
                <a:latin typeface="Comic Sans MS"/>
              </a:rPr>
              <a:t>is </a:t>
            </a:r>
            <a:r>
              <a:rPr lang="sv-SE" sz="1600" b="1" dirty="0" err="1">
                <a:latin typeface="Comic Sans MS"/>
              </a:rPr>
              <a:t>time</a:t>
            </a:r>
            <a:r>
              <a:rPr lang="sv-SE" sz="1600" b="1" dirty="0">
                <a:latin typeface="Comic Sans MS"/>
              </a:rPr>
              <a:t>-invariant</a:t>
            </a:r>
          </a:p>
          <a:p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Implication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?</a:t>
            </a:r>
            <a:endParaRPr lang="sv-SE" sz="16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flipV="1">
            <a:off x="6012160" y="2960185"/>
            <a:ext cx="2546206" cy="168898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4" name="Picture 33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711" y="4696733"/>
            <a:ext cx="466441" cy="120615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84" y="4733496"/>
            <a:ext cx="980856" cy="12075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511" y="4649169"/>
            <a:ext cx="2588371" cy="1372119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 flipV="1">
            <a:off x="513248" y="4559642"/>
            <a:ext cx="2004623" cy="146164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ctangle 28"/>
          <p:cNvSpPr/>
          <p:nvPr/>
        </p:nvSpPr>
        <p:spPr>
          <a:xfrm>
            <a:off x="6000781" y="3750131"/>
            <a:ext cx="257314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>
                <a:latin typeface="Comic Sans MS"/>
              </a:rPr>
              <a:t>The outputs </a:t>
            </a:r>
            <a:r>
              <a:rPr lang="sv-SE" sz="1600" b="1" dirty="0" err="1">
                <a:latin typeface="Comic Sans MS"/>
              </a:rPr>
              <a:t>should</a:t>
            </a:r>
            <a:r>
              <a:rPr lang="sv-SE" sz="1600" b="1" dirty="0">
                <a:latin typeface="Comic Sans MS"/>
              </a:rPr>
              <a:t> be </a:t>
            </a:r>
          </a:p>
          <a:p>
            <a:r>
              <a:rPr lang="sv-SE" sz="1600" b="1" dirty="0">
                <a:latin typeface="Comic Sans MS"/>
              </a:rPr>
              <a:t>The same, </a:t>
            </a:r>
            <a:r>
              <a:rPr lang="sv-SE" sz="1600" b="1" dirty="0" err="1">
                <a:latin typeface="Comic Sans MS"/>
              </a:rPr>
              <a:t>but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one</a:t>
            </a:r>
            <a:r>
              <a:rPr lang="sv-SE" sz="1600" b="1" dirty="0">
                <a:latin typeface="Comic Sans MS"/>
              </a:rPr>
              <a:t> step</a:t>
            </a:r>
          </a:p>
          <a:p>
            <a:r>
              <a:rPr lang="sv-SE" sz="1600" b="1" dirty="0" err="1">
                <a:latin typeface="Comic Sans MS"/>
              </a:rPr>
              <a:t>delayed</a:t>
            </a:r>
            <a:endParaRPr lang="sv-SE" sz="1600" b="1" dirty="0">
              <a:latin typeface="Comic Sans MS"/>
            </a:endParaRPr>
          </a:p>
          <a:p>
            <a:endParaRPr lang="sv-SE" sz="1600" b="1" dirty="0">
              <a:latin typeface="Comic Sans MS"/>
            </a:endParaRPr>
          </a:p>
          <a:p>
            <a:endParaRPr lang="sv-SE" sz="1600" b="1" dirty="0">
              <a:latin typeface="Comic Sans MS"/>
            </a:endParaRPr>
          </a:p>
          <a:p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i.e.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</a:rPr>
              <a:t>equal</a:t>
            </a:r>
            <a:r>
              <a:rPr lang="sv-SE" sz="1600" b="1" dirty="0">
                <a:solidFill>
                  <a:srgbClr val="0000FF"/>
                </a:solidFill>
                <a:latin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</a:rPr>
              <a:t>values</a:t>
            </a:r>
            <a:r>
              <a:rPr lang="sv-SE" sz="1600" b="1" dirty="0">
                <a:solidFill>
                  <a:srgbClr val="0000FF"/>
                </a:solidFill>
                <a:latin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</a:rPr>
              <a:t>along</a:t>
            </a:r>
            <a:r>
              <a:rPr lang="sv-SE" sz="1600" b="1" dirty="0">
                <a:solidFill>
                  <a:srgbClr val="0000FF"/>
                </a:solidFill>
                <a:latin typeface="Comic Sans MS"/>
              </a:rPr>
              <a:t> </a:t>
            </a:r>
          </a:p>
          <a:p>
            <a:r>
              <a:rPr lang="sv-SE" sz="1600" b="1" dirty="0">
                <a:solidFill>
                  <a:srgbClr val="0000FF"/>
                </a:solidFill>
                <a:latin typeface="Comic Sans MS"/>
              </a:rPr>
              <a:t>all diagonals</a:t>
            </a:r>
            <a:endParaRPr lang="sv-SE" sz="1600" dirty="0">
              <a:solidFill>
                <a:srgbClr val="0000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66" y="4717386"/>
            <a:ext cx="980446" cy="120615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921276" y="4649169"/>
            <a:ext cx="2042455" cy="107176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419817" y="4603679"/>
            <a:ext cx="1543914" cy="84154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921276" y="4923941"/>
            <a:ext cx="1543914" cy="84154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803137" y="5187914"/>
            <a:ext cx="1048783" cy="57757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191774" y="4649169"/>
            <a:ext cx="681455" cy="37528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4717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4"/>
                  </p:custDataLst>
                </p:nvPr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81502" y="2580704"/>
            <a:ext cx="49616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 err="1">
                <a:latin typeface="Comic Sans MS"/>
              </a:rPr>
              <a:t>Summary</a:t>
            </a:r>
            <a:r>
              <a:rPr lang="sv-SE" sz="1600" b="1" dirty="0">
                <a:latin typeface="Comic Sans MS"/>
              </a:rPr>
              <a:t>. An LTI system is </a:t>
            </a:r>
            <a:r>
              <a:rPr lang="sv-SE" sz="1600" b="1" dirty="0" err="1">
                <a:latin typeface="Comic Sans MS"/>
              </a:rPr>
              <a:t>any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discrete-time</a:t>
            </a:r>
            <a:endParaRPr lang="sv-SE" sz="1600" b="1" dirty="0">
              <a:latin typeface="Comic Sans MS"/>
            </a:endParaRPr>
          </a:p>
          <a:p>
            <a:r>
              <a:rPr lang="sv-SE" sz="1600" b="1" dirty="0">
                <a:latin typeface="Comic Sans MS"/>
              </a:rPr>
              <a:t>system </a:t>
            </a:r>
            <a:r>
              <a:rPr lang="sv-SE" sz="1600" b="1" dirty="0" err="1">
                <a:latin typeface="Comic Sans MS"/>
              </a:rPr>
              <a:t>that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can</a:t>
            </a:r>
            <a:r>
              <a:rPr lang="sv-SE" sz="1600" b="1" dirty="0">
                <a:latin typeface="Comic Sans MS"/>
              </a:rPr>
              <a:t> be </a:t>
            </a:r>
            <a:r>
              <a:rPr lang="sv-SE" sz="1600" b="1" dirty="0" err="1">
                <a:latin typeface="Comic Sans MS"/>
              </a:rPr>
              <a:t>described</a:t>
            </a:r>
            <a:r>
              <a:rPr lang="sv-SE" sz="1600" b="1" dirty="0">
                <a:latin typeface="Comic Sans MS"/>
              </a:rPr>
              <a:t> by</a:t>
            </a:r>
            <a:endParaRPr lang="sv-SE" sz="1600" dirty="0"/>
          </a:p>
        </p:txBody>
      </p:sp>
      <p:sp>
        <p:nvSpPr>
          <p:cNvPr id="30" name="Rectangle 29"/>
          <p:cNvSpPr/>
          <p:nvPr/>
        </p:nvSpPr>
        <p:spPr>
          <a:xfrm flipV="1">
            <a:off x="700442" y="2531194"/>
            <a:ext cx="5167701" cy="33460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1" name="Picture 4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33056"/>
            <a:ext cx="752724" cy="120212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969819"/>
            <a:ext cx="1024934" cy="1203466"/>
          </a:xfrm>
          <a:prstGeom prst="rect">
            <a:avLst/>
          </a:prstGeom>
        </p:spPr>
      </p:pic>
      <p:sp>
        <p:nvSpPr>
          <p:cNvPr id="43" name="Left Bracket 42"/>
          <p:cNvSpPr/>
          <p:nvPr/>
        </p:nvSpPr>
        <p:spPr>
          <a:xfrm flipH="1">
            <a:off x="4283968" y="3731493"/>
            <a:ext cx="135632" cy="170721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Left Bracket 5"/>
          <p:cNvSpPr/>
          <p:nvPr/>
        </p:nvSpPr>
        <p:spPr>
          <a:xfrm>
            <a:off x="2141866" y="3717032"/>
            <a:ext cx="125878" cy="1707210"/>
          </a:xfrm>
          <a:prstGeom prst="leftBracket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6" name="Group 15"/>
          <p:cNvGrpSpPr/>
          <p:nvPr/>
        </p:nvGrpSpPr>
        <p:grpSpPr>
          <a:xfrm>
            <a:off x="2166911" y="3789040"/>
            <a:ext cx="307777" cy="1353691"/>
            <a:chOff x="2166911" y="3789040"/>
            <a:chExt cx="307777" cy="1353691"/>
          </a:xfrm>
        </p:grpSpPr>
        <p:sp>
          <p:nvSpPr>
            <p:cNvPr id="9" name="Rectangle 8"/>
            <p:cNvSpPr/>
            <p:nvPr/>
          </p:nvSpPr>
          <p:spPr>
            <a:xfrm>
              <a:off x="2195736" y="3789040"/>
              <a:ext cx="250128" cy="1353691"/>
            </a:xfrm>
            <a:prstGeom prst="rect">
              <a:avLst/>
            </a:prstGeom>
            <a:solidFill>
              <a:srgbClr val="00B0F0">
                <a:alpha val="42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Rectangle 10"/>
            <p:cNvSpPr/>
            <p:nvPr/>
          </p:nvSpPr>
          <p:spPr>
            <a:xfrm rot="16200000">
              <a:off x="1685850" y="4320793"/>
              <a:ext cx="12698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b="1" dirty="0" err="1">
                  <a:latin typeface="Comic Sans MS"/>
                </a:rPr>
                <a:t>Some</a:t>
              </a:r>
              <a:r>
                <a:rPr lang="sv-SE" sz="1400" b="1" dirty="0">
                  <a:latin typeface="Comic Sans MS"/>
                </a:rPr>
                <a:t> </a:t>
              </a:r>
              <a:r>
                <a:rPr lang="sv-SE" sz="1400" b="1" dirty="0" err="1">
                  <a:latin typeface="Comic Sans MS"/>
                </a:rPr>
                <a:t>vector</a:t>
              </a:r>
              <a:endParaRPr lang="sv-SE" sz="14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2483768" y="3924275"/>
            <a:ext cx="307777" cy="1353691"/>
            <a:chOff x="2166912" y="3789040"/>
            <a:chExt cx="307777" cy="1353691"/>
          </a:xfrm>
        </p:grpSpPr>
        <p:sp>
          <p:nvSpPr>
            <p:cNvPr id="50" name="Rectangle 49"/>
            <p:cNvSpPr/>
            <p:nvPr/>
          </p:nvSpPr>
          <p:spPr>
            <a:xfrm>
              <a:off x="2195736" y="3789040"/>
              <a:ext cx="250128" cy="1353691"/>
            </a:xfrm>
            <a:prstGeom prst="rect">
              <a:avLst/>
            </a:prstGeom>
            <a:solidFill>
              <a:srgbClr val="00B0F0">
                <a:alpha val="42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1" name="Rectangle 50"/>
            <p:cNvSpPr/>
            <p:nvPr/>
          </p:nvSpPr>
          <p:spPr>
            <a:xfrm rot="16200000">
              <a:off x="1683447" y="4320793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b="1" dirty="0">
                  <a:latin typeface="Comic Sans MS"/>
                </a:rPr>
                <a:t>Same </a:t>
              </a:r>
              <a:r>
                <a:rPr lang="sv-SE" sz="1400" b="1" dirty="0" err="1">
                  <a:latin typeface="Comic Sans MS"/>
                </a:rPr>
                <a:t>vector</a:t>
              </a:r>
              <a:endParaRPr lang="sv-SE" sz="14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814906" y="4091533"/>
            <a:ext cx="307777" cy="1353691"/>
            <a:chOff x="2166912" y="3789040"/>
            <a:chExt cx="307777" cy="1353691"/>
          </a:xfrm>
        </p:grpSpPr>
        <p:sp>
          <p:nvSpPr>
            <p:cNvPr id="53" name="Rectangle 52"/>
            <p:cNvSpPr/>
            <p:nvPr/>
          </p:nvSpPr>
          <p:spPr>
            <a:xfrm>
              <a:off x="2195736" y="3789040"/>
              <a:ext cx="250128" cy="1353691"/>
            </a:xfrm>
            <a:prstGeom prst="rect">
              <a:avLst/>
            </a:prstGeom>
            <a:solidFill>
              <a:srgbClr val="00B0F0">
                <a:alpha val="42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4" name="Rectangle 53"/>
            <p:cNvSpPr/>
            <p:nvPr/>
          </p:nvSpPr>
          <p:spPr>
            <a:xfrm rot="16200000">
              <a:off x="1683447" y="4320793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b="1" dirty="0">
                  <a:latin typeface="Comic Sans MS"/>
                </a:rPr>
                <a:t>Same </a:t>
              </a:r>
              <a:r>
                <a:rPr lang="sv-SE" sz="1400" b="1" dirty="0" err="1">
                  <a:latin typeface="Comic Sans MS"/>
                </a:rPr>
                <a:t>vector</a:t>
              </a:r>
              <a:endParaRPr lang="sv-SE" sz="14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131840" y="4235549"/>
            <a:ext cx="308759" cy="1353691"/>
            <a:chOff x="2137105" y="3789040"/>
            <a:chExt cx="308759" cy="1353691"/>
          </a:xfrm>
        </p:grpSpPr>
        <p:sp>
          <p:nvSpPr>
            <p:cNvPr id="56" name="Rectangle 55"/>
            <p:cNvSpPr/>
            <p:nvPr/>
          </p:nvSpPr>
          <p:spPr>
            <a:xfrm>
              <a:off x="2195736" y="3789040"/>
              <a:ext cx="250128" cy="1353691"/>
            </a:xfrm>
            <a:prstGeom prst="rect">
              <a:avLst/>
            </a:prstGeom>
            <a:solidFill>
              <a:srgbClr val="00B0F0">
                <a:alpha val="42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57" name="Rectangle 56"/>
            <p:cNvSpPr/>
            <p:nvPr/>
          </p:nvSpPr>
          <p:spPr>
            <a:xfrm rot="16200000">
              <a:off x="1653640" y="4320793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b="1" dirty="0">
                  <a:latin typeface="Comic Sans MS"/>
                </a:rPr>
                <a:t>Same </a:t>
              </a:r>
              <a:r>
                <a:rPr lang="sv-SE" sz="1400" b="1" dirty="0" err="1">
                  <a:latin typeface="Comic Sans MS"/>
                </a:rPr>
                <a:t>vector</a:t>
              </a:r>
              <a:endParaRPr lang="sv-SE" sz="14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472135" y="4379565"/>
            <a:ext cx="307777" cy="1353691"/>
            <a:chOff x="2166912" y="3789040"/>
            <a:chExt cx="307777" cy="1353691"/>
          </a:xfrm>
        </p:grpSpPr>
        <p:sp>
          <p:nvSpPr>
            <p:cNvPr id="59" name="Rectangle 58"/>
            <p:cNvSpPr/>
            <p:nvPr/>
          </p:nvSpPr>
          <p:spPr>
            <a:xfrm>
              <a:off x="2195736" y="3789040"/>
              <a:ext cx="250128" cy="1353691"/>
            </a:xfrm>
            <a:prstGeom prst="rect">
              <a:avLst/>
            </a:prstGeom>
            <a:solidFill>
              <a:srgbClr val="00B0F0">
                <a:alpha val="42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0" name="Rectangle 59"/>
            <p:cNvSpPr/>
            <p:nvPr/>
          </p:nvSpPr>
          <p:spPr>
            <a:xfrm rot="16200000">
              <a:off x="1683447" y="4320793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b="1" dirty="0">
                  <a:latin typeface="Comic Sans MS"/>
                </a:rPr>
                <a:t>Same </a:t>
              </a:r>
              <a:r>
                <a:rPr lang="sv-SE" sz="1400" b="1" dirty="0" err="1">
                  <a:latin typeface="Comic Sans MS"/>
                </a:rPr>
                <a:t>vector</a:t>
              </a:r>
              <a:endParaRPr lang="sv-SE" sz="1400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789407" y="4549531"/>
            <a:ext cx="307777" cy="1353691"/>
            <a:chOff x="2166912" y="3789040"/>
            <a:chExt cx="307777" cy="1353691"/>
          </a:xfrm>
        </p:grpSpPr>
        <p:sp>
          <p:nvSpPr>
            <p:cNvPr id="62" name="Rectangle 61"/>
            <p:cNvSpPr/>
            <p:nvPr/>
          </p:nvSpPr>
          <p:spPr>
            <a:xfrm>
              <a:off x="2195736" y="3789040"/>
              <a:ext cx="250128" cy="1353691"/>
            </a:xfrm>
            <a:prstGeom prst="rect">
              <a:avLst/>
            </a:prstGeom>
            <a:solidFill>
              <a:srgbClr val="00B0F0">
                <a:alpha val="42000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3" name="Rectangle 62"/>
            <p:cNvSpPr/>
            <p:nvPr/>
          </p:nvSpPr>
          <p:spPr>
            <a:xfrm rot="16200000">
              <a:off x="1683447" y="4320793"/>
              <a:ext cx="12747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400" b="1" dirty="0">
                  <a:latin typeface="Comic Sans MS"/>
                </a:rPr>
                <a:t>Same </a:t>
              </a:r>
              <a:r>
                <a:rPr lang="sv-SE" sz="1400" b="1" dirty="0" err="1">
                  <a:latin typeface="Comic Sans MS"/>
                </a:rPr>
                <a:t>vector</a:t>
              </a:r>
              <a:endParaRPr lang="sv-S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005271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9552" y="1052736"/>
            <a:ext cx="8712968" cy="1149806"/>
            <a:chOff x="611560" y="1628800"/>
            <a:chExt cx="8712968" cy="1149806"/>
          </a:xfrm>
        </p:grpSpPr>
        <p:grpSp>
          <p:nvGrpSpPr>
            <p:cNvPr id="13" name="Group 12"/>
            <p:cNvGrpSpPr/>
            <p:nvPr/>
          </p:nvGrpSpPr>
          <p:grpSpPr>
            <a:xfrm>
              <a:off x="611560" y="1628800"/>
              <a:ext cx="2614731" cy="864095"/>
              <a:chOff x="1835696" y="2513057"/>
              <a:chExt cx="2614731" cy="864095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966152" y="2729518"/>
                <a:ext cx="2423928" cy="473941"/>
                <a:chOff x="4956384" y="4981818"/>
                <a:chExt cx="2423928" cy="473941"/>
              </a:xfrm>
            </p:grpSpPr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5398166" y="5197842"/>
                  <a:ext cx="253954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5647311" y="4981818"/>
                  <a:ext cx="977490" cy="432048"/>
                </a:xfrm>
                <a:prstGeom prst="rect">
                  <a:avLst/>
                </a:prstGeom>
                <a:solidFill>
                  <a:schemeClr val="bg1">
                    <a:lumMod val="65000"/>
                    <a:alpha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5762032" y="4994094"/>
                  <a:ext cx="69923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LTI </a:t>
                  </a:r>
                </a:p>
                <a:p>
                  <a:pPr algn="ctr"/>
                  <a:r>
                    <a:rPr lang="sv-SE" sz="1200" b="1" dirty="0">
                      <a:solidFill>
                        <a:srgbClr val="FF0000"/>
                      </a:solidFill>
                      <a:latin typeface="Comic Sans MS" panose="030F0702030302020204" pitchFamily="66" charset="0"/>
                    </a:rPr>
                    <a:t>system</a:t>
                  </a:r>
                </a:p>
              </p:txBody>
            </p:sp>
            <p:pic>
              <p:nvPicPr>
                <p:cNvPr id="22" name="Picture 21"/>
                <p:cNvPicPr>
                  <a:picLocks noChangeAspect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956384" y="5072666"/>
                  <a:ext cx="388860" cy="219371"/>
                </a:xfrm>
                <a:prstGeom prst="rect">
                  <a:avLst/>
                </a:prstGeom>
              </p:spPr>
            </p:pic>
            <p:cxnSp>
              <p:nvCxnSpPr>
                <p:cNvPr id="23" name="Straight Arrow Connector 22"/>
                <p:cNvCxnSpPr/>
                <p:nvPr/>
              </p:nvCxnSpPr>
              <p:spPr>
                <a:xfrm>
                  <a:off x="6660232" y="5197842"/>
                  <a:ext cx="288032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24" name="Picture 23"/>
                <p:cNvPicPr>
                  <a:picLocks noChangeAspect="1"/>
                </p:cNvPicPr>
                <p:nvPr>
                  <p:custDataLst>
                    <p:tags r:id="rId4"/>
                  </p:custDataLst>
                </p:nvPr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768" y="5072666"/>
                  <a:ext cx="382544" cy="221666"/>
                </a:xfrm>
                <a:prstGeom prst="rect">
                  <a:avLst/>
                </a:prstGeom>
              </p:spPr>
            </p:pic>
          </p:grpSp>
          <p:sp>
            <p:nvSpPr>
              <p:cNvPr id="15" name="Rectangle 14"/>
              <p:cNvSpPr/>
              <p:nvPr/>
            </p:nvSpPr>
            <p:spPr>
              <a:xfrm flipV="1">
                <a:off x="1835696" y="2513057"/>
                <a:ext cx="2614731" cy="864095"/>
              </a:xfrm>
              <a:prstGeom prst="rect">
                <a:avLst/>
              </a:prstGeom>
              <a:noFill/>
              <a:ln w="317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491880" y="1630541"/>
              <a:ext cx="58326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>
                  <a:latin typeface="Comic Sans MS"/>
                  <a:cs typeface="Comic Sans MS"/>
                </a:rPr>
                <a:t>A system is LTI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-and-</a:t>
              </a:r>
              <a:r>
                <a:rPr lang="sv-SE" b="1" dirty="0" err="1">
                  <a:latin typeface="Comic Sans MS"/>
                  <a:cs typeface="Comic Sans MS"/>
                </a:rPr>
                <a:t>only</a:t>
              </a:r>
              <a:r>
                <a:rPr lang="sv-SE" b="1" dirty="0">
                  <a:latin typeface="Comic Sans MS"/>
                  <a:cs typeface="Comic Sans MS"/>
                </a:rPr>
                <a:t> </a:t>
              </a:r>
              <a:r>
                <a:rPr lang="sv-SE" b="1" dirty="0" err="1">
                  <a:latin typeface="Comic Sans MS"/>
                  <a:cs typeface="Comic Sans MS"/>
                </a:rPr>
                <a:t>if</a:t>
              </a:r>
              <a:r>
                <a:rPr lang="sv-SE" b="1" dirty="0">
                  <a:latin typeface="Comic Sans MS"/>
                  <a:cs typeface="Comic Sans MS"/>
                </a:rPr>
                <a:t>: </a:t>
              </a:r>
              <a:endParaRPr lang="sv-SE" b="1" dirty="0">
                <a:solidFill>
                  <a:srgbClr val="FF0000"/>
                </a:solidFill>
                <a:latin typeface="Comic Sans MS"/>
                <a:cs typeface="Comic Sans MS"/>
              </a:endParaRP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63771" y="1916832"/>
              <a:ext cx="2985606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linear</a:t>
              </a:r>
              <a:endParaRPr lang="sv-SE" sz="1600" b="1" dirty="0">
                <a:solidFill>
                  <a:srgbClr val="0000FF"/>
                </a:solidFill>
                <a:latin typeface="Comic Sans MS"/>
                <a:cs typeface="Comic Sans MS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It is </a:t>
              </a:r>
              <a:r>
                <a:rPr lang="sv-SE" sz="1600" b="1" dirty="0" err="1">
                  <a:solidFill>
                    <a:srgbClr val="0000FF"/>
                  </a:solidFill>
                  <a:latin typeface="Comic Sans MS"/>
                  <a:cs typeface="Comic Sans MS"/>
                </a:rPr>
                <a:t>time</a:t>
              </a:r>
              <a:r>
                <a:rPr lang="sv-SE" sz="16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-invariant</a:t>
              </a:r>
            </a:p>
            <a:p>
              <a:endParaRPr lang="sv-SE" b="1" dirty="0">
                <a:latin typeface="Comic Sans MS"/>
                <a:cs typeface="Comic Sans M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75975" y="1628800"/>
              <a:ext cx="376032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94004" y="2017876"/>
            <a:ext cx="5668539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II (not in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book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,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but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find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it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illuminating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)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81502" y="2580704"/>
            <a:ext cx="49616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 err="1">
                <a:latin typeface="Comic Sans MS"/>
              </a:rPr>
              <a:t>Summary</a:t>
            </a:r>
            <a:r>
              <a:rPr lang="sv-SE" sz="1600" b="1" dirty="0">
                <a:latin typeface="Comic Sans MS"/>
              </a:rPr>
              <a:t>. An LTI system is </a:t>
            </a:r>
            <a:r>
              <a:rPr lang="sv-SE" sz="1600" b="1" dirty="0" err="1">
                <a:latin typeface="Comic Sans MS"/>
              </a:rPr>
              <a:t>any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discrete-time</a:t>
            </a:r>
            <a:endParaRPr lang="sv-SE" sz="1600" b="1" dirty="0">
              <a:latin typeface="Comic Sans MS"/>
            </a:endParaRPr>
          </a:p>
          <a:p>
            <a:r>
              <a:rPr lang="sv-SE" sz="1600" b="1" dirty="0">
                <a:latin typeface="Comic Sans MS"/>
              </a:rPr>
              <a:t>system </a:t>
            </a:r>
            <a:r>
              <a:rPr lang="sv-SE" sz="1600" b="1" dirty="0" err="1">
                <a:latin typeface="Comic Sans MS"/>
              </a:rPr>
              <a:t>that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can</a:t>
            </a:r>
            <a:r>
              <a:rPr lang="sv-SE" sz="1600" b="1" dirty="0">
                <a:latin typeface="Comic Sans MS"/>
              </a:rPr>
              <a:t> be </a:t>
            </a:r>
            <a:r>
              <a:rPr lang="sv-SE" sz="1600" b="1" dirty="0" err="1">
                <a:latin typeface="Comic Sans MS"/>
              </a:rPr>
              <a:t>described</a:t>
            </a:r>
            <a:r>
              <a:rPr lang="sv-SE" sz="1600" b="1" dirty="0">
                <a:latin typeface="Comic Sans MS"/>
              </a:rPr>
              <a:t> by</a:t>
            </a:r>
            <a:endParaRPr lang="sv-SE" sz="1600" dirty="0"/>
          </a:p>
        </p:txBody>
      </p:sp>
      <p:sp>
        <p:nvSpPr>
          <p:cNvPr id="30" name="Rectangle 29"/>
          <p:cNvSpPr/>
          <p:nvPr/>
        </p:nvSpPr>
        <p:spPr>
          <a:xfrm flipV="1">
            <a:off x="700442" y="2531194"/>
            <a:ext cx="5167701" cy="33460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1" name="Picture 4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33056"/>
            <a:ext cx="752724" cy="120212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969819"/>
            <a:ext cx="1024934" cy="120346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141866" y="3717032"/>
            <a:ext cx="2277734" cy="2186190"/>
            <a:chOff x="2141866" y="3717032"/>
            <a:chExt cx="2277734" cy="2186190"/>
          </a:xfrm>
        </p:grpSpPr>
        <p:sp>
          <p:nvSpPr>
            <p:cNvPr id="43" name="Left Bracket 42"/>
            <p:cNvSpPr/>
            <p:nvPr/>
          </p:nvSpPr>
          <p:spPr>
            <a:xfrm flipH="1">
              <a:off x="4283968" y="3731493"/>
              <a:ext cx="135632" cy="170721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Left Bracket 5"/>
            <p:cNvSpPr/>
            <p:nvPr/>
          </p:nvSpPr>
          <p:spPr>
            <a:xfrm>
              <a:off x="2141866" y="3717032"/>
              <a:ext cx="125878" cy="170721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166911" y="3789040"/>
              <a:ext cx="307777" cy="1353691"/>
              <a:chOff x="2166911" y="3789040"/>
              <a:chExt cx="307777" cy="1353691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Rectangle 10"/>
              <p:cNvSpPr/>
              <p:nvPr/>
            </p:nvSpPr>
            <p:spPr>
              <a:xfrm rot="16200000">
                <a:off x="1685850" y="4320793"/>
                <a:ext cx="12698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 err="1">
                    <a:latin typeface="Comic Sans MS"/>
                  </a:rPr>
                  <a:t>Some</a:t>
                </a:r>
                <a:r>
                  <a:rPr lang="sv-SE" sz="1400" b="1" dirty="0">
                    <a:latin typeface="Comic Sans MS"/>
                  </a:rPr>
                  <a:t>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483768" y="3924275"/>
              <a:ext cx="307777" cy="1353691"/>
              <a:chOff x="2166912" y="3789040"/>
              <a:chExt cx="307777" cy="1353691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1" name="Rectangle 50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814906" y="4091533"/>
              <a:ext cx="307777" cy="1353691"/>
              <a:chOff x="2166912" y="3789040"/>
              <a:chExt cx="307777" cy="1353691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Rectangle 53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3131840" y="4235549"/>
              <a:ext cx="308759" cy="1353691"/>
              <a:chOff x="2137105" y="3789040"/>
              <a:chExt cx="308759" cy="1353691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7" name="Rectangle 56"/>
              <p:cNvSpPr/>
              <p:nvPr/>
            </p:nvSpPr>
            <p:spPr>
              <a:xfrm rot="16200000">
                <a:off x="1653640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472135" y="4379565"/>
              <a:ext cx="307777" cy="1353691"/>
              <a:chOff x="2166912" y="3789040"/>
              <a:chExt cx="307777" cy="1353691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" name="Rectangle 59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3789407" y="4549531"/>
              <a:ext cx="307777" cy="1353691"/>
              <a:chOff x="2166912" y="3789040"/>
              <a:chExt cx="307777" cy="1353691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" name="Rectangle 62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</p:grpSp>
      <p:sp>
        <p:nvSpPr>
          <p:cNvPr id="44" name="Rectangle 43"/>
          <p:cNvSpPr/>
          <p:nvPr/>
        </p:nvSpPr>
        <p:spPr>
          <a:xfrm>
            <a:off x="6003991" y="2531194"/>
            <a:ext cx="271420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Alternative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formulation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 </a:t>
            </a:r>
          </a:p>
          <a:p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of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course-goal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:</a:t>
            </a:r>
          </a:p>
          <a:p>
            <a:r>
              <a:rPr lang="sv-SE" sz="1600" b="1" dirty="0">
                <a:latin typeface="Comic Sans MS"/>
              </a:rPr>
              <a:t>Understand </a:t>
            </a:r>
            <a:r>
              <a:rPr lang="sv-SE" sz="1600" b="1" dirty="0" err="1">
                <a:latin typeface="Comic Sans MS"/>
              </a:rPr>
              <a:t>properties</a:t>
            </a:r>
            <a:r>
              <a:rPr lang="sv-SE" sz="1600" b="1" dirty="0"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of</a:t>
            </a:r>
            <a:endParaRPr lang="sv-SE" sz="1600" b="1" dirty="0">
              <a:latin typeface="Comic Sans MS"/>
            </a:endParaRPr>
          </a:p>
          <a:p>
            <a:r>
              <a:rPr lang="sv-SE" sz="1600" b="1" dirty="0">
                <a:latin typeface="Comic Sans MS"/>
              </a:rPr>
              <a:t>a matrix </a:t>
            </a:r>
            <a:r>
              <a:rPr lang="sv-SE" sz="1600" b="1" dirty="0" err="1">
                <a:latin typeface="Comic Sans MS"/>
              </a:rPr>
              <a:t>of</a:t>
            </a:r>
            <a:r>
              <a:rPr lang="sv-SE" sz="1600" b="1" dirty="0">
                <a:latin typeface="Comic Sans MS"/>
              </a:rPr>
              <a:t> the form</a:t>
            </a:r>
            <a:endParaRPr lang="sv-SE" sz="16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6222226" y="3653123"/>
            <a:ext cx="2277734" cy="2186190"/>
            <a:chOff x="2141866" y="3717032"/>
            <a:chExt cx="2277734" cy="2186190"/>
          </a:xfrm>
        </p:grpSpPr>
        <p:sp>
          <p:nvSpPr>
            <p:cNvPr id="46" name="Left Bracket 45"/>
            <p:cNvSpPr/>
            <p:nvPr/>
          </p:nvSpPr>
          <p:spPr>
            <a:xfrm flipH="1">
              <a:off x="4283968" y="3731493"/>
              <a:ext cx="135632" cy="170721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47" name="Left Bracket 46"/>
            <p:cNvSpPr/>
            <p:nvPr/>
          </p:nvSpPr>
          <p:spPr>
            <a:xfrm>
              <a:off x="2141866" y="3717032"/>
              <a:ext cx="125878" cy="170721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2166911" y="3789040"/>
              <a:ext cx="307777" cy="1353691"/>
              <a:chOff x="2166911" y="3789040"/>
              <a:chExt cx="307777" cy="1353691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0" name="Rectangle 79"/>
              <p:cNvSpPr/>
              <p:nvPr/>
            </p:nvSpPr>
            <p:spPr>
              <a:xfrm rot="16200000">
                <a:off x="1685850" y="4320793"/>
                <a:ext cx="12698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 err="1">
                    <a:latin typeface="Comic Sans MS"/>
                  </a:rPr>
                  <a:t>Some</a:t>
                </a:r>
                <a:r>
                  <a:rPr lang="sv-SE" sz="1400" b="1" dirty="0">
                    <a:latin typeface="Comic Sans MS"/>
                  </a:rPr>
                  <a:t>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2483768" y="3924275"/>
              <a:ext cx="307777" cy="1353691"/>
              <a:chOff x="2166912" y="3789040"/>
              <a:chExt cx="307777" cy="1353691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8" name="Rectangle 77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2814906" y="4091533"/>
              <a:ext cx="307777" cy="1353691"/>
              <a:chOff x="2166912" y="3789040"/>
              <a:chExt cx="307777" cy="135369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6" name="Rectangle 75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3131840" y="4235549"/>
              <a:ext cx="308759" cy="1353691"/>
              <a:chOff x="2137105" y="3789040"/>
              <a:chExt cx="308759" cy="1353691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4" name="Rectangle 73"/>
              <p:cNvSpPr/>
              <p:nvPr/>
            </p:nvSpPr>
            <p:spPr>
              <a:xfrm rot="16200000">
                <a:off x="1653640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3472135" y="4379565"/>
              <a:ext cx="307777" cy="1353691"/>
              <a:chOff x="2166912" y="3789040"/>
              <a:chExt cx="307777" cy="1353691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2" name="Rectangle 71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3789407" y="4549531"/>
              <a:ext cx="307777" cy="1353691"/>
              <a:chOff x="2166912" y="3789040"/>
              <a:chExt cx="307777" cy="1353691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0" name="Rectangle 69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</p:grpSp>
      <p:sp>
        <p:nvSpPr>
          <p:cNvPr id="81" name="Rectangle 80"/>
          <p:cNvSpPr/>
          <p:nvPr/>
        </p:nvSpPr>
        <p:spPr>
          <a:xfrm flipV="1">
            <a:off x="6003991" y="2531192"/>
            <a:ext cx="2658385" cy="337202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44512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95536" y="965706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39552" y="1052736"/>
            <a:ext cx="2614731" cy="864095"/>
            <a:chOff x="1835696" y="2513057"/>
            <a:chExt cx="2614731" cy="864095"/>
          </a:xfrm>
        </p:grpSpPr>
        <p:grpSp>
          <p:nvGrpSpPr>
            <p:cNvPr id="14" name="Group 13"/>
            <p:cNvGrpSpPr/>
            <p:nvPr/>
          </p:nvGrpSpPr>
          <p:grpSpPr>
            <a:xfrm>
              <a:off x="1966152" y="2729518"/>
              <a:ext cx="2423928" cy="473941"/>
              <a:chOff x="4956384" y="4981818"/>
              <a:chExt cx="2423928" cy="473941"/>
            </a:xfrm>
          </p:grpSpPr>
          <p:cxnSp>
            <p:nvCxnSpPr>
              <p:cNvPr id="18" name="Straight Arrow Connector 17"/>
              <p:cNvCxnSpPr/>
              <p:nvPr/>
            </p:nvCxnSpPr>
            <p:spPr>
              <a:xfrm>
                <a:off x="5398166" y="5197842"/>
                <a:ext cx="25395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5647311" y="4981818"/>
                <a:ext cx="977490" cy="432048"/>
              </a:xfrm>
              <a:prstGeom prst="rect">
                <a:avLst/>
              </a:prstGeom>
              <a:solidFill>
                <a:schemeClr val="bg1">
                  <a:lumMod val="65000"/>
                  <a:alpha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762032" y="4994094"/>
                <a:ext cx="6992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sv-SE" sz="12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LTI </a:t>
                </a:r>
              </a:p>
              <a:p>
                <a:pPr algn="ctr"/>
                <a:r>
                  <a:rPr lang="sv-SE" sz="1200" b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system</a:t>
                </a:r>
              </a:p>
            </p:txBody>
          </p:sp>
          <p:pic>
            <p:nvPicPr>
              <p:cNvPr id="22" name="Picture 21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6384" y="5072666"/>
                <a:ext cx="388860" cy="219371"/>
              </a:xfrm>
              <a:prstGeom prst="rect">
                <a:avLst/>
              </a:prstGeom>
            </p:spPr>
          </p:pic>
          <p:cxnSp>
            <p:nvCxnSpPr>
              <p:cNvPr id="23" name="Straight Arrow Connector 22"/>
              <p:cNvCxnSpPr/>
              <p:nvPr/>
            </p:nvCxnSpPr>
            <p:spPr>
              <a:xfrm>
                <a:off x="6660232" y="5197842"/>
                <a:ext cx="28803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4" name="Picture 23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768" y="5072666"/>
                <a:ext cx="382544" cy="221666"/>
              </a:xfrm>
              <a:prstGeom prst="rect">
                <a:avLst/>
              </a:prstGeom>
            </p:spPr>
          </p:pic>
        </p:grpSp>
        <p:sp>
          <p:nvSpPr>
            <p:cNvPr id="15" name="Rectangle 14"/>
            <p:cNvSpPr/>
            <p:nvPr/>
          </p:nvSpPr>
          <p:spPr>
            <a:xfrm flipV="1">
              <a:off x="1835696" y="2513057"/>
              <a:ext cx="261473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30" name="Rectangle 29"/>
          <p:cNvSpPr/>
          <p:nvPr/>
        </p:nvSpPr>
        <p:spPr>
          <a:xfrm flipV="1">
            <a:off x="700442" y="2531194"/>
            <a:ext cx="5167701" cy="33460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1" name="Picture 4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33056"/>
            <a:ext cx="752724" cy="1202124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969819"/>
            <a:ext cx="1024934" cy="120346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141866" y="3717032"/>
            <a:ext cx="2277734" cy="2186190"/>
            <a:chOff x="2141866" y="3717032"/>
            <a:chExt cx="2277734" cy="2186190"/>
          </a:xfrm>
        </p:grpSpPr>
        <p:sp>
          <p:nvSpPr>
            <p:cNvPr id="43" name="Left Bracket 42"/>
            <p:cNvSpPr/>
            <p:nvPr/>
          </p:nvSpPr>
          <p:spPr>
            <a:xfrm flipH="1">
              <a:off x="4283968" y="3731493"/>
              <a:ext cx="135632" cy="170721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6" name="Left Bracket 5"/>
            <p:cNvSpPr/>
            <p:nvPr/>
          </p:nvSpPr>
          <p:spPr>
            <a:xfrm>
              <a:off x="2141866" y="3717032"/>
              <a:ext cx="125878" cy="170721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2166911" y="3789040"/>
              <a:ext cx="307777" cy="1353691"/>
              <a:chOff x="2166911" y="3789040"/>
              <a:chExt cx="307777" cy="1353691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Rectangle 10"/>
              <p:cNvSpPr/>
              <p:nvPr/>
            </p:nvSpPr>
            <p:spPr>
              <a:xfrm rot="16200000">
                <a:off x="1685850" y="4320793"/>
                <a:ext cx="12698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 err="1">
                    <a:latin typeface="Comic Sans MS"/>
                  </a:rPr>
                  <a:t>Some</a:t>
                </a:r>
                <a:r>
                  <a:rPr lang="sv-SE" sz="1400" b="1" dirty="0">
                    <a:latin typeface="Comic Sans MS"/>
                  </a:rPr>
                  <a:t>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483768" y="3924275"/>
              <a:ext cx="307777" cy="1353691"/>
              <a:chOff x="2166912" y="3789040"/>
              <a:chExt cx="307777" cy="1353691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1" name="Rectangle 50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814906" y="4091533"/>
              <a:ext cx="307777" cy="1353691"/>
              <a:chOff x="2166912" y="3789040"/>
              <a:chExt cx="307777" cy="1353691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4" name="Rectangle 53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3131840" y="4235549"/>
              <a:ext cx="308759" cy="1353691"/>
              <a:chOff x="2137105" y="3789040"/>
              <a:chExt cx="308759" cy="1353691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7" name="Rectangle 56"/>
              <p:cNvSpPr/>
              <p:nvPr/>
            </p:nvSpPr>
            <p:spPr>
              <a:xfrm rot="16200000">
                <a:off x="1653640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3472135" y="4379565"/>
              <a:ext cx="307777" cy="1353691"/>
              <a:chOff x="2166912" y="3789040"/>
              <a:chExt cx="307777" cy="1353691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0" name="Rectangle 59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3789407" y="4549531"/>
              <a:ext cx="307777" cy="1353691"/>
              <a:chOff x="2166912" y="3789040"/>
              <a:chExt cx="307777" cy="1353691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2195736" y="3789040"/>
                <a:ext cx="250128" cy="1353691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3" name="Rectangle 62"/>
              <p:cNvSpPr/>
              <p:nvPr/>
            </p:nvSpPr>
            <p:spPr>
              <a:xfrm rot="16200000">
                <a:off x="1683447" y="4320793"/>
                <a:ext cx="12747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1400" b="1" dirty="0">
                    <a:latin typeface="Comic Sans MS"/>
                  </a:rPr>
                  <a:t>Same </a:t>
                </a:r>
                <a:r>
                  <a:rPr lang="sv-SE" sz="1400" b="1" dirty="0" err="1">
                    <a:latin typeface="Comic Sans MS"/>
                  </a:rPr>
                  <a:t>vector</a:t>
                </a:r>
                <a:endParaRPr lang="sv-SE" sz="1400" dirty="0"/>
              </a:p>
            </p:txBody>
          </p:sp>
        </p:grpSp>
      </p:grpSp>
      <p:sp>
        <p:nvSpPr>
          <p:cNvPr id="82" name="Rectangle 81"/>
          <p:cNvSpPr/>
          <p:nvPr/>
        </p:nvSpPr>
        <p:spPr>
          <a:xfrm>
            <a:off x="3285769" y="1743138"/>
            <a:ext cx="52902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The LTI system is </a:t>
            </a:r>
            <a:r>
              <a:rPr lang="sv-SE" sz="1600" b="1" dirty="0">
                <a:latin typeface="Comic Sans MS"/>
              </a:rPr>
              <a:t>FULLY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characterized</a:t>
            </a:r>
            <a:endParaRPr lang="sv-SE" sz="1600" b="1" dirty="0">
              <a:solidFill>
                <a:srgbClr val="FF0000"/>
              </a:solidFill>
              <a:latin typeface="Comic Sans MS"/>
            </a:endParaRPr>
          </a:p>
          <a:p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by 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one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 </a:t>
            </a:r>
            <a:r>
              <a:rPr lang="sv-SE" sz="1600" b="1" dirty="0" err="1">
                <a:latin typeface="Comic Sans MS"/>
              </a:rPr>
              <a:t>vector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/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</a:rPr>
              <a:t>sequence</a:t>
            </a:r>
            <a:r>
              <a:rPr lang="sv-SE" sz="1600" b="1" dirty="0">
                <a:solidFill>
                  <a:srgbClr val="0000FF"/>
                </a:solidFill>
                <a:latin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</a:rPr>
              <a:t>of</a:t>
            </a:r>
            <a:r>
              <a:rPr lang="sv-SE" sz="1600" b="1" dirty="0">
                <a:solidFill>
                  <a:srgbClr val="0000FF"/>
                </a:solidFill>
                <a:latin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</a:rPr>
              <a:t>numbers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/</a:t>
            </a:r>
            <a:r>
              <a:rPr lang="sv-SE" sz="1600" b="1" dirty="0" err="1">
                <a:solidFill>
                  <a:srgbClr val="FF0000"/>
                </a:solidFill>
                <a:latin typeface="Comic Sans MS"/>
              </a:rPr>
              <a:t>discrete</a:t>
            </a:r>
            <a:r>
              <a:rPr lang="sv-SE" sz="1600" b="1" dirty="0">
                <a:solidFill>
                  <a:srgbClr val="FF0000"/>
                </a:solidFill>
                <a:latin typeface="Comic Sans MS"/>
              </a:rPr>
              <a:t> signal</a:t>
            </a:r>
            <a:endParaRPr lang="sv-SE" sz="1600" dirty="0"/>
          </a:p>
        </p:txBody>
      </p:sp>
      <p:sp>
        <p:nvSpPr>
          <p:cNvPr id="5" name="Freeform 4"/>
          <p:cNvSpPr/>
          <p:nvPr/>
        </p:nvSpPr>
        <p:spPr>
          <a:xfrm>
            <a:off x="1464910" y="1495497"/>
            <a:ext cx="2745140" cy="646293"/>
          </a:xfrm>
          <a:custGeom>
            <a:avLst/>
            <a:gdLst>
              <a:gd name="connsiteX0" fmla="*/ 2745140 w 2745140"/>
              <a:gd name="connsiteY0" fmla="*/ 247578 h 646293"/>
              <a:gd name="connsiteX1" fmla="*/ 2468915 w 2745140"/>
              <a:gd name="connsiteY1" fmla="*/ 9453 h 646293"/>
              <a:gd name="connsiteX2" fmla="*/ 1687865 w 2745140"/>
              <a:gd name="connsiteY2" fmla="*/ 104703 h 646293"/>
              <a:gd name="connsiteX3" fmla="*/ 459140 w 2745140"/>
              <a:gd name="connsiteY3" fmla="*/ 619053 h 646293"/>
              <a:gd name="connsiteX4" fmla="*/ 30515 w 2745140"/>
              <a:gd name="connsiteY4" fmla="*/ 542853 h 646293"/>
              <a:gd name="connsiteX5" fmla="*/ 68615 w 2745140"/>
              <a:gd name="connsiteY5" fmla="*/ 266628 h 646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5140" h="646293">
                <a:moveTo>
                  <a:pt x="2745140" y="247578"/>
                </a:moveTo>
                <a:cubicBezTo>
                  <a:pt x="2695133" y="140421"/>
                  <a:pt x="2645127" y="33265"/>
                  <a:pt x="2468915" y="9453"/>
                </a:cubicBezTo>
                <a:cubicBezTo>
                  <a:pt x="2292703" y="-14359"/>
                  <a:pt x="2022827" y="3103"/>
                  <a:pt x="1687865" y="104703"/>
                </a:cubicBezTo>
                <a:cubicBezTo>
                  <a:pt x="1352903" y="206303"/>
                  <a:pt x="735365" y="546028"/>
                  <a:pt x="459140" y="619053"/>
                </a:cubicBezTo>
                <a:cubicBezTo>
                  <a:pt x="182915" y="692078"/>
                  <a:pt x="95602" y="601590"/>
                  <a:pt x="30515" y="542853"/>
                </a:cubicBezTo>
                <a:cubicBezTo>
                  <a:pt x="-34572" y="484116"/>
                  <a:pt x="17021" y="375372"/>
                  <a:pt x="68615" y="266628"/>
                </a:cubicBezTo>
              </a:path>
            </a:pathLst>
          </a:custGeom>
          <a:noFill/>
          <a:ln>
            <a:solidFill>
              <a:srgbClr val="00B05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Freeform 7"/>
          <p:cNvSpPr/>
          <p:nvPr/>
        </p:nvSpPr>
        <p:spPr>
          <a:xfrm>
            <a:off x="2438400" y="2381250"/>
            <a:ext cx="4371975" cy="1485900"/>
          </a:xfrm>
          <a:custGeom>
            <a:avLst/>
            <a:gdLst>
              <a:gd name="connsiteX0" fmla="*/ 4371975 w 4371975"/>
              <a:gd name="connsiteY0" fmla="*/ 0 h 1485900"/>
              <a:gd name="connsiteX1" fmla="*/ 3924300 w 4371975"/>
              <a:gd name="connsiteY1" fmla="*/ 361950 h 1485900"/>
              <a:gd name="connsiteX2" fmla="*/ 2600325 w 4371975"/>
              <a:gd name="connsiteY2" fmla="*/ 561975 h 1485900"/>
              <a:gd name="connsiteX3" fmla="*/ 1647825 w 4371975"/>
              <a:gd name="connsiteY3" fmla="*/ 704850 h 1485900"/>
              <a:gd name="connsiteX4" fmla="*/ 895350 w 4371975"/>
              <a:gd name="connsiteY4" fmla="*/ 952500 h 1485900"/>
              <a:gd name="connsiteX5" fmla="*/ 0 w 4371975"/>
              <a:gd name="connsiteY5" fmla="*/ 148590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1975" h="1485900">
                <a:moveTo>
                  <a:pt x="4371975" y="0"/>
                </a:moveTo>
                <a:cubicBezTo>
                  <a:pt x="4295775" y="134144"/>
                  <a:pt x="4219575" y="268288"/>
                  <a:pt x="3924300" y="361950"/>
                </a:cubicBezTo>
                <a:cubicBezTo>
                  <a:pt x="3629025" y="455612"/>
                  <a:pt x="2600325" y="561975"/>
                  <a:pt x="2600325" y="561975"/>
                </a:cubicBezTo>
                <a:cubicBezTo>
                  <a:pt x="2220913" y="619125"/>
                  <a:pt x="1931987" y="639763"/>
                  <a:pt x="1647825" y="704850"/>
                </a:cubicBezTo>
                <a:cubicBezTo>
                  <a:pt x="1363663" y="769937"/>
                  <a:pt x="1169987" y="822325"/>
                  <a:pt x="895350" y="952500"/>
                </a:cubicBezTo>
                <a:cubicBezTo>
                  <a:pt x="620713" y="1082675"/>
                  <a:pt x="310356" y="1284287"/>
                  <a:pt x="0" y="1485900"/>
                </a:cubicBezTo>
              </a:path>
            </a:pathLst>
          </a:custGeom>
          <a:noFill/>
          <a:ln>
            <a:solidFill>
              <a:srgbClr val="00B05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3486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191352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Summary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134378" y="1772816"/>
            <a:ext cx="2614731" cy="864095"/>
            <a:chOff x="1835696" y="2513057"/>
            <a:chExt cx="2614731" cy="864095"/>
          </a:xfrm>
        </p:grpSpPr>
        <p:grpSp>
          <p:nvGrpSpPr>
            <p:cNvPr id="29" name="Group 28"/>
            <p:cNvGrpSpPr/>
            <p:nvPr/>
          </p:nvGrpSpPr>
          <p:grpSpPr>
            <a:xfrm>
              <a:off x="1966152" y="2729518"/>
              <a:ext cx="2423928" cy="432048"/>
              <a:chOff x="4956384" y="4981818"/>
              <a:chExt cx="2423928" cy="432048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>
                <a:off x="5398166" y="5197842"/>
                <a:ext cx="25395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/>
              <p:cNvSpPr/>
              <p:nvPr/>
            </p:nvSpPr>
            <p:spPr>
              <a:xfrm>
                <a:off x="5647311" y="4981818"/>
                <a:ext cx="977490" cy="432048"/>
              </a:xfrm>
              <a:prstGeom prst="rect">
                <a:avLst/>
              </a:prstGeom>
              <a:solidFill>
                <a:schemeClr val="bg1">
                  <a:lumMod val="65000"/>
                  <a:alpha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019282" y="4994094"/>
                <a:ext cx="184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sv-SE" sz="12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  <p:pic>
            <p:nvPicPr>
              <p:cNvPr id="34" name="Picture 33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56384" y="5072666"/>
                <a:ext cx="388860" cy="219371"/>
              </a:xfrm>
              <a:prstGeom prst="rect">
                <a:avLst/>
              </a:prstGeom>
            </p:spPr>
          </p:pic>
          <p:cxnSp>
            <p:nvCxnSpPr>
              <p:cNvPr id="36" name="Straight Arrow Connector 35"/>
              <p:cNvCxnSpPr/>
              <p:nvPr/>
            </p:nvCxnSpPr>
            <p:spPr>
              <a:xfrm>
                <a:off x="6660232" y="5197842"/>
                <a:ext cx="28803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7" name="Picture 36"/>
              <p:cNvPicPr>
                <a:picLocks noChangeAspect="1"/>
              </p:cNvPicPr>
              <p:nvPr>
                <p:custDataLst>
                  <p:tags r:id="rId5"/>
                </p:custDataLst>
              </p:nvPr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768" y="5072666"/>
                <a:ext cx="382544" cy="221666"/>
              </a:xfrm>
              <a:prstGeom prst="rect">
                <a:avLst/>
              </a:prstGeom>
            </p:spPr>
          </p:pic>
        </p:grpSp>
        <p:sp>
          <p:nvSpPr>
            <p:cNvPr id="30" name="Rectangle 29"/>
            <p:cNvSpPr/>
            <p:nvPr/>
          </p:nvSpPr>
          <p:spPr>
            <a:xfrm flipV="1">
              <a:off x="1835696" y="2513057"/>
              <a:ext cx="2614731" cy="864095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139952" y="1403484"/>
            <a:ext cx="648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mic Sans MS"/>
                <a:cs typeface="Comic Sans MS"/>
              </a:rPr>
              <a:t>LTI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15816" y="3068960"/>
            <a:ext cx="29856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>
                <a:latin typeface="Comic Sans MS"/>
                <a:cs typeface="Comic Sans MS"/>
              </a:rPr>
              <a:t>Input/Output relation</a:t>
            </a:r>
          </a:p>
          <a:p>
            <a:pPr algn="ctr"/>
            <a:r>
              <a:rPr lang="sv-SE" sz="1600" b="1" dirty="0">
                <a:latin typeface="Comic Sans MS"/>
                <a:cs typeface="Comic Sans MS"/>
              </a:rPr>
              <a:t>(</a:t>
            </a:r>
            <a:r>
              <a:rPr lang="sv-SE" sz="1600" b="1" dirty="0" err="1">
                <a:latin typeface="Comic Sans MS"/>
                <a:cs typeface="Comic Sans MS"/>
              </a:rPr>
              <a:t>Convolution</a:t>
            </a:r>
            <a:r>
              <a:rPr lang="sv-SE" sz="1600" b="1" dirty="0">
                <a:latin typeface="Comic Sans MS"/>
                <a:cs typeface="Comic Sans MS"/>
              </a:rPr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647" y="2065125"/>
            <a:ext cx="481328" cy="2803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743490"/>
            <a:ext cx="2208059" cy="484966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 flipV="1">
            <a:off x="3120362" y="3652392"/>
            <a:ext cx="2614731" cy="648071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1" name="Picture 4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606" y="5085184"/>
            <a:ext cx="1698441" cy="224455"/>
          </a:xfrm>
          <a:prstGeom prst="rect">
            <a:avLst/>
          </a:prstGeom>
        </p:spPr>
      </p:pic>
      <p:sp>
        <p:nvSpPr>
          <p:cNvPr id="45" name="Rectangle 44"/>
          <p:cNvSpPr/>
          <p:nvPr/>
        </p:nvSpPr>
        <p:spPr>
          <a:xfrm flipV="1">
            <a:off x="3139983" y="4949598"/>
            <a:ext cx="2614731" cy="4956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TextBox 45"/>
          <p:cNvSpPr txBox="1"/>
          <p:nvPr/>
        </p:nvSpPr>
        <p:spPr>
          <a:xfrm>
            <a:off x="3026554" y="4653136"/>
            <a:ext cx="29856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>
                <a:latin typeface="Comic Sans MS"/>
                <a:cs typeface="Comic Sans MS"/>
              </a:rPr>
              <a:t>Short-hand notation</a:t>
            </a:r>
          </a:p>
        </p:txBody>
      </p:sp>
    </p:spTree>
    <p:extLst>
      <p:ext uri="{BB962C8B-B14F-4D97-AF65-F5344CB8AC3E}">
        <p14:creationId xmlns:p14="http://schemas.microsoft.com/office/powerpoint/2010/main" val="4186452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pic>
        <p:nvPicPr>
          <p:cNvPr id="35" name="Picture 3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380" y="3192199"/>
            <a:ext cx="384190" cy="221144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772446" y="1124744"/>
            <a:ext cx="989373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Agenda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44" name="Rectangle 43"/>
          <p:cNvSpPr/>
          <p:nvPr/>
        </p:nvSpPr>
        <p:spPr>
          <a:xfrm flipV="1">
            <a:off x="772446" y="2060848"/>
            <a:ext cx="7785920" cy="201622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Picture 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390" y="2189906"/>
            <a:ext cx="1698441" cy="22445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55576" y="2132856"/>
            <a:ext cx="748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Get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familiar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with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                                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through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some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examples</a:t>
            </a:r>
          </a:p>
          <a:p>
            <a:endParaRPr lang="sv-SE" sz="16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For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what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          do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we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have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BIBO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stability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?</a:t>
            </a:r>
          </a:p>
          <a:p>
            <a:endParaRPr lang="sv-SE" sz="16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Prove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equivalence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between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         and</a:t>
            </a:r>
          </a:p>
          <a:p>
            <a:endParaRPr lang="sv-SE" sz="16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Some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notes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on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correlation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functions</a:t>
            </a:r>
            <a:endParaRPr lang="sv-SE" sz="12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1502" y="1696641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omic Sans MS"/>
                <a:cs typeface="Comic Sans MS"/>
              </a:rPr>
              <a:t>Next</a:t>
            </a:r>
            <a:r>
              <a:rPr lang="sv-SE" b="1" dirty="0">
                <a:latin typeface="Comic Sans MS"/>
                <a:cs typeface="Comic Sans MS"/>
              </a:rPr>
              <a:t> (</a:t>
            </a:r>
            <a:r>
              <a:rPr lang="sv-SE" b="1" dirty="0" err="1">
                <a:latin typeface="Comic Sans MS"/>
                <a:cs typeface="Comic Sans MS"/>
              </a:rPr>
              <a:t>Today</a:t>
            </a:r>
            <a:r>
              <a:rPr lang="sv-SE" b="1" dirty="0">
                <a:latin typeface="Comic Sans MS"/>
                <a:cs typeface="Comic Sans MS"/>
              </a:rPr>
              <a:t>)</a:t>
            </a:r>
          </a:p>
        </p:txBody>
      </p:sp>
      <p:pic>
        <p:nvPicPr>
          <p:cNvPr id="25" name="Picture 2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684003"/>
            <a:ext cx="384190" cy="221144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 flipV="1">
            <a:off x="772446" y="4509120"/>
            <a:ext cx="7785920" cy="144016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TextBox 26"/>
          <p:cNvSpPr txBox="1"/>
          <p:nvPr/>
        </p:nvSpPr>
        <p:spPr>
          <a:xfrm>
            <a:off x="821217" y="413145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latin typeface="Comic Sans MS"/>
                <a:cs typeface="Comic Sans MS"/>
              </a:rPr>
              <a:t>In the long </a:t>
            </a:r>
            <a:r>
              <a:rPr lang="sv-SE" b="1" dirty="0" err="1">
                <a:latin typeface="Comic Sans MS"/>
                <a:cs typeface="Comic Sans MS"/>
              </a:rPr>
              <a:t>run</a:t>
            </a:r>
            <a:r>
              <a:rPr lang="sv-SE" b="1" dirty="0">
                <a:latin typeface="Comic Sans MS"/>
                <a:cs typeface="Comic Sans MS"/>
              </a:rPr>
              <a:t> (</a:t>
            </a:r>
            <a:r>
              <a:rPr lang="sv-SE" b="1" dirty="0" err="1">
                <a:latin typeface="Comic Sans MS"/>
                <a:cs typeface="Comic Sans MS"/>
              </a:rPr>
              <a:t>Loosely</a:t>
            </a:r>
            <a:r>
              <a:rPr lang="sv-SE" b="1" dirty="0">
                <a:latin typeface="Comic Sans MS"/>
                <a:cs typeface="Comic Sans MS"/>
              </a:rPr>
              <a:t> </a:t>
            </a:r>
            <a:r>
              <a:rPr lang="sv-SE" b="1" dirty="0" err="1">
                <a:latin typeface="Comic Sans MS"/>
                <a:cs typeface="Comic Sans MS"/>
              </a:rPr>
              <a:t>speaking</a:t>
            </a:r>
            <a:r>
              <a:rPr lang="sv-SE" b="1" dirty="0">
                <a:latin typeface="Comic Sans MS"/>
                <a:cs typeface="Comic Sans MS"/>
              </a:rPr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52868" y="4581128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Study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                                             in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detail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via </a:t>
            </a:r>
            <a:r>
              <a:rPr lang="sv-SE" sz="1600" b="1" dirty="0">
                <a:latin typeface="Comic Sans MS"/>
                <a:cs typeface="Comic Sans MS"/>
              </a:rPr>
              <a:t>z-transform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, and 2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types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                 					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of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latin typeface="Comic Sans MS"/>
                <a:cs typeface="Comic Sans MS"/>
              </a:rPr>
              <a:t>Fourier</a:t>
            </a:r>
            <a:r>
              <a:rPr lang="sv-SE" sz="1600" b="1" dirty="0">
                <a:latin typeface="Comic Sans MS"/>
                <a:cs typeface="Comic Sans MS"/>
              </a:rPr>
              <a:t> transforms </a:t>
            </a:r>
          </a:p>
          <a:p>
            <a:endParaRPr lang="sv-SE" sz="1600" b="1" dirty="0">
              <a:latin typeface="Comic Sans MS"/>
              <a:cs typeface="Comic Sans MS"/>
            </a:endParaRPr>
          </a:p>
          <a:p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The sampling-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reconstruction</a:t>
            </a:r>
            <a:r>
              <a:rPr lang="sv-SE" sz="16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sv-SE" sz="1600" b="1" dirty="0" err="1">
                <a:solidFill>
                  <a:srgbClr val="0000FF"/>
                </a:solidFill>
                <a:latin typeface="Comic Sans MS"/>
                <a:cs typeface="Comic Sans MS"/>
              </a:rPr>
              <a:t>issues</a:t>
            </a:r>
            <a:endParaRPr lang="sv-SE" sz="1200" b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  <p:pic>
        <p:nvPicPr>
          <p:cNvPr id="30" name="Picture 29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148" y="3147763"/>
            <a:ext cx="3672408" cy="53116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163" y="4641944"/>
            <a:ext cx="2509776" cy="36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590" y="2996951"/>
            <a:ext cx="18501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Find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sv-SE" sz="1400" b="1" dirty="0">
                <a:latin typeface="Comic Sans MS"/>
                <a:cs typeface="Comic Sans MS"/>
              </a:rPr>
              <a:t>Output signal</a:t>
            </a:r>
          </a:p>
        </p:txBody>
      </p:sp>
      <p:sp>
        <p:nvSpPr>
          <p:cNvPr id="10" name="Rectangle 104">
            <a:extLst>
              <a:ext uri="{FF2B5EF4-FFF2-40B4-BE49-F238E27FC236}">
                <a16:creationId xmlns:a16="http://schemas.microsoft.com/office/drawing/2014/main" id="{9BF7CE24-F95B-BE4C-A132-6B876FAEDFE1}"/>
              </a:ext>
            </a:extLst>
          </p:cNvPr>
          <p:cNvSpPr/>
          <p:nvPr/>
        </p:nvSpPr>
        <p:spPr>
          <a:xfrm>
            <a:off x="395536" y="6119336"/>
            <a:ext cx="317747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”</a:t>
            </a:r>
            <a:r>
              <a:rPr lang="sv-SE" sz="1400" b="1" dirty="0" err="1">
                <a:latin typeface="Comic Sans MS"/>
                <a:cs typeface="Comic Sans MS"/>
              </a:rPr>
              <a:t>Home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work</a:t>
            </a:r>
            <a:r>
              <a:rPr lang="sv-SE" sz="1400" b="1" dirty="0">
                <a:latin typeface="Comic Sans MS"/>
                <a:cs typeface="Comic Sans MS"/>
              </a:rPr>
              <a:t> 1”</a:t>
            </a:r>
          </a:p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Verify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that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causal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x(n) and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causal</a:t>
            </a:r>
            <a:endParaRPr lang="sv-SE" sz="1400" b="1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h(n)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yields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causal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y(n)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1" name="Rectangle 105">
            <a:extLst>
              <a:ext uri="{FF2B5EF4-FFF2-40B4-BE49-F238E27FC236}">
                <a16:creationId xmlns:a16="http://schemas.microsoft.com/office/drawing/2014/main" id="{54DDF063-175E-A04F-BE47-FA51DC33F3F5}"/>
              </a:ext>
            </a:extLst>
          </p:cNvPr>
          <p:cNvSpPr/>
          <p:nvPr/>
        </p:nvSpPr>
        <p:spPr>
          <a:xfrm>
            <a:off x="3923928" y="6100286"/>
            <a:ext cx="353654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”</a:t>
            </a:r>
            <a:r>
              <a:rPr lang="sv-SE" sz="1400" b="1" dirty="0" err="1">
                <a:latin typeface="Comic Sans MS"/>
                <a:cs typeface="Comic Sans MS"/>
              </a:rPr>
              <a:t>Home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work</a:t>
            </a:r>
            <a:r>
              <a:rPr lang="sv-SE" sz="1400" b="1" dirty="0">
                <a:latin typeface="Comic Sans MS"/>
                <a:cs typeface="Comic Sans MS"/>
              </a:rPr>
              <a:t> 2”</a:t>
            </a:r>
          </a:p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If x(n) starts at -3, and h(n) at -4. </a:t>
            </a:r>
          </a:p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When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does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 y(n) start?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12" name="Rectangle 106">
            <a:extLst>
              <a:ext uri="{FF2B5EF4-FFF2-40B4-BE49-F238E27FC236}">
                <a16:creationId xmlns:a16="http://schemas.microsoft.com/office/drawing/2014/main" id="{C12FBF17-079C-124F-B535-2E3719864EB2}"/>
              </a:ext>
            </a:extLst>
          </p:cNvPr>
          <p:cNvSpPr/>
          <p:nvPr/>
        </p:nvSpPr>
        <p:spPr>
          <a:xfrm>
            <a:off x="7524328" y="6093296"/>
            <a:ext cx="1481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latin typeface="Comic Sans MS"/>
                <a:cs typeface="Comic Sans MS"/>
              </a:rPr>
              <a:t>”</a:t>
            </a:r>
            <a:r>
              <a:rPr lang="sv-SE" sz="1400" b="1" dirty="0" err="1">
                <a:latin typeface="Comic Sans MS"/>
                <a:cs typeface="Comic Sans MS"/>
              </a:rPr>
              <a:t>Home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work</a:t>
            </a:r>
            <a:r>
              <a:rPr lang="sv-SE" sz="1400" b="1" dirty="0">
                <a:latin typeface="Comic Sans MS"/>
                <a:cs typeface="Comic Sans MS"/>
              </a:rPr>
              <a:t> 3”</a:t>
            </a:r>
          </a:p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etc</a:t>
            </a:r>
            <a:endParaRPr lang="sv-SE" sz="1400" b="1" dirty="0">
              <a:latin typeface="Comic Sans MS"/>
              <a:cs typeface="Comic Sans MS"/>
            </a:endParaRPr>
          </a:p>
        </p:txBody>
      </p:sp>
      <p:pic>
        <p:nvPicPr>
          <p:cNvPr id="13" name="Picture 4">
            <a:extLst>
              <a:ext uri="{FF2B5EF4-FFF2-40B4-BE49-F238E27FC236}">
                <a16:creationId xmlns:a16="http://schemas.microsoft.com/office/drawing/2014/main" id="{9EA80EC5-24C9-D240-B677-C671A9A8FFE4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24" y="2946929"/>
            <a:ext cx="2842364" cy="58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39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/>
          <p:cNvSpPr/>
          <p:nvPr/>
        </p:nvSpPr>
        <p:spPr>
          <a:xfrm>
            <a:off x="493470" y="959717"/>
            <a:ext cx="8352928" cy="5112568"/>
          </a:xfrm>
          <a:prstGeom prst="rect">
            <a:avLst/>
          </a:prstGeom>
          <a:solidFill>
            <a:schemeClr val="bg2"/>
          </a:solidFill>
          <a:ln w="444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81502" y="116632"/>
            <a:ext cx="7776864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b="1" dirty="0"/>
              <a:t>EITF75 Systems and Signals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83568" y="1124744"/>
            <a:ext cx="1088760" cy="36933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Example</a:t>
            </a:r>
            <a:endParaRPr lang="sv-SE" sz="12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89" y="2204864"/>
            <a:ext cx="2077199" cy="2781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2" y="2636912"/>
            <a:ext cx="1655769" cy="2792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683568" y="1772816"/>
            <a:ext cx="37192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Given: </a:t>
            </a:r>
            <a:r>
              <a:rPr lang="sv-SE" sz="1400" b="1" dirty="0">
                <a:latin typeface="Comic Sans MS"/>
                <a:cs typeface="Comic Sans MS"/>
              </a:rPr>
              <a:t>Input signal and </a:t>
            </a:r>
            <a:r>
              <a:rPr lang="sv-SE" sz="1400" b="1" dirty="0" err="1">
                <a:latin typeface="Comic Sans MS"/>
                <a:cs typeface="Comic Sans MS"/>
              </a:rPr>
              <a:t>impulse</a:t>
            </a:r>
            <a:r>
              <a:rPr lang="sv-SE" sz="1400" b="1" dirty="0">
                <a:latin typeface="Comic Sans MS"/>
                <a:cs typeface="Comic Sans MS"/>
              </a:rPr>
              <a:t> </a:t>
            </a:r>
            <a:r>
              <a:rPr lang="sv-SE" sz="1400" b="1" dirty="0" err="1">
                <a:latin typeface="Comic Sans MS"/>
                <a:cs typeface="Comic Sans MS"/>
              </a:rPr>
              <a:t>response</a:t>
            </a:r>
            <a:endParaRPr lang="sv-SE" sz="1400" b="1" dirty="0"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590" y="2996951"/>
            <a:ext cx="18501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400" b="1" dirty="0" err="1">
                <a:solidFill>
                  <a:srgbClr val="FF0000"/>
                </a:solidFill>
                <a:latin typeface="Comic Sans MS"/>
                <a:cs typeface="Comic Sans MS"/>
              </a:rPr>
              <a:t>Find</a:t>
            </a:r>
            <a:r>
              <a:rPr lang="sv-SE" sz="1400" b="1" dirty="0">
                <a:solidFill>
                  <a:srgbClr val="FF0000"/>
                </a:solidFill>
                <a:latin typeface="Comic Sans MS"/>
                <a:cs typeface="Comic Sans MS"/>
              </a:rPr>
              <a:t>: </a:t>
            </a:r>
            <a:r>
              <a:rPr lang="sv-SE" sz="1400" b="1" dirty="0">
                <a:latin typeface="Comic Sans MS"/>
                <a:cs typeface="Comic Sans MS"/>
              </a:rPr>
              <a:t>Output signal</a:t>
            </a:r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24" y="2946929"/>
            <a:ext cx="2843106" cy="5850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065" y="3651265"/>
            <a:ext cx="3500159" cy="27052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850102" y="1129308"/>
            <a:ext cx="2510624" cy="553998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Three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more</a:t>
            </a:r>
            <a:r>
              <a:rPr lang="sv-SE" b="1" dirty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sv-SE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methods</a:t>
            </a:r>
            <a:endParaRPr lang="sv-SE" b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r>
              <a:rPr lang="sv-SE" sz="1200" b="1" dirty="0" err="1">
                <a:solidFill>
                  <a:schemeClr val="bg1"/>
                </a:solidFill>
                <a:latin typeface="Comic Sans MS"/>
                <a:cs typeface="Comic Sans MS"/>
              </a:rPr>
              <a:t>Method</a:t>
            </a:r>
            <a:r>
              <a:rPr lang="sv-SE" sz="1200" b="1" dirty="0">
                <a:solidFill>
                  <a:schemeClr val="bg1"/>
                </a:solidFill>
                <a:latin typeface="Comic Sans MS"/>
                <a:cs typeface="Comic Sans MS"/>
              </a:rPr>
              <a:t> 1 </a:t>
            </a:r>
            <a:endParaRPr lang="sv-SE" sz="1000" b="1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848140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300,5"/>
  <p:tag name="LATEXADDIN" val="\documentclass{article}&#10;\usepackage{amsmath}&#10;\usepackage{xcolor}&#10;\pagestyle{empty}&#10;\begin{document}&#10;&#10;$$x(n) =\alpha x_1(n)+\beta x_2(n) $$&#10;&#10;\end{document}"/>
  <p:tag name="IGUANATEXSIZE" val="20"/>
  <p:tag name="IGUANATEXCURSOR" val="13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0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9,75"/>
  <p:tag name="ORIGINALWIDTH" val="215,25"/>
  <p:tag name="LATEXADDIN" val="\documentclass{article}&#10;\usepackage{amsmath}&#10;\pagestyle{empty}&#10;\begin{document}&#10;&#10;$$\iff 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80,5"/>
  <p:tag name="LATEXADDIN" val="\documentclass{article}&#10;\usepackage{amsmath}&#10;\pagestyle{empty}&#10;\begin{document}&#10;&#10;$$h_2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IONNAME" val="Group 78"/>
  <p:tag name="LAYER" val="2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141,5"/>
  <p:tag name="LATEXADDIN" val="\documentclass{article}&#10;\usepackage{amsmath}&#10;\pagestyle{empty}&#10;\begin{document}&#10;&#10;$$h(n)=h_1(n)+ h_2(n) $$&#10;&#10;\end{document}"/>
  <p:tag name="IGUANATEXSIZE" val="20"/>
  <p:tag name="IGUANATEXCURSOR" val="9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80,5"/>
  <p:tag name="LATEXADDIN" val="\documentclass{article}&#10;\usepackage{amsmath}&#10;\pagestyle{empty}&#10;\begin{document}&#10;&#10;$$h_1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0,5"/>
  <p:tag name="ORIGINALWIDTH" val="1922,25"/>
  <p:tag name="LATEXADDIN" val="\documentclass{article}&#10;\usepackage{amsmath}&#10;\usepackage{xcolor}&#10;\pagestyle{empty}&#10;\begin{document}&#10;&#10;$$|x(n)|&lt; M_x \implies |y(n)|&lt; M_y &lt; \infty   $$&#10;&#10;\end{document}"/>
  <p:tag name="IGUANATEXSIZE" val="20"/>
  <p:tag name="IGUANATEXCURSOR" val="14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0"/>
  <p:tag name="ORIGINALWIDTH" val="1886,25"/>
  <p:tag name="LATEXADDIN" val="\documentclass{article}&#10;\usepackage{amsmath}&#10;\usepackage{xcolor}&#10;\pagestyle{empty}&#10;\begin{document}&#10;&#10;$$\sum_k a(k) y(n-k) =\sum_{\ell} b(\ell) x(n-\ell)$$&#10;&#10;\end{document}"/>
  <p:tag name="IGUANATEXSIZE" val="20"/>
  <p:tag name="IGUANATEXCURSOR" val="15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0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0"/>
  <p:tag name="ORIGINALWIDTH" val="1886,25"/>
  <p:tag name="LATEXADDIN" val="\documentclass{article}&#10;\usepackage{amsmath}&#10;\usepackage{xcolor}&#10;\pagestyle{empty}&#10;\begin{document}&#10;&#10;$$\sum_k a(k) y(n-k) =\sum_{\ell} b(\ell) x(n-\ell)$$&#10;&#10;\end{document}"/>
  <p:tag name="IGUANATEXSIZE" val="20"/>
  <p:tag name="IGUANATEXCURSOR" val="15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0"/>
  <p:tag name="ORIGINALWIDTH" val="1886,25"/>
  <p:tag name="LATEXADDIN" val="\documentclass{article}&#10;\usepackage{amsmath}&#10;\usepackage{xcolor}&#10;\pagestyle{empty}&#10;\begin{document}&#10;&#10;$$\sum_k a(k) y(n-k) =\sum_{\ell} b(\ell) x(n-\ell)$$&#10;&#10;\end{document}"/>
  <p:tag name="IGUANATEXSIZE" val="20"/>
  <p:tag name="IGUANATEXCURSOR" val="15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023"/>
  <p:tag name="LATEXADDIN" val="\documentclass{article}&#10;\usepackage{amsmath}&#10;\usepackage{xcolor}&#10;\pagestyle{empty}&#10;\begin{document}&#10;&#10;$$ a(0)=1, \,a(1)=a_1$$&#10;&#10;\end{document}"/>
  <p:tag name="IGUANATEXSIZE" val="20"/>
  <p:tag name="IGUANATEXCURSOR" val="12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471,75"/>
  <p:tag name="LATEXADDIN" val="\documentclass{article}&#10;\usepackage{amsmath}&#10;\usepackage{xcolor}&#10;\pagestyle{empty}&#10;\begin{document}&#10;&#10;$$ b(0)=b_0$$&#10;\end{document}"/>
  <p:tag name="IGUANATEXSIZE" val="20"/>
  <p:tag name="IGUANATEXCURSOR" val="11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562,25"/>
  <p:tag name="LATEXADDIN" val="\documentclass{article}&#10;\usepackage{amsmath}&#10;\usepackage{xcolor}&#10;\pagestyle{empty}&#10;\begin{document}&#10;&#10;$$y(n) =-a_1y(n-1)+b_0x(n)$$&#10;&#10;\end{document}"/>
  <p:tag name="IGUANATEXSIZE" val="20"/>
  <p:tag name="IGUANATEXCURSOR" val="12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0"/>
  <p:tag name="ORIGINALWIDTH" val="1886,25"/>
  <p:tag name="LATEXADDIN" val="\documentclass{article}&#10;\usepackage{amsmath}&#10;\usepackage{xcolor}&#10;\pagestyle{empty}&#10;\begin{document}&#10;&#10;$$\sum_k a(k) y(n-k) =\sum_{\ell} b(\ell) x(n-\ell)$$&#10;&#10;\end{document}"/>
  <p:tag name="IGUANATEXSIZE" val="20"/>
  <p:tag name="IGUANATEXCURSOR" val="15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562,25"/>
  <p:tag name="LATEXADDIN" val="\documentclass{article}&#10;\usepackage{amsmath}&#10;\usepackage{xcolor}&#10;\pagestyle{empty}&#10;\begin{document}&#10;&#10;$$y(n) =-a_1y(n-1)+b_0x(n)$$&#10;&#10;\end{document}"/>
  <p:tag name="IGUANATEXSIZE" val="20"/>
  <p:tag name="IGUANATEXCURSOR" val="12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023"/>
  <p:tag name="LATEXADDIN" val="\documentclass{article}&#10;\usepackage{amsmath}&#10;\usepackage{xcolor}&#10;\pagestyle{empty}&#10;\begin{document}&#10;&#10;$$ a(0)=1, \,a(1)=a_1$$&#10;&#10;\end{document}"/>
  <p:tag name="IGUANATEXSIZE" val="20"/>
  <p:tag name="IGUANATEXCURSOR" val="12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471,75"/>
  <p:tag name="LATEXADDIN" val="\documentclass{article}&#10;\usepackage{amsmath}&#10;\usepackage{xcolor}&#10;\pagestyle{empty}&#10;\begin{document}&#10;&#10;$$ b(0)=b_0$$&#10;\end{document}"/>
  <p:tag name="IGUANATEXSIZE" val="20"/>
  <p:tag name="IGUANATEXCURSOR" val="11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45"/>
  <p:tag name="ORIGINALWIDTH" val="2501,25"/>
  <p:tag name="LATEXADDIN" val="\documentclass{article}&#10;\usepackage{amsmath}&#10;\usepackage{xcolor}&#10;\pagestyle{empty}&#10;  \definecolor{maroon}{rgb}{0.5, 0.0, 0.0} &#10;\definecolor{royalblue}{rgb}{0.0, 0.14, 0.4}&#10;&#10;\begin{document}&#10;&#10;$$ y(n)=\sum_{k=0}^n (-a_1)^kb_0 x(n-k) + (-a_1)^{n+1}y(-1)       $$&#10;&#10;\end{document}"/>
  <p:tag name="IGUANATEXSIZE" val="20"/>
  <p:tag name="IGUANATEXCURSOR" val="24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0"/>
  <p:tag name="ORIGINALWIDTH" val="1886,25"/>
  <p:tag name="LATEXADDIN" val="\documentclass{article}&#10;\usepackage{amsmath}&#10;\usepackage{xcolor}&#10;\pagestyle{empty}&#10;\begin{document}&#10;&#10;$$\sum_k a(k) y(n-k) =\sum_{\ell} b(\ell) x(n-\ell)$$&#10;&#10;\end{document}"/>
  <p:tag name="IGUANATEXSIZE" val="20"/>
  <p:tag name="IGUANATEXCURSOR" val="15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0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9"/>
  <p:tag name="ORIGINALWIDTH" val="2400"/>
  <p:tag name="LATEXADDIN" val="\documentclass{article}&#10;\usepackage{amsmath}&#10;\usepackage{xcolor}&#10;\pagestyle{empty}&#10;\begin{document}&#10;&#10;$$r_{xx}(k)= \sum_{n=-\infty}^{\infty} x(n)x(n-k)=x(n)\star x(-n)$$&#10;&#10;\end{document}"/>
  <p:tag name="IGUANATEXSIZE" val="20"/>
  <p:tag name="IGUANATEXCURSOR" val="11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9"/>
  <p:tag name="ORIGINALWIDTH" val="2385,75"/>
  <p:tag name="LATEXADDIN" val="\documentclass{article}&#10;\usepackage{amsmath}&#10;\usepackage{xcolor}&#10;\pagestyle{empty}&#10;\begin{document}&#10;&#10;$$r_{yx}(k)= \sum_{n=-\infty}^{\infty} y(n)x(n-k)=y(n)\star x(-n)$$&#10;&#10;\end{document}"/>
  <p:tag name="IGUANATEXSIZE" val="20"/>
  <p:tag name="IGUANATEXCURSOR" val="11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9"/>
  <p:tag name="ORIGINALWIDTH" val="2400"/>
  <p:tag name="LATEXADDIN" val="\documentclass{article}&#10;\usepackage{amsmath}&#10;\usepackage{xcolor}&#10;\pagestyle{empty}&#10;\begin{document}&#10;&#10;$$r_{xx}(k)= \sum_{n=-\infty}^{\infty} x(n)x(n-k)=x(n)\star x(-n)$$&#10;&#10;\end{document}"/>
  <p:tag name="IGUANATEXSIZE" val="20"/>
  <p:tag name="IGUANATEXCURSOR" val="11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0"/>
  <p:tag name="ORIGINALWIDTH" val="1886,25"/>
  <p:tag name="LATEXADDIN" val="\documentclass{article}&#10;\usepackage{amsmath}&#10;\usepackage{xcolor}&#10;\pagestyle{empty}&#10;\begin{document}&#10;&#10;$$\sum_k a(k) y(n-k) =\sum_{\ell} b(\ell) x(n-\ell)$$&#10;&#10;\end{document}"/>
  <p:tag name="IGUANATEXSIZE" val="20"/>
  <p:tag name="IGUANATEXCURSOR" val="15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9"/>
  <p:tag name="ORIGINALWIDTH" val="2385,75"/>
  <p:tag name="LATEXADDIN" val="\documentclass{article}&#10;\usepackage{amsmath}&#10;\usepackage{xcolor}&#10;\pagestyle{empty}&#10;\begin{document}&#10;&#10;$$r_{yx}(k)= \sum_{n=-\infty}^{\infty} y(n)x(n-k)=y(n)\star x(-n)$$&#10;&#10;\end{document}"/>
  <p:tag name="IGUANATEXSIZE" val="20"/>
  <p:tag name="IGUANATEXCURSOR" val="11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9"/>
  <p:tag name="ORIGINALWIDTH" val="2400"/>
  <p:tag name="LATEXADDIN" val="\documentclass{article}&#10;\usepackage{amsmath}&#10;\usepackage{xcolor}&#10;\pagestyle{empty}&#10;\begin{document}&#10;&#10;$$r_{xx}(k)= \sum_{n=-\infty}^{\infty} x(n)x(n-k)=x(n)\star x(-n)$$&#10;&#10;\end{document}"/>
  <p:tag name="IGUANATEXSIZE" val="20"/>
  <p:tag name="IGUANATEXCURSOR" val="11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9"/>
  <p:tag name="ORIGINALWIDTH" val="2385,75"/>
  <p:tag name="LATEXADDIN" val="\documentclass{article}&#10;\usepackage{amsmath}&#10;\usepackage{xcolor}&#10;\pagestyle{empty}&#10;\begin{document}&#10;&#10;$$r_{yx}(k)= \sum_{n=-\infty}^{\infty} y(n)x(n-k)=y(n)\star x(-n)$$&#10;&#10;\end{document}"/>
  <p:tag name="IGUANATEXSIZE" val="20"/>
  <p:tag name="IGUANATEXCURSOR" val="11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,25"/>
  <p:tag name="ORIGINALWIDTH" val="422,25"/>
  <p:tag name="LATEXADDIN" val="\documentclass{article}&#10;\usepackage{amsmath}&#10;\pagestyle{empty}&#10;\begin{document}&#10;&#10;$$r_{x_1 x_2} (k) $$&#10;&#10;\end{document}"/>
  <p:tag name="IGUANATEXSIZE" val="20"/>
  <p:tag name="IGUANATEXCURSOR" val="9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9"/>
  <p:tag name="ORIGINALWIDTH" val="2400"/>
  <p:tag name="LATEXADDIN" val="\documentclass{article}&#10;\usepackage{amsmath}&#10;\usepackage{xcolor}&#10;\pagestyle{empty}&#10;\begin{document}&#10;&#10;$$r_{xx}(k)= \sum_{n=-\infty}^{\infty} x(n)x(n-k)=x(n)\star x(-n)$$&#10;&#10;\end{document}"/>
  <p:tag name="IGUANATEXSIZE" val="20"/>
  <p:tag name="IGUANATEXCURSOR" val="11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39"/>
  <p:tag name="ORIGINALWIDTH" val="2385,75"/>
  <p:tag name="LATEXADDIN" val="\documentclass{article}&#10;\usepackage{amsmath}&#10;\usepackage{xcolor}&#10;\pagestyle{empty}&#10;\begin{document}&#10;&#10;$$r_{yx}(k)= \sum_{n=-\infty}^{\infty} y(n)x(n-k)=y(n)\star x(-n)$$&#10;&#10;\end{document}"/>
  <p:tag name="IGUANATEXSIZE" val="20"/>
  <p:tag name="IGUANATEXCURSOR" val="11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,25"/>
  <p:tag name="ORIGINALWIDTH" val="422,25"/>
  <p:tag name="LATEXADDIN" val="\documentclass{article}&#10;\usepackage{amsmath}&#10;\pagestyle{empty}&#10;\begin{document}&#10;&#10;$$r_{x_1 x_1} (k) $$&#10;&#10;\end{document}"/>
  <p:tag name="IGUANATEXSIZE" val="20"/>
  <p:tag name="IGUANATEXCURSOR" val="9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5"/>
  <p:tag name="LATEXADDIN" val="\documentclass{article}&#10;\usepackage{amsmath}&#10;\pagestyle{empty}&#10;\begin{document}&#10;&#10;$$h(n)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0,5"/>
  <p:tag name="ORIGINALWIDTH" val="1170,75"/>
  <p:tag name="LATEXADDIN" val="\documentclass{article}&#10;\usepackage{amsmath}&#10;\pagestyle{empty}&#10;\begin{document}&#10;&#10;$$r_{yx}(k) = y(k) \star x(-k)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155"/>
  <p:tag name="LATEXADDIN" val="\documentclass{article}&#10;\usepackage{amsmath}&#10;\pagestyle{empty}&#10;\begin{document}&#10;&#10;$$ = x(k) \star h(k) \star x(-k) 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0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155"/>
  <p:tag name="LATEXADDIN" val="\documentclass{article}&#10;\usepackage{amsmath}&#10;\pagestyle{empty}&#10;\begin{document}&#10;&#10;$$ = h(k) \star x(k) \star x(-k) $$&#10;&#10;\end{document}"/>
  <p:tag name="IGUANATEXSIZE" val="20"/>
  <p:tag name="IGUANATEXCURSOR" val="9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808,5"/>
  <p:tag name="LATEXADDIN" val="\documentclass{article}&#10;\usepackage{amsmath}&#10;\pagestyle{empty}&#10;\begin{document}&#10;&#10;$$ = h(k) \star r_{xx}(k) $$&#10;&#10;\end{document}"/>
  <p:tag name="IGUANATEXSIZE" val="20"/>
  <p:tag name="IGUANATEXCURSOR" val="10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0,5"/>
  <p:tag name="ORIGINALWIDTH" val="1162,5"/>
  <p:tag name="LATEXADDIN" val="\documentclass{article}&#10;\usepackage{amsmath}&#10;\pagestyle{empty}&#10;\begin{document}&#10;&#10;$$r_{yy}(k) = y(k) \star y(-k)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606,5"/>
  <p:tag name="LATEXADDIN" val="\documentclass{article}&#10;\usepackage{amsmath}&#10;\pagestyle{empty}&#10;\begin{document}&#10;&#10;$$ = x(k) \star h(k) \star x(-k) \star h(-k) $$&#10;&#10;\end{document}"/>
  <p:tag name="IGUANATEXSIZE" val="20"/>
  <p:tag name="IGUANATEXCURSOR" val="12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15"/>
  <p:tag name="LATEXADDIN" val="\documentclass{article}&#10;\usepackage{amsmath}&#10;\pagestyle{empty}&#10;\begin{document}&#10;&#10;$$ = r_{hh}(k) \star r_{xx}(k) $$&#10;&#10;\end{document}"/>
  <p:tag name="IGUANATEXSIZE" val="20"/>
  <p:tag name="IGUANATEXCURSOR" val="9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8,75"/>
  <p:tag name="ORIGINALWIDTH" val="1473"/>
  <p:tag name="LATEXADDIN" val="\documentclass{article}&#10;\usepackage{amsmath}&#10;\pagestyle{empty}&#10;\begin{document}&#10;&#10;$$\ldots,\; 0.4,\;-0.3,\;1.2,\;0.8,\; \ldots $$&#10;&#10;\end{document}"/>
  <p:tag name="IGUANATEXSIZE" val="20"/>
  <p:tag name="IGUANATEXCURSOR" val="12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8,75"/>
  <p:tag name="ORIGINALWIDTH" val="1728,75"/>
  <p:tag name="LATEXADDIN" val="\documentclass{article}&#10;\usepackage{amsmath}&#10;\pagestyle{empty}&#10;\begin{document}&#10;&#10;$$\ldots,\; -0.6,\;-0.34,\;3.8,\;-1.8,\; \ldots $$&#10;&#10;\end{document}"/>
  <p:tag name="IGUANATEXSIZE" val="20"/>
  <p:tag name="IGUANATEXCURSOR" val="11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8,75"/>
  <p:tag name="ORIGINALWIDTH" val="1473"/>
  <p:tag name="LATEXADDIN" val="\documentclass{article}&#10;\usepackage{amsmath}&#10;\pagestyle{empty}&#10;\begin{document}&#10;&#10;$$\ldots,\; 0.4,\;-0.3,\;1.2,\;0.8,\; \ldots $$&#10;&#10;\end{document}"/>
  <p:tag name="IGUANATEXSIZE" val="20"/>
  <p:tag name="IGUANATEXCURSOR" val="12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8,75"/>
  <p:tag name="ORIGINALWIDTH" val="1728,75"/>
  <p:tag name="LATEXADDIN" val="\documentclass{article}&#10;\usepackage{amsmath}&#10;\pagestyle{empty}&#10;\begin{document}&#10;&#10;$$\ldots,\; -0.6,\;-0.34,\;3.8,\;-1.8,\; \ldots $$&#10;&#10;\end{document}"/>
  <p:tag name="IGUANATEXSIZE" val="20"/>
  <p:tag name="IGUANATEXCURSOR" val="11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6,25"/>
  <p:tag name="ORIGINALWIDTH" val="465,75"/>
  <p:tag name="LATEXADDIN" val="\documentclass{article}&#10;\usepackage{amsmath}&#10;\pagestyle{empty}&#10;\begin{document}&#10;&#10;$$\left[\begin{array}{c} \ldots \\ 0.4 \\-0.3\\1.2\\0.8\\ \ldots\end{array} \right] $$&#10;&#10;\end{document}"/>
  <p:tag name="IGUANATEXSIZE" val="20"/>
  <p:tag name="IGUANATEXCURSOR" val="16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6,25"/>
  <p:tag name="ORIGINALWIDTH" val="693"/>
  <p:tag name="LATEXADDIN" val="\documentclass{article}&#10;\usepackage{amsmath}&#10;\pagestyle{empty}&#10;\begin{document}&#10;&#10;$$\left[\begin{array}{c} \ldots \\ -0.6 \\-0.34\\3.8\\-1.8\\ \ldots\end{array} \right]= $$&#10;&#10;\end{document}"/>
  <p:tag name="IGUANATEXSIZE" val="20"/>
  <p:tag name="IGUANATEXCURSOR" val="16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8,75"/>
  <p:tag name="ORIGINALWIDTH" val="1473"/>
  <p:tag name="LATEXADDIN" val="\documentclass{article}&#10;\usepackage{amsmath}&#10;\pagestyle{empty}&#10;\begin{document}&#10;&#10;$$\ldots,\; 0.4,\;-0.3,\;1.2,\;0.8,\; \ldots $$&#10;&#10;\end{document}"/>
  <p:tag name="IGUANATEXSIZE" val="20"/>
  <p:tag name="IGUANATEXCURSOR" val="12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8,75"/>
  <p:tag name="ORIGINALWIDTH" val="1728,75"/>
  <p:tag name="LATEXADDIN" val="\documentclass{article}&#10;\usepackage{amsmath}&#10;\pagestyle{empty}&#10;\begin{document}&#10;&#10;$$\ldots,\; -0.6,\;-0.34,\;3.8,\;-1.8,\; \ldots $$&#10;&#10;\end{document}"/>
  <p:tag name="IGUANATEXSIZE" val="20"/>
  <p:tag name="IGUANATEXCURSOR" val="11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6,25"/>
  <p:tag name="ORIGINALWIDTH" val="465,75"/>
  <p:tag name="LATEXADDIN" val="\documentclass{article}&#10;\usepackage{amsmath}&#10;\pagestyle{empty}&#10;\begin{document}&#10;&#10;$$\left[\begin{array}{c} \ldots \\ 0.4 \\-0.3\\1.2\\0.8\\ \ldots\end{array} \right] $$&#10;&#10;\end{document}"/>
  <p:tag name="IGUANATEXSIZE" val="20"/>
  <p:tag name="IGUANATEXCURSOR" val="16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6,25"/>
  <p:tag name="ORIGINALWIDTH" val="693"/>
  <p:tag name="LATEXADDIN" val="\documentclass{article}&#10;\usepackage{amsmath}&#10;\pagestyle{empty}&#10;\begin{document}&#10;&#10;$$\left[\begin{array}{c} \ldots \\ -0.6 \\-0.34\\3.8\\-1.8\\ \ldots\end{array} \right]= $$&#10;&#10;\end{document}"/>
  <p:tag name="IGUANATEXSIZE" val="20"/>
  <p:tag name="IGUANATEXCURSOR" val="16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8,75"/>
  <p:tag name="ORIGINALWIDTH" val="1473"/>
  <p:tag name="LATEXADDIN" val="\documentclass{article}&#10;\usepackage{amsmath}&#10;\pagestyle{empty}&#10;\begin{document}&#10;&#10;$$\ldots,\; 0.4,\;-0.3,\;1.2,\;0.8,\; \ldots $$&#10;&#10;\end{document}"/>
  <p:tag name="IGUANATEXSIZE" val="20"/>
  <p:tag name="IGUANATEXCURSOR" val="12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8,75"/>
  <p:tag name="ORIGINALWIDTH" val="1728,75"/>
  <p:tag name="LATEXADDIN" val="\documentclass{article}&#10;\usepackage{amsmath}&#10;\pagestyle{empty}&#10;\begin{document}&#10;&#10;$$\ldots,\; -0.6,\;-0.34,\;3.8,\;-1.8,\; \ldots $$&#10;&#10;\end{document}"/>
  <p:tag name="IGUANATEXSIZE" val="20"/>
  <p:tag name="IGUANATEXCURSOR" val="11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6,25"/>
  <p:tag name="ORIGINALWIDTH" val="465,75"/>
  <p:tag name="LATEXADDIN" val="\documentclass{article}&#10;\usepackage{amsmath}&#10;\pagestyle{empty}&#10;\begin{document}&#10;&#10;$$\left[\begin{array}{c} \ldots \\ 0.4 \\-0.3\\1.2\\0.8\\ \ldots\end{array} \right] $$&#10;&#10;\end{document}"/>
  <p:tag name="IGUANATEXSIZE" val="20"/>
  <p:tag name="IGUANATEXCURSOR" val="16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6,25"/>
  <p:tag name="ORIGINALWIDTH" val="693"/>
  <p:tag name="LATEXADDIN" val="\documentclass{article}&#10;\usepackage{amsmath}&#10;\pagestyle{empty}&#10;\begin{document}&#10;&#10;$$\left[\begin{array}{c} \ldots \\ -0.6 \\-0.34\\3.8\\-1.8\\ \ldots\end{array} \right]= $$&#10;&#10;\end{document}"/>
  <p:tag name="IGUANATEXSIZE" val="20"/>
  <p:tag name="IGUANATEXCURSOR" val="16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,25"/>
  <p:tag name="ORIGINALWIDTH" val="86,25"/>
  <p:tag name="LATEXADDIN" val="\documentclass{article}&#10;\usepackage{amsmath}&#10;\pagestyle{empty}&#10;\begin{document}&#10;&#10;$$A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720"/>
  <p:tag name="LATEXADDIN" val="\documentclass{article}&#10;\usepackage{amsmath}&#10;\pagestyle{empty}&#10;\begin{document}&#10;&#10;$${\mathbf x} =\left[\begin{array}{c} x(0) \\x(1)\\ x(2)\\ \vdots \end{array}\right]$$&#10;&#10;\end{document}"/>
  <p:tag name="IGUANATEXSIZE" val="20"/>
  <p:tag name="IGUANATEXCURSOR" val="9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4"/>
  <p:tag name="ORIGINALWIDTH" val="407,25"/>
  <p:tag name="LATEXADDIN" val="\documentclass{article}&#10;\usepackage{amsmath}&#10;\pagestyle{empty}&#10;\begin{document}&#10;&#10;$${\mathbf y} = A{\mathbf x}  $$&#10;&#10;\end{document}"/>
  <p:tag name="IGUANATEXSIZE" val="20"/>
  <p:tag name="IGUANATEXCURSOR" val="10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716,25"/>
  <p:tag name="LATEXADDIN" val="\documentclass{article}&#10;\usepackage{amsmath}&#10;\pagestyle{empty}&#10;\begin{document}&#10;&#10;$${\mathbf y} =\left[\begin{array}{c} y(0) \\y(1)\\ y(2)\\ \vdots \end{array}\right]$$&#10;&#10;\end{document}"/>
  <p:tag name="IGUANATEXSIZE" val="20"/>
  <p:tag name="IGUANATEXCURSOR" val="13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720"/>
  <p:tag name="LATEXADDIN" val="\documentclass{article}&#10;\usepackage{amsmath}&#10;\pagestyle{empty}&#10;\begin{document}&#10;&#10;$${\mathbf x} =\left[\begin{array}{c} x(0) \\x(1)\\ x(2)\\ \vdots \end{array}\right]$$&#10;&#10;\end{document}"/>
  <p:tag name="IGUANATEXSIZE" val="20"/>
  <p:tag name="IGUANATEXCURSOR" val="9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4"/>
  <p:tag name="ORIGINALWIDTH" val="407,25"/>
  <p:tag name="LATEXADDIN" val="\documentclass{article}&#10;\usepackage{amsmath}&#10;\pagestyle{empty}&#10;\begin{document}&#10;&#10;$${\mathbf y} = A{\mathbf x}  $$&#10;&#10;\end{document}"/>
  <p:tag name="IGUANATEXSIZE" val="20"/>
  <p:tag name="IGUANATEXCURSOR" val="10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716,25"/>
  <p:tag name="LATEXADDIN" val="\documentclass{article}&#10;\usepackage{amsmath}&#10;\pagestyle{empty}&#10;\begin{document}&#10;&#10;$${\mathbf y} =\left[\begin{array}{c} y(0) \\y(1)\\ y(2)\\ \vdots \end{array}\right]$$&#10;&#10;\end{document}"/>
  <p:tag name="IGUANATEXSIZE" val="20"/>
  <p:tag name="IGUANATEXCURSOR" val="13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,25"/>
  <p:tag name="ORIGINALWIDTH" val="86,25"/>
  <p:tag name="LATEXADDIN" val="\documentclass{article}&#10;\usepackage{amsmath}&#10;\pagestyle{empty}&#10;\begin{document}&#10;&#10;$$A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,25"/>
  <p:tag name="ORIGINALWIDTH" val="86,25"/>
  <p:tag name="LATEXADDIN" val="\documentclass{article}&#10;\usepackage{amsmath}&#10;\pagestyle{empty}&#10;\begin{document}&#10;&#10;$$A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440,25"/>
  <p:tag name="LATEXADDIN" val="\documentclass{article}&#10;\usepackage{amsmath}&#10;\pagestyle{empty}&#10;\begin{document}&#10;&#10;$$\left[\begin{array}{c} x(0) \\x(1)\\ x(2)\\ \v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4"/>
  <p:tag name="ORIGINALWIDTH" val="407,25"/>
  <p:tag name="LATEXADDIN" val="\documentclass{article}&#10;\usepackage{amsmath}&#10;\pagestyle{empty}&#10;\begin{document}&#10;&#10;$${\mathbf y} = A{\mathbf x}  $$&#10;&#10;\end{document}"/>
  <p:tag name="IGUANATEXSIZE" val="20"/>
  <p:tag name="IGUANATEXCURSOR" val="10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99,25"/>
  <p:tag name="LATEXADDIN" val="\documentclass{article}&#10;\usepackage{amsmath}&#10;\pagestyle{empty}&#10;\begin{document}&#10;&#10;$$\left[\begin{array}{c} y(0) \\y(1)\\ y(2)\\ \vdots \end{array}\right]=$$&#10;&#10;\end{document}"/>
  <p:tag name="IGUANATEXSIZE" val="20"/>
  <p:tag name="IGUANATEXCURSOR" val="15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1 \\0\\ 0\\ \vdots \end{array}\right]$$&#10;&#10;\end{document}"/>
  <p:tag name="IGUANATEXSIZE" val="20"/>
  <p:tag name="IGUANATEXCURSOR" val="10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4"/>
  <p:tag name="ORIGINALWIDTH" val="407,25"/>
  <p:tag name="LATEXADDIN" val="\documentclass{article}&#10;\usepackage{amsmath}&#10;\pagestyle{empty}&#10;\begin{document}&#10;&#10;$${\mathbf y} = A{\mathbf x}  $$&#10;&#10;\end{document}"/>
  <p:tag name="IGUANATEXSIZE" val="20"/>
  <p:tag name="IGUANATEXCURSOR" val="10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5"/>
  <p:tag name="LATEXADDIN" val="\documentclass{article}&#10;\usepackage{amsmath}&#10;\pagestyle{empty}&#10;\begin{document}&#10;&#10;$$h(n) $$&#10;&#10;\end{document}"/>
  <p:tag name="IGUANATEXSIZE" val="20"/>
  <p:tag name="IGUANATEXCURSOR" val="8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99,25"/>
  <p:tag name="LATEXADDIN" val="\documentclass{article}&#10;\usepackage{amsmath}&#10;\pagestyle{empty}&#10;\begin{document}&#10;&#10;$$\left[\begin{array}{c} y(0) \\y(1)\\ y(2)\\ \vdots \end{array}\right]=$$&#10;&#10;\end{document}"/>
  <p:tag name="IGUANATEXSIZE" val="20"/>
  <p:tag name="IGUANATEXCURSOR" val="15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625,5"/>
  <p:tag name="LATEXADDIN" val="\documentclass{article}&#10;\usepackage{amsmath}&#10;\pagestyle{empty}&#10;\begin{document}&#10;&#10;$$x(n) = \delta(n) $$&#10;&#10;\end{document}"/>
  <p:tag name="IGUANATEXSIZE" val="20"/>
  <p:tag name="IGUANATEXCURSOR" val="9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1 \\0\\ 0\\ \vdots \end{array}\right]$$&#10;&#10;\end{document}"/>
  <p:tag name="IGUANATEXSIZE" val="20"/>
  <p:tag name="IGUANATEXCURSOR" val="10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4"/>
  <p:tag name="ORIGINALWIDTH" val="407,25"/>
  <p:tag name="LATEXADDIN" val="\documentclass{article}&#10;\usepackage{amsmath}&#10;\pagestyle{empty}&#10;\begin{document}&#10;&#10;$${\mathbf y} = A{\mathbf x}  $$&#10;&#10;\end{document}"/>
  <p:tag name="IGUANATEXSIZE" val="20"/>
  <p:tag name="IGUANATEXCURSOR" val="10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1} \\A_{21}\\ A_{31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625,5"/>
  <p:tag name="LATEXADDIN" val="\documentclass{article}&#10;\usepackage{amsmath}&#10;\pagestyle{empty}&#10;\begin{document}&#10;&#10;$$x(n) = \delta(n) $$&#10;&#10;\end{document}"/>
  <p:tag name="IGUANATEXSIZE" val="20"/>
  <p:tag name="IGUANATEXCURSOR" val="9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274,25"/>
  <p:tag name="LATEXADDIN" val="\documentclass{article}&#10;\usepackage{amsmath}&#10;\usepackage{xcolor}&#10;\pagestyle{empty}&#10;\begin{document}&#10;&#10;$$y(n) =\alpha y_1(n)+\beta y_2(n) $$&#10;&#10;\end{document}"/>
  <p:tag name="IGUANATEXSIZE" val="20"/>
  <p:tag name="IGUANATEXCURSOR" val="13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289,25"/>
  <p:tag name="LATEXADDIN" val="\documentclass{article}&#10;\usepackage{amsmath}&#10;\pagestyle{empty}&#10;\begin{document}&#10;&#10;$$y(n)=\sum_k x(k)h(n-k) $$&#10;&#10;\end{document}"/>
  <p:tag name="IGUANATEXSIZE" val="20"/>
  <p:tag name="IGUANATEXCURSOR" val="8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,25"/>
  <p:tag name="ORIGINALWIDTH" val="86,25"/>
  <p:tag name="LATEXADDIN" val="\documentclass{article}&#10;\usepackage{amsmath}&#10;\pagestyle{empty}&#10;\begin{document}&#10;&#10;$$A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0 \\1\\ 0\\ \vdots \end{array}\right]$$&#10;&#10;\end{document}"/>
  <p:tag name="IGUANATEXSIZE" val="20"/>
  <p:tag name="IGUANATEXCURSOR" val="11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4"/>
  <p:tag name="ORIGINALWIDTH" val="407,25"/>
  <p:tag name="LATEXADDIN" val="\documentclass{article}&#10;\usepackage{amsmath}&#10;\pagestyle{empty}&#10;\begin{document}&#10;&#10;$${\mathbf y} = A{\mathbf x}  $$&#10;&#10;\end{document}"/>
  <p:tag name="IGUANATEXSIZE" val="20"/>
  <p:tag name="IGUANATEXCURSOR" val="10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99,25"/>
  <p:tag name="LATEXADDIN" val="\documentclass{article}&#10;\usepackage{amsmath}&#10;\pagestyle{empty}&#10;\begin{document}&#10;&#10;$$\left[\begin{array}{c} y(0) \\y(1)\\ y(2)\\ \vdots \end{array}\right]=$$&#10;&#10;\end{document}"/>
  <p:tag name="IGUANATEXSIZE" val="20"/>
  <p:tag name="IGUANATEXCURSOR" val="12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839,25"/>
  <p:tag name="LATEXADDIN" val="\documentclass{article}&#10;\usepackage{amsmath}&#10;\pagestyle{empty}&#10;\begin{document}&#10;&#10;$$x(n) = \delta(n-1) $$&#10;&#10;\end{document}"/>
  <p:tag name="IGUANATEXSIZE" val="20"/>
  <p:tag name="IGUANATEXCURSOR" val="100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91,5"/>
  <p:tag name="LATEXADDIN" val="\documentclass{article}&#10;\usepackage{amsmath}&#10;\pagestyle{empty}&#10;\begin{document}&#10;&#10;$$y(n)=x(n) \star h(n) $$&#10;&#10;\end{document}"/>
  <p:tag name="IGUANATEXSIZE" val="20"/>
  <p:tag name="IGUANATEXCURSOR" val="10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0 \\1\\ 0\\ \vdots \end{array}\right]$$&#10;&#10;\end{document}"/>
  <p:tag name="IGUANATEXSIZE" val="20"/>
  <p:tag name="IGUANATEXCURSOR" val="11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4"/>
  <p:tag name="ORIGINALWIDTH" val="407,25"/>
  <p:tag name="LATEXADDIN" val="\documentclass{article}&#10;\usepackage{amsmath}&#10;\pagestyle{empty}&#10;\begin{document}&#10;&#10;$${\mathbf y} = A{\mathbf x}  $$&#10;&#10;\end{document}"/>
  <p:tag name="IGUANATEXSIZE" val="20"/>
  <p:tag name="IGUANATEXCURSOR" val="10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2} \\A_{22}\\ A_{32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839,25"/>
  <p:tag name="LATEXADDIN" val="\documentclass{article}&#10;\usepackage{amsmath}&#10;\pagestyle{empty}&#10;\begin{document}&#10;&#10;$$x(n) = \delta(n-1) $$&#10;&#10;\end{document}"/>
  <p:tag name="IGUANATEXSIZE" val="20"/>
  <p:tag name="IGUANATEXCURSOR" val="100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9,25"/>
  <p:tag name="ORIGINALWIDTH" val="86,25"/>
  <p:tag name="LATEXADDIN" val="\documentclass{article}&#10;\usepackage{amsmath}&#10;\pagestyle{empty}&#10;\begin{document}&#10;&#10;$$A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1 \\0\\ 0\\ \vdots \end{array}\right]$$&#10;&#10;\end{document}"/>
  <p:tag name="IGUANATEXSIZE" val="20"/>
  <p:tag name="IGUANATEXCURSOR" val="10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1} \\A_{21}\\ A_{31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0 \\1\\ 0\\ \vdots \end{array}\right]$$&#10;&#10;\end{document}"/>
  <p:tag name="IGUANATEXSIZE" val="20"/>
  <p:tag name="IGUANATEXCURSOR" val="11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2} \\A_{22}\\ A_{32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1 \\0\\ 0\\ \vdots \end{array}\right]$$&#10;&#10;\end{document}"/>
  <p:tag name="IGUANATEXSIZE" val="20"/>
  <p:tag name="IGUANATEXCURSOR" val="10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1} \\A_{21}\\ A_{31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0 \\1\\ 0\\ \vdots \end{array}\right]$$&#10;&#10;\end{document}"/>
  <p:tag name="IGUANATEXSIZE" val="20"/>
  <p:tag name="IGUANATEXCURSOR" val="11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2} \\A_{22}\\ A_{32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1 \\0\\ 0\\ \vdots \end{array}\right]$$&#10;&#10;\end{document}"/>
  <p:tag name="IGUANATEXSIZE" val="20"/>
  <p:tag name="IGUANATEXCURSOR" val="10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1} \\A_{21}\\ A_{31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0 \\1\\ 0\\ \vdots \end{array}\right]$$&#10;&#10;\end{document}"/>
  <p:tag name="IGUANATEXSIZE" val="20"/>
  <p:tag name="IGUANATEXCURSOR" val="11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2} \\A_{22}\\ A_{32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5"/>
  <p:tag name="LATEXADDIN" val="\documentclass{article}&#10;\usepackage{amsmath}&#10;\pagestyle{empty}&#10;\begin{document}&#10;&#10;$$h(n)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0\\A_{11}\\ A_{21}\\ \vdots \end{array}\right]=$$&#10;&#10;\end{document}"/>
  <p:tag name="IGUANATEXSIZE" val="20"/>
  <p:tag name="IGUANATEXCURSOR" val="12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1 \\0\\ 0\\ \vdots \end{array}\right]$$&#10;&#10;\end{document}"/>
  <p:tag name="IGUANATEXSIZE" val="20"/>
  <p:tag name="IGUANATEXCURSOR" val="10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1} \\A_{21}\\ A_{31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272,25"/>
  <p:tag name="LATEXADDIN" val="\documentclass{article}&#10;\usepackage{amsmath}&#10;\pagestyle{empty}&#10;\begin{document}&#10;&#10;$$\left[\begin{array}{c} 0 \\1\\ 0\\ \vdots \end{array}\right]$$&#10;&#10;\end{document}"/>
  <p:tag name="IGUANATEXSIZE" val="20"/>
  <p:tag name="IGUANATEXCURSOR" val="11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A_{12} \\A_{22}\\ A_{32}\\ \vdots \end{array}\right]=$$&#10;&#10;\end{document}"/>
  <p:tag name="IGUANATEXSIZE" val="20"/>
  <p:tag name="IGUANATEXCURSOR" val="12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1325,25"/>
  <p:tag name="LATEXADDIN" val="\documentclass{article}&#10;\usepackage{amsmath}&#10;\pagestyle{empty}&#10;\begin{document}&#10;&#10;$$ \left[ \begin{array}{cccc} A_{11} &amp; A_{12} &amp; A_{13} &amp; \cdots \\ $$&#10;A_{21} &amp; A_{22} &amp; A_{23} &amp; \cdots \\&#10;A_{31} &amp; A_{32} &amp; A_{33} &amp; \cdots \\&#10;\vdots&amp; &#10;\vdots &amp; &#10;\vdots &amp; \d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444"/>
  <p:tag name="LATEXFORMWIDTH" val="561"/>
  <p:tag name="LATEXFORMWRAP" val="True"/>
  <p:tag name="BITMAPVECTOR" val="0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73"/>
  <p:tag name="LATEXADDIN" val="\documentclass{article}&#10;\usepackage{amsmath}&#10;\pagestyle{empty}&#10;\begin{document}&#10;&#10;$$\left[\begin{array}{c} 0\\A_{11}\\ A_{21}\\ \vdots \end{array}\right]=$$&#10;&#10;\end{document}"/>
  <p:tag name="IGUANATEXSIZE" val="20"/>
  <p:tag name="IGUANATEXCURSOR" val="12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91,5"/>
  <p:tag name="LATEXADDIN" val="\documentclass{article}&#10;\usepackage{amsmath}&#10;\pagestyle{empty}&#10;\begin{document}&#10;&#10;$$y(n)=x(n) \star h(n) $$&#10;&#10;\end{document}"/>
  <p:tag name="IGUANATEXSIZE" val="20"/>
  <p:tag name="IGUANATEXCURSOR" val="10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440,25"/>
  <p:tag name="LATEXADDIN" val="\documentclass{article}&#10;\usepackage{amsmath}&#10;\pagestyle{empty}&#10;\begin{document}&#10;&#10;$$\left[\begin{array}{c} x(0) \\x(1)\\ x(2)\\ \v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99,25"/>
  <p:tag name="LATEXADDIN" val="\documentclass{article}&#10;\usepackage{amsmath}&#10;\pagestyle{empty}&#10;\begin{document}&#10;&#10;$$\left[\begin{array}{c} y(0) \\y(1)\\ y(2)\\ \vdots \end{array}\right]=$$&#10;&#10;\end{document}"/>
  <p:tag name="IGUANATEXSIZE" val="20"/>
  <p:tag name="IGUANATEXCURSOR" val="15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440,25"/>
  <p:tag name="LATEXADDIN" val="\documentclass{article}&#10;\usepackage{amsmath}&#10;\pagestyle{empty}&#10;\begin{document}&#10;&#10;$$\left[\begin{array}{c} x(0) \\x(1)\\ x(2)\\ \v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99,25"/>
  <p:tag name="LATEXADDIN" val="\documentclass{article}&#10;\usepackage{amsmath}&#10;\pagestyle{empty}&#10;\begin{document}&#10;&#10;$$\left[\begin{array}{c} y(0) \\y(1)\\ y(2)\\ \vdots \end{array}\right]=$$&#10;&#10;\end{document}"/>
  <p:tag name="IGUANATEXSIZE" val="20"/>
  <p:tag name="IGUANATEXCURSOR" val="15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5"/>
  <p:tag name="LATEXADDIN" val="\documentclass{article}&#10;\usepackage{amsmath}&#10;\pagestyle{empty}&#10;\begin{document}&#10;&#10;$$h(n)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440,25"/>
  <p:tag name="LATEXADDIN" val="\documentclass{article}&#10;\usepackage{amsmath}&#10;\pagestyle{empty}&#10;\begin{document}&#10;&#10;$$\left[\begin{array}{c} x(0) \\x(1)\\ x(2)\\ \vdots \end{array}\right]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72,75"/>
  <p:tag name="ORIGINALWIDTH" val="599,25"/>
  <p:tag name="LATEXADDIN" val="\documentclass{article}&#10;\usepackage{amsmath}&#10;\pagestyle{empty}&#10;\begin{document}&#10;&#10;$$\left[\begin{array}{c} y(0) \\y(1)\\ y(2)\\ \vdots \end{array}\right]=$$&#10;&#10;\end{document}"/>
  <p:tag name="IGUANATEXSIZE" val="20"/>
  <p:tag name="IGUANATEXCURSOR" val="15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0"/>
  <p:tag name="ORIGINALWIDTH" val="1886,25"/>
  <p:tag name="LATEXADDIN" val="\documentclass{article}&#10;\usepackage{amsmath}&#10;\usepackage{xcolor}&#10;\pagestyle{empty}&#10;\begin{document}&#10;&#10;$$\sum_k a(k) y(n-k) =\sum_{\ell} b(\ell) x(n-\ell)$$&#10;&#10;\end{document}"/>
  <p:tag name="IGUANATEXSIZE" val="20"/>
  <p:tag name="IGUANATEXCURSOR" val="15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0"/>
  <p:tag name="ORIGINALWIDTH" val="1886,25"/>
  <p:tag name="LATEXADDIN" val="\documentclass{article}&#10;\usepackage{amsmath}&#10;\usepackage{xcolor}&#10;\pagestyle{empty}&#10;\begin{document}&#10;&#10;$$\sum_k a(k) y(n-k) =\sum_{\ell} b(\ell) x(n-\ell)$$&#10;&#10;\end{document}"/>
  <p:tag name="IGUANATEXSIZE" val="20"/>
  <p:tag name="IGUANATEXCURSOR" val="15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9,75"/>
  <p:tag name="ORIGINALWIDTH" val="215,25"/>
  <p:tag name="LATEXADDIN" val="\documentclass{article}&#10;\usepackage{amsmath}&#10;\usepackage{xcolor}&#10;\pagestyle{empty}&#10;\begin{document}&#10;&#10;$$\iff $$&#10;&#10;\end{document}"/>
  <p:tag name="IGUANATEXSIZE" val="20"/>
  <p:tag name="IGUANATEXCURSOR" val="10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0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1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698"/>
  <p:tag name="LATEXADDIN" val="\documentclass{article}&#10;\usepackage{amsmath}&#10;\pagestyle{empty}&#10;\begin{document}&#10;&#10;$$=3x(n)+2x(n-1)+x(n-2)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1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698"/>
  <p:tag name="LATEXADDIN" val="\documentclass{article}&#10;\usepackage{amsmath}&#10;\pagestyle{empty}&#10;\begin{document}&#10;&#10;$$=3x(n)+2x(n-1)+x(n-2)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434,75"/>
  <p:tag name="LATEXADDIN" val="\documentclass{article}&#10;\usepackage{amsmath}&#10;\usepackage{xcolor}&#10;\pagestyle{empty}&#10;\begin{document}&#10;&#10;$$x(n) \,\,\textrm{replaced\,\,by}\,\, x(n-D) $$&#10;&#10;\end{document}"/>
  <p:tag name="IGUANATEXSIZE" val="20"/>
  <p:tag name="IGUANATEXCURSOR" val="13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5,5"/>
  <p:tag name="ORIGINALWIDTH" val="295,5"/>
  <p:tag name="LATEXADDIN" val="\documentclass{article}&#10;\usepackage{amsmath}&#10;\pagestyle{empty}&#10;\begin{document}&#10;&#10;$$n=0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1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698"/>
  <p:tag name="LATEXADDIN" val="\documentclass{article}&#10;\usepackage{amsmath}&#10;\pagestyle{empty}&#10;\begin{document}&#10;&#10;$$=3x(n)+2x(n-1)+x(n-2)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4,75"/>
  <p:tag name="ORIGINALWIDTH" val="290,25"/>
  <p:tag name="LATEXADDIN" val="\documentclass{article}&#10;\usepackage{amsmath}&#10;\pagestyle{empty}&#10;\begin{document}&#10;&#10;$$n=1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1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698"/>
  <p:tag name="LATEXADDIN" val="\documentclass{article}&#10;\usepackage{amsmath}&#10;\pagestyle{empty}&#10;\begin{document}&#10;&#10;$$=3x(n)+2x(n-1)+x(n-2)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9,75"/>
  <p:tag name="ORIGINALWIDTH" val="215,25"/>
  <p:tag name="LATEXADDIN" val="\documentclass{article}&#10;\usepackage{amsmath}&#10;\usepackage{xcolor}&#10;\pagestyle{empty}&#10;\begin{document}&#10;&#10;$$\iff $$&#10;&#10;\end{document}"/>
  <p:tag name="IGUANATEXSIZE" val="20"/>
  <p:tag name="IGUANATEXCURSOR" val="107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4"/>
  <p:tag name="ORIGINALWIDTH" val="294"/>
  <p:tag name="LATEXADDIN" val="\documentclass{article}&#10;\usepackage{amsmath}&#10;\pagestyle{empty}&#10;\begin{document}&#10;&#10;$$n=2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9,25"/>
  <p:tag name="ORIGINALWIDTH" val="1379,25"/>
  <p:tag name="LATEXADDIN" val="\documentclass{article}&#10;\usepackage{amsmath}&#10;\pagestyle{empty}&#10;\begin{document}&#10;&#10;$$y(n)=\sum_k x(k)\cdot h(n-k) $$&#10;&#10;\end{document}"/>
  <p:tag name="IGUANATEXSIZE" val="20"/>
  <p:tag name="IGUANATEXCURSOR" val="11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698"/>
  <p:tag name="LATEXADDIN" val="\documentclass{article}&#10;\usepackage{amsmath}&#10;\pagestyle{empty}&#10;\begin{document}&#10;&#10;$$=3x(n)+2x(n-1)+x(n-2)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4"/>
  <p:tag name="ORIGINALWIDTH" val="294"/>
  <p:tag name="LATEXADDIN" val="\documentclass{article}&#10;\usepackage{amsmath}&#10;\pagestyle{empty}&#10;\begin{document}&#10;&#10;$$n=2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422,75"/>
  <p:tag name="LATEXADDIN" val="\documentclass{article}&#10;\usepackage{amsmath}&#10;\usepackage{xcolor}&#10;\pagestyle{empty}&#10;\begin{document}&#10;&#10;$$y(n) \,\,\textrm{replaced\,\,by}\,\, y(n-D) $$&#10;&#10;\end{document}"/>
  <p:tag name="IGUANATEXSIZE" val="20"/>
  <p:tag name="IGUANATEXCURSOR" val="14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971,25"/>
  <p:tag name="LATEXADDIN" val="\documentclass{article}&#10;\usepackage{amsmath}&#10;\pagestyle{empty}&#10;\begin{document}&#10;&#10;$$x(n)=\{\underbar{2}\; 4\;6\;4 \;2\} $$&#10;&#10;\end{document}"/>
  <p:tag name="IGUANATEXSIZE" val="20"/>
  <p:tag name="IGUANATEXCURSOR" val="9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774"/>
  <p:tag name="LATEXADDIN" val="\documentclass{article}&#10;\usepackage{amsmath}&#10;\pagestyle{empty}&#10;\begin{document}&#10;&#10;$$h(n)=\{\underbar{3}\; 2\;1\} $$&#10;&#10;\end{document}"/>
  <p:tag name="IGUANATEXSIZE" val="20"/>
  <p:tag name="IGUANATEXCURSOR" val="10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532,25"/>
  <p:tag name="LATEXADDIN" val="\documentclass{article}&#10;\usepackage{amsmath}&#10;\pagestyle{empty}&#10;\begin{document}&#10;&#10;$$y(n)=\{\underbar{6}\;\,16\;\, 28\;\,28 \;\, 20 \;\,8 \;\, 2 \} $$&#10;&#10;\end{document}"/>
  <p:tag name="IGUANATEXSIZE" val="20"/>
  <p:tag name="IGUANATEXCURSOR" val="90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636,75"/>
  <p:tag name="LATEXADDIN" val="\documentclass{article}&#10;\usepackage{amsmath}&#10;\pagestyle{empty}&#10;\begin{document}&#10;&#10;$$x(n)=u(n)$$&#10;&#10;\end{document}"/>
  <p:tag name="IGUANATEXSIZE" val="20"/>
  <p:tag name="IGUANATEXCURSOR" val="92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06,75"/>
  <p:tag name="ORIGINALWIDTH" val="1066,5"/>
  <p:tag name="LATEXADDIN" val="\documentclass{article}&#10;\usepackage{amsmath}&#10;\pagestyle{empty}&#10;\begin{document}&#10;&#10;$$h(n)=\left(\frac{1}{2}\right)^n \cdot u(n) $$&#10;&#10;\end{document}"/>
  <p:tag name="IGUANATEXSIZE" val="20"/>
  <p:tag name="IGUANATEXCURSOR" val="125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581"/>
  <p:tag name="LATEXADDIN" val="\documentclass{article}&#10;\usepackage{amsmath}&#10;\pagestyle{empty}&#10;\begin{document}&#10;&#10;$$x_1(n)\star x_2(n) = x_2(n) \star x_1(n) $$&#10;&#10;\end{document}"/>
  <p:tag name="IGUANATEXSIZE" val="20"/>
  <p:tag name="IGUANATEXCURSOR" val="12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551,5"/>
  <p:tag name="LATEXADDIN" val="\documentclass{article}&#10;\usepackage{amsmath}&#10;\pagestyle{empty}&#10;\begin{document}&#10;&#10;$$x_1(n)\star [x_2(n)\star x_3(n)] = [x_1(n)\star x_2(n)]\star x_3(n)$$&#10;&#10;\end{document}"/>
  <p:tag name="IGUANATEXSIZE" val="20"/>
  <p:tag name="IGUANATEXCURSOR" val="11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967"/>
  <p:tag name="LATEXADDIN" val="\documentclass{article}&#10;\usepackage{amsmath}&#10;\pagestyle{empty}&#10;\begin{document}&#10;&#10;$$x_1(n)\star [x_2(n)+ x_3(n)] = x_1(n)\star x_2(n)+ x_1(n)\star x_3(n)$$&#10;&#10;\end{document}"/>
  <p:tag name="IGUANATEXSIZE" val="20"/>
  <p:tag name="IGUANATEXCURSOR" val="13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581"/>
  <p:tag name="LATEXADDIN" val="\documentclass{article}&#10;\usepackage{amsmath}&#10;\pagestyle{empty}&#10;\begin{document}&#10;&#10;$$x_1(n)\star x_2(n) = x_2(n) \star x_1(n) $$&#10;&#10;\end{document}"/>
  <p:tag name="IGUANATEXSIZE" val="20"/>
  <p:tag name="IGUANATEXCURSOR" val="12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551,5"/>
  <p:tag name="LATEXADDIN" val="\documentclass{article}&#10;\usepackage{amsmath}&#10;\pagestyle{empty}&#10;\begin{document}&#10;&#10;$$x_1(n)\star [x_2(n)\star x_3(n)] = [x_1(n)\star x_2(n)]\star x_3(n)$$&#10;&#10;\end{document}"/>
  <p:tag name="IGUANATEXSIZE" val="20"/>
  <p:tag name="IGUANATEXCURSOR" val="11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967"/>
  <p:tag name="LATEXADDIN" val="\documentclass{article}&#10;\usepackage{amsmath}&#10;\pagestyle{empty}&#10;\begin{document}&#10;&#10;$$x_1(n)\star [x_2(n)+ x_3(n)] = x_1(n)\star x_2(n)+ x_1(n)\star x_3(n)$$&#10;&#10;\end{document}"/>
  <p:tag name="IGUANATEXSIZE" val="20"/>
  <p:tag name="IGUANATEXCURSOR" val="13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5"/>
  <p:tag name="LATEXADDIN" val="\documentclass{article}&#10;\usepackage{amsmath}&#10;\pagestyle{empty}&#10;\begin{document}&#10;&#10;$$h(n)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5"/>
  <p:tag name="LATEXADDIN" val="\documentclass{article}&#10;\usepackage{amsmath}&#10;\pagestyle{empty}&#10;\begin{document}&#10;&#10;$$h(n)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9,75"/>
  <p:tag name="ORIGINALWIDTH" val="215,25"/>
  <p:tag name="LATEXADDIN" val="\documentclass{article}&#10;\usepackage{amsmath}&#10;\pagestyle{empty}&#10;\begin{document}&#10;&#10;$$\iff 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581"/>
  <p:tag name="LATEXADDIN" val="\documentclass{article}&#10;\usepackage{amsmath}&#10;\pagestyle{empty}&#10;\begin{document}&#10;&#10;$$x_1(n)\star x_2(n) = x_2(n) \star x_1(n) $$&#10;&#10;\end{document}"/>
  <p:tag name="IGUANATEXSIZE" val="20"/>
  <p:tag name="IGUANATEXCURSOR" val="12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551,5"/>
  <p:tag name="LATEXADDIN" val="\documentclass{article}&#10;\usepackage{amsmath}&#10;\pagestyle{empty}&#10;\begin{document}&#10;&#10;$$x_1(n)\star [x_2(n)\star x_3(n)] = [x_1(n)\star x_2(n)]\star x_3(n)$$&#10;&#10;\end{document}"/>
  <p:tag name="IGUANATEXSIZE" val="20"/>
  <p:tag name="IGUANATEXCURSOR" val="11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967"/>
  <p:tag name="LATEXADDIN" val="\documentclass{article}&#10;\usepackage{amsmath}&#10;\pagestyle{empty}&#10;\begin{document}&#10;&#10;$$x_1(n)\star [x_2(n)+ x_3(n)] = x_1(n)\star x_2(n)+ x_1(n)\star x_3(n)$$&#10;&#10;\end{document}"/>
  <p:tag name="IGUANATEXSIZE" val="20"/>
  <p:tag name="IGUANATEXCURSOR" val="13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80,5"/>
  <p:tag name="LATEXADDIN" val="\documentclass{article}&#10;\usepackage{amsmath}&#10;\pagestyle{empty}&#10;\begin{document}&#10;&#10;$$h_1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9,75"/>
  <p:tag name="ORIGINALWIDTH" val="215,25"/>
  <p:tag name="LATEXADDIN" val="\documentclass{article}&#10;\usepackage{amsmath}&#10;\pagestyle{empty}&#10;\begin{document}&#10;&#10;$$\iff 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80,5"/>
  <p:tag name="LATEXADDIN" val="\documentclass{article}&#10;\usepackage{amsmath}&#10;\pagestyle{empty}&#10;\begin{document}&#10;&#10;$$h_2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70"/>
  <p:tag name="ORIGINALWIDTH" val="1886,25"/>
  <p:tag name="LATEXADDIN" val="\documentclass{article}&#10;\usepackage{amsmath}&#10;\usepackage{xcolor}&#10;\pagestyle{empty}&#10;\begin{document}&#10;&#10;$$\sum_k a(k) y(n-k) =\sum_{\ell} b(\ell) x(n-\ell)$$&#10;&#10;\end{document}"/>
  <p:tag name="IGUANATEXSIZE" val="20"/>
  <p:tag name="IGUANATEXCURSOR" val="151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80,5"/>
  <p:tag name="LATEXADDIN" val="\documentclass{article}&#10;\usepackage{amsmath}&#10;\pagestyle{empty}&#10;\begin{document}&#10;&#10;$$h_2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80,5"/>
  <p:tag name="LATEXADDIN" val="\documentclass{article}&#10;\usepackage{amsmath}&#10;\pagestyle{empty}&#10;\begin{document}&#10;&#10;$$h_1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9,75"/>
  <p:tag name="ORIGINALWIDTH" val="215,25"/>
  <p:tag name="LATEXADDIN" val="\documentclass{article}&#10;\usepackage{amsmath}&#10;\pagestyle{empty}&#10;\begin{document}&#10;&#10;$$\iff $$&#10;&#10;\end{document}"/>
  <p:tag name="IGUANATEXSIZE" val="20"/>
  <p:tag name="IGUANATEXCURSOR" val="8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2"/>
  <p:tag name="LATEXADDIN" val="\documentclass{article}&#10;\usepackage{amsmath}&#10;\pagestyle{empty}&#10;\begin{document}&#10;&#10;$$y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106,25"/>
  <p:tag name="LATEXADDIN" val="\documentclass{article}&#10;\usepackage{amsmath}&#10;\pagestyle{empty}&#10;\begin{document}&#10;&#10;$$h(n)=h_1(n)\star h_2(n) $$&#10;&#10;\end{document}"/>
  <p:tag name="IGUANATEXSIZE" val="20"/>
  <p:tag name="IGUANATEXCURSOR" val="88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4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1581"/>
  <p:tag name="LATEXADDIN" val="\documentclass{article}&#10;\usepackage{amsmath}&#10;\pagestyle{empty}&#10;\begin{document}&#10;&#10;$$x_1(n)\star x_2(n) = x_2(n) \star x_1(n) $$&#10;&#10;\end{document}"/>
  <p:tag name="IGUANATEXSIZE" val="20"/>
  <p:tag name="IGUANATEXCURSOR" val="12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551,5"/>
  <p:tag name="LATEXADDIN" val="\documentclass{article}&#10;\usepackage{amsmath}&#10;\pagestyle{empty}&#10;\begin{document}&#10;&#10;$$x_1(n)\star [x_2(n)\star x_3(n)] = [x_1(n)\star x_2(n)]\star x_3(n)$$&#10;&#10;\end{document}"/>
  <p:tag name="IGUANATEXSIZE" val="20"/>
  <p:tag name="IGUANATEXCURSOR" val="119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967"/>
  <p:tag name="LATEXADDIN" val="\documentclass{article}&#10;\usepackage{amsmath}&#10;\pagestyle{empty}&#10;\begin{document}&#10;&#10;$$x_1(n)\star [x_2(n)+ x_3(n)] = x_1(n)\star x_2(n)+ x_1(n)\star x_3(n)$$&#10;&#10;\end{document}"/>
  <p:tag name="IGUANATEXSIZE" val="20"/>
  <p:tag name="IGUANATEXCURSOR" val="133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,5"/>
  <p:tag name="ORIGINALWIDTH" val="228"/>
  <p:tag name="LATEXADDIN" val="\documentclass{article}&#10;\usepackage{amsmath}&#10;\pagestyle{empty}&#10;\begin{document}&#10;&#10;$$x(n) $$&#10;&#10;\end{document}"/>
  <p:tag name="IGUANATEXSIZE" val="20"/>
  <p:tag name="IGUANATEXCURSOR" val="86"/>
  <p:tag name="TRANSPARENCY" val="True"/>
  <p:tag name="FILENAME" val=""/>
  <p:tag name="LATEXENGINEID" val="0"/>
  <p:tag name="TEMPFOLDER" val="U:\Ny map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29448</TotalTime>
  <Words>2195</Words>
  <Application>Microsoft Macintosh PowerPoint</Application>
  <PresentationFormat>Bildspel på skärmen (4:3)</PresentationFormat>
  <Paragraphs>538</Paragraphs>
  <Slides>53</Slides>
  <Notes>53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53</vt:i4>
      </vt:variant>
    </vt:vector>
  </HeadingPairs>
  <TitlesOfParts>
    <vt:vector size="57" baseType="lpstr">
      <vt:lpstr>Arial</vt:lpstr>
      <vt:lpstr>Calibri</vt:lpstr>
      <vt:lpstr>Comic Sans MS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Fredrik Rusek</dc:creator>
  <cp:lastModifiedBy>Fredrik Rusek</cp:lastModifiedBy>
  <cp:revision>412</cp:revision>
  <dcterms:created xsi:type="dcterms:W3CDTF">2018-09-24T13:22:42Z</dcterms:created>
  <dcterms:modified xsi:type="dcterms:W3CDTF">2020-09-01T10:04:11Z</dcterms:modified>
</cp:coreProperties>
</file>