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9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0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1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2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3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35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36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37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38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39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40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41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42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43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44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45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46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47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48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49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50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51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52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53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54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55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56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57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58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59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60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61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62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63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64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65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66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67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68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69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70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71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72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73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74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75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notesSlides/notesSlide76.xml" ContentType="application/vnd.openxmlformats-officedocument.presentationml.notesSlide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notesSlides/notesSlide77.xml" ContentType="application/vnd.openxmlformats-officedocument.presentationml.notesSlide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78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79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80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81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82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83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84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85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86.xml" ContentType="application/vnd.openxmlformats-officedocument.presentationml.notesSl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87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88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notesSlides/notesSlide89.xml" ContentType="application/vnd.openxmlformats-officedocument.presentationml.notesSlide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90.xml" ContentType="application/vnd.openxmlformats-officedocument.presentationml.notesSlid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notesSlides/notesSlide91.xml" ContentType="application/vnd.openxmlformats-officedocument.presentationml.notesSlide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1157" r:id="rId2"/>
    <p:sldId id="1542" r:id="rId3"/>
    <p:sldId id="1642" r:id="rId4"/>
    <p:sldId id="1552" r:id="rId5"/>
    <p:sldId id="1553" r:id="rId6"/>
    <p:sldId id="1554" r:id="rId7"/>
    <p:sldId id="1555" r:id="rId8"/>
    <p:sldId id="1546" r:id="rId9"/>
    <p:sldId id="1545" r:id="rId10"/>
    <p:sldId id="1547" r:id="rId11"/>
    <p:sldId id="1548" r:id="rId12"/>
    <p:sldId id="1549" r:id="rId13"/>
    <p:sldId id="1550" r:id="rId14"/>
    <p:sldId id="1551" r:id="rId15"/>
    <p:sldId id="1560" r:id="rId16"/>
    <p:sldId id="1561" r:id="rId17"/>
    <p:sldId id="1562" r:id="rId18"/>
    <p:sldId id="1563" r:id="rId19"/>
    <p:sldId id="1564" r:id="rId20"/>
    <p:sldId id="1565" r:id="rId21"/>
    <p:sldId id="1566" r:id="rId22"/>
    <p:sldId id="1567" r:id="rId23"/>
    <p:sldId id="1557" r:id="rId24"/>
    <p:sldId id="1569" r:id="rId25"/>
    <p:sldId id="1570" r:id="rId26"/>
    <p:sldId id="1571" r:id="rId27"/>
    <p:sldId id="1572" r:id="rId28"/>
    <p:sldId id="1573" r:id="rId29"/>
    <p:sldId id="1575" r:id="rId30"/>
    <p:sldId id="1576" r:id="rId31"/>
    <p:sldId id="1568" r:id="rId32"/>
    <p:sldId id="1577" r:id="rId33"/>
    <p:sldId id="1578" r:id="rId34"/>
    <p:sldId id="1579" r:id="rId35"/>
    <p:sldId id="1580" r:id="rId36"/>
    <p:sldId id="1581" r:id="rId37"/>
    <p:sldId id="1582" r:id="rId38"/>
    <p:sldId id="1583" r:id="rId39"/>
    <p:sldId id="1584" r:id="rId40"/>
    <p:sldId id="1585" r:id="rId41"/>
    <p:sldId id="1586" r:id="rId42"/>
    <p:sldId id="1587" r:id="rId43"/>
    <p:sldId id="1588" r:id="rId44"/>
    <p:sldId id="1589" r:id="rId45"/>
    <p:sldId id="1590" r:id="rId46"/>
    <p:sldId id="1592" r:id="rId47"/>
    <p:sldId id="1591" r:id="rId48"/>
    <p:sldId id="1593" r:id="rId49"/>
    <p:sldId id="1595" r:id="rId50"/>
    <p:sldId id="1596" r:id="rId51"/>
    <p:sldId id="1597" r:id="rId52"/>
    <p:sldId id="1598" r:id="rId53"/>
    <p:sldId id="1599" r:id="rId54"/>
    <p:sldId id="1600" r:id="rId55"/>
    <p:sldId id="1601" r:id="rId56"/>
    <p:sldId id="1602" r:id="rId57"/>
    <p:sldId id="1603" r:id="rId58"/>
    <p:sldId id="1604" r:id="rId59"/>
    <p:sldId id="1605" r:id="rId60"/>
    <p:sldId id="1606" r:id="rId61"/>
    <p:sldId id="1607" r:id="rId62"/>
    <p:sldId id="1608" r:id="rId63"/>
    <p:sldId id="1609" r:id="rId64"/>
    <p:sldId id="1610" r:id="rId65"/>
    <p:sldId id="1612" r:id="rId66"/>
    <p:sldId id="1613" r:id="rId67"/>
    <p:sldId id="1614" r:id="rId68"/>
    <p:sldId id="1615" r:id="rId69"/>
    <p:sldId id="1616" r:id="rId70"/>
    <p:sldId id="1617" r:id="rId71"/>
    <p:sldId id="1618" r:id="rId72"/>
    <p:sldId id="1619" r:id="rId73"/>
    <p:sldId id="1620" r:id="rId74"/>
    <p:sldId id="1621" r:id="rId75"/>
    <p:sldId id="1622" r:id="rId76"/>
    <p:sldId id="1623" r:id="rId77"/>
    <p:sldId id="1624" r:id="rId78"/>
    <p:sldId id="1625" r:id="rId79"/>
    <p:sldId id="1627" r:id="rId80"/>
    <p:sldId id="1628" r:id="rId81"/>
    <p:sldId id="1630" r:id="rId82"/>
    <p:sldId id="1629" r:id="rId83"/>
    <p:sldId id="1631" r:id="rId84"/>
    <p:sldId id="1632" r:id="rId85"/>
    <p:sldId id="1633" r:id="rId86"/>
    <p:sldId id="1634" r:id="rId87"/>
    <p:sldId id="1635" r:id="rId88"/>
    <p:sldId id="1636" r:id="rId89"/>
    <p:sldId id="1637" r:id="rId90"/>
    <p:sldId id="1639" r:id="rId91"/>
    <p:sldId id="1640" r:id="rId92"/>
    <p:sldId id="1641" r:id="rId9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CC3E"/>
    <a:srgbClr val="4FB652"/>
    <a:srgbClr val="E4B32D"/>
    <a:srgbClr val="AF7439"/>
    <a:srgbClr val="EE26DA"/>
    <a:srgbClr val="39B5F6"/>
    <a:srgbClr val="EFC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48" autoAdjust="0"/>
    <p:restoredTop sz="96654" autoAdjust="0"/>
  </p:normalViewPr>
  <p:slideViewPr>
    <p:cSldViewPr>
      <p:cViewPr varScale="1">
        <p:scale>
          <a:sx n="142" d="100"/>
          <a:sy n="142" d="100"/>
        </p:scale>
        <p:origin x="15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B4424-09D3-FB40-8B32-9127C950B9A8}" type="datetimeFigureOut">
              <a:rPr lang="en-US" smtClean="0"/>
              <a:t>8/31/20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49812-F492-DD41-9A07-C3294754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19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8412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194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56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57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59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60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61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62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63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64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65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66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67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68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69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70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71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72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73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74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75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76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77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78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79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80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81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82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83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84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85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86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87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88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89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90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91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9812-F492-DD41-9A07-C32947544649}" type="slidenum">
              <a:rPr lang="sv-SE" smtClean="0"/>
              <a:t>92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79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ACA0-B3B3-467F-A4F0-6674F911B121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FBB-80D2-4691-B829-3089FF3CA4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73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ACA0-B3B3-467F-A4F0-6674F911B121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FBB-80D2-4691-B829-3089FF3CA4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170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ACA0-B3B3-467F-A4F0-6674F911B121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FBB-80D2-4691-B829-3089FF3CA4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75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ACA0-B3B3-467F-A4F0-6674F911B121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FBB-80D2-4691-B829-3089FF3CA4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24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ACA0-B3B3-467F-A4F0-6674F911B121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FBB-80D2-4691-B829-3089FF3CA4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30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ACA0-B3B3-467F-A4F0-6674F911B121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FBB-80D2-4691-B829-3089FF3CA4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326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ACA0-B3B3-467F-A4F0-6674F911B121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FBB-80D2-4691-B829-3089FF3CA4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90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ACA0-B3B3-467F-A4F0-6674F911B121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FBB-80D2-4691-B829-3089FF3CA4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68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ACA0-B3B3-467F-A4F0-6674F911B121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FBB-80D2-4691-B829-3089FF3CA4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331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ACA0-B3B3-467F-A4F0-6674F911B121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FBB-80D2-4691-B829-3089FF3CA4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21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ACA0-B3B3-467F-A4F0-6674F911B121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FFBB-80D2-4691-B829-3089FF3CA4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335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AACA0-B3B3-467F-A4F0-6674F911B121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DFFBB-80D2-4691-B829-3089FF3CA4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49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.xml"/><Relationship Id="rId7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6.png"/><Relationship Id="rId17" Type="http://schemas.openxmlformats.org/officeDocument/2006/relationships/image" Target="../media/image12.png"/><Relationship Id="rId2" Type="http://schemas.openxmlformats.org/officeDocument/2006/relationships/tags" Target="../tags/tag14.xml"/><Relationship Id="rId16" Type="http://schemas.openxmlformats.org/officeDocument/2006/relationships/image" Target="../media/image9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1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image" Target="../media/image1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tags" Target="../tags/tag29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17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5.png"/><Relationship Id="rId5" Type="http://schemas.openxmlformats.org/officeDocument/2006/relationships/tags" Target="../tags/tag34.xml"/><Relationship Id="rId10" Type="http://schemas.openxmlformats.org/officeDocument/2006/relationships/image" Target="../media/image7.png"/><Relationship Id="rId4" Type="http://schemas.openxmlformats.org/officeDocument/2006/relationships/tags" Target="../tags/tag33.xm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13" Type="http://schemas.openxmlformats.org/officeDocument/2006/relationships/image" Target="../media/image17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15.png"/><Relationship Id="rId5" Type="http://schemas.openxmlformats.org/officeDocument/2006/relationships/tags" Target="../tags/tag40.xml"/><Relationship Id="rId10" Type="http://schemas.openxmlformats.org/officeDocument/2006/relationships/image" Target="../media/image7.png"/><Relationship Id="rId4" Type="http://schemas.openxmlformats.org/officeDocument/2006/relationships/tags" Target="../tags/tag39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4.xml"/><Relationship Id="rId7" Type="http://schemas.openxmlformats.org/officeDocument/2006/relationships/image" Target="../media/image14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tags" Target="../tags/tag45.xml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8.xml"/><Relationship Id="rId7" Type="http://schemas.openxmlformats.org/officeDocument/2006/relationships/image" Target="../media/image14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tags" Target="../tags/tag49.xml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13" Type="http://schemas.openxmlformats.org/officeDocument/2006/relationships/image" Target="../media/image17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15.png"/><Relationship Id="rId5" Type="http://schemas.openxmlformats.org/officeDocument/2006/relationships/tags" Target="../tags/tag54.xml"/><Relationship Id="rId10" Type="http://schemas.openxmlformats.org/officeDocument/2006/relationships/image" Target="../media/image7.png"/><Relationship Id="rId4" Type="http://schemas.openxmlformats.org/officeDocument/2006/relationships/tags" Target="../tags/tag53.xml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8.xml"/><Relationship Id="rId7" Type="http://schemas.openxmlformats.org/officeDocument/2006/relationships/image" Target="../media/image18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0.png"/><Relationship Id="rId4" Type="http://schemas.openxmlformats.org/officeDocument/2006/relationships/tags" Target="../tags/tag59.xm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62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20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1.png"/><Relationship Id="rId5" Type="http://schemas.openxmlformats.org/officeDocument/2006/relationships/tags" Target="../tags/tag64.xml"/><Relationship Id="rId10" Type="http://schemas.openxmlformats.org/officeDocument/2006/relationships/image" Target="../media/image19.png"/><Relationship Id="rId4" Type="http://schemas.openxmlformats.org/officeDocument/2006/relationships/tags" Target="../tags/tag63.xml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67.xml"/><Relationship Id="rId7" Type="http://schemas.openxmlformats.org/officeDocument/2006/relationships/notesSlide" Target="../notesSlides/notesSlide25.xml"/><Relationship Id="rId12" Type="http://schemas.openxmlformats.org/officeDocument/2006/relationships/image" Target="../media/image2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5" Type="http://schemas.openxmlformats.org/officeDocument/2006/relationships/tags" Target="../tags/tag69.xml"/><Relationship Id="rId10" Type="http://schemas.openxmlformats.org/officeDocument/2006/relationships/image" Target="../media/image19.png"/><Relationship Id="rId4" Type="http://schemas.openxmlformats.org/officeDocument/2006/relationships/tags" Target="../tags/tag68.xml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9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18.png"/><Relationship Id="rId17" Type="http://schemas.openxmlformats.org/officeDocument/2006/relationships/image" Target="../media/image24.png"/><Relationship Id="rId2" Type="http://schemas.openxmlformats.org/officeDocument/2006/relationships/tags" Target="../tags/tag71.xml"/><Relationship Id="rId16" Type="http://schemas.openxmlformats.org/officeDocument/2006/relationships/image" Target="../media/image23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74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2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1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9.png"/><Relationship Id="rId5" Type="http://schemas.openxmlformats.org/officeDocument/2006/relationships/tags" Target="../tags/tag83.xml"/><Relationship Id="rId10" Type="http://schemas.openxmlformats.org/officeDocument/2006/relationships/image" Target="../media/image18.png"/><Relationship Id="rId4" Type="http://schemas.openxmlformats.org/officeDocument/2006/relationships/tags" Target="../tags/tag82.xml"/><Relationship Id="rId9" Type="http://schemas.openxmlformats.org/officeDocument/2006/relationships/notesSlide" Target="../notesSlides/notesSlide27.xml"/><Relationship Id="rId1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8.xml"/><Relationship Id="rId7" Type="http://schemas.openxmlformats.org/officeDocument/2006/relationships/notesSlide" Target="../notesSlides/notesSlide28.xml"/><Relationship Id="rId12" Type="http://schemas.openxmlformats.org/officeDocument/2006/relationships/image" Target="../media/image23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5" Type="http://schemas.openxmlformats.org/officeDocument/2006/relationships/tags" Target="../tags/tag90.xml"/><Relationship Id="rId10" Type="http://schemas.openxmlformats.org/officeDocument/2006/relationships/image" Target="../media/image19.png"/><Relationship Id="rId4" Type="http://schemas.openxmlformats.org/officeDocument/2006/relationships/tags" Target="../tags/tag89.xml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.jpeg"/><Relationship Id="rId3" Type="http://schemas.openxmlformats.org/officeDocument/2006/relationships/tags" Target="../tags/tag93.xml"/><Relationship Id="rId7" Type="http://schemas.openxmlformats.org/officeDocument/2006/relationships/notesSlide" Target="../notesSlides/notesSlide29.xml"/><Relationship Id="rId12" Type="http://schemas.openxmlformats.org/officeDocument/2006/relationships/image" Target="../media/image23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5" Type="http://schemas.openxmlformats.org/officeDocument/2006/relationships/tags" Target="../tags/tag95.xml"/><Relationship Id="rId10" Type="http://schemas.openxmlformats.org/officeDocument/2006/relationships/image" Target="../media/image19.png"/><Relationship Id="rId4" Type="http://schemas.openxmlformats.org/officeDocument/2006/relationships/tags" Target="../tags/tag94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.jpeg"/><Relationship Id="rId3" Type="http://schemas.openxmlformats.org/officeDocument/2006/relationships/tags" Target="../tags/tag98.xml"/><Relationship Id="rId7" Type="http://schemas.openxmlformats.org/officeDocument/2006/relationships/notesSlide" Target="../notesSlides/notesSlide30.xml"/><Relationship Id="rId12" Type="http://schemas.openxmlformats.org/officeDocument/2006/relationships/image" Target="../media/image23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5" Type="http://schemas.openxmlformats.org/officeDocument/2006/relationships/tags" Target="../tags/tag100.xml"/><Relationship Id="rId10" Type="http://schemas.openxmlformats.org/officeDocument/2006/relationships/image" Target="../media/image19.png"/><Relationship Id="rId4" Type="http://schemas.openxmlformats.org/officeDocument/2006/relationships/tags" Target="../tags/tag99.xml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03.xml"/><Relationship Id="rId7" Type="http://schemas.openxmlformats.org/officeDocument/2006/relationships/image" Target="../media/image26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13" Type="http://schemas.openxmlformats.org/officeDocument/2006/relationships/image" Target="../media/image29.png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8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27.png"/><Relationship Id="rId5" Type="http://schemas.openxmlformats.org/officeDocument/2006/relationships/tags" Target="../tags/tag108.xml"/><Relationship Id="rId10" Type="http://schemas.openxmlformats.org/officeDocument/2006/relationships/image" Target="../media/image26.png"/><Relationship Id="rId4" Type="http://schemas.openxmlformats.org/officeDocument/2006/relationships/tags" Target="../tags/tag107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8.pn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7.png"/><Relationship Id="rId2" Type="http://schemas.openxmlformats.org/officeDocument/2006/relationships/tags" Target="../tags/tag111.xml"/><Relationship Id="rId16" Type="http://schemas.openxmlformats.org/officeDocument/2006/relationships/image" Target="../media/image31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26.png"/><Relationship Id="rId5" Type="http://schemas.openxmlformats.org/officeDocument/2006/relationships/tags" Target="../tags/tag114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tags" Target="../tags/tag113.xml"/><Relationship Id="rId9" Type="http://schemas.openxmlformats.org/officeDocument/2006/relationships/notesSlide" Target="../notesSlides/notesSlide33.xml"/><Relationship Id="rId1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tags" Target="../tags/tag119.xml"/><Relationship Id="rId21" Type="http://schemas.openxmlformats.org/officeDocument/2006/relationships/image" Target="../media/image33.png"/><Relationship Id="rId7" Type="http://schemas.openxmlformats.org/officeDocument/2006/relationships/tags" Target="../tags/tag123.xml"/><Relationship Id="rId12" Type="http://schemas.openxmlformats.org/officeDocument/2006/relationships/notesSlide" Target="../notesSlides/notesSlide34.xml"/><Relationship Id="rId17" Type="http://schemas.openxmlformats.org/officeDocument/2006/relationships/image" Target="../media/image29.png"/><Relationship Id="rId2" Type="http://schemas.openxmlformats.org/officeDocument/2006/relationships/tags" Target="../tags/tag118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21.xml"/><Relationship Id="rId15" Type="http://schemas.openxmlformats.org/officeDocument/2006/relationships/image" Target="../media/image27.png"/><Relationship Id="rId10" Type="http://schemas.openxmlformats.org/officeDocument/2006/relationships/tags" Target="../tags/tag126.xml"/><Relationship Id="rId19" Type="http://schemas.openxmlformats.org/officeDocument/2006/relationships/image" Target="../media/image31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13" Type="http://schemas.openxmlformats.org/officeDocument/2006/relationships/image" Target="../media/image38.png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7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36.png"/><Relationship Id="rId5" Type="http://schemas.openxmlformats.org/officeDocument/2006/relationships/tags" Target="../tags/tag131.xml"/><Relationship Id="rId10" Type="http://schemas.openxmlformats.org/officeDocument/2006/relationships/image" Target="../media/image27.png"/><Relationship Id="rId4" Type="http://schemas.openxmlformats.org/officeDocument/2006/relationships/tags" Target="../tags/tag130.xml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7.png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image" Target="../media/image36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image" Target="../media/image27.png"/><Relationship Id="rId5" Type="http://schemas.openxmlformats.org/officeDocument/2006/relationships/tags" Target="../tags/tag137.xml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tags" Target="../tags/tag136.xml"/><Relationship Id="rId9" Type="http://schemas.openxmlformats.org/officeDocument/2006/relationships/notesSlide" Target="../notesSlides/notesSlide36.xml"/><Relationship Id="rId1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notesSlide" Target="../notesSlides/notesSlide37.xml"/><Relationship Id="rId18" Type="http://schemas.openxmlformats.org/officeDocument/2006/relationships/image" Target="../media/image38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37.png"/><Relationship Id="rId2" Type="http://schemas.openxmlformats.org/officeDocument/2006/relationships/tags" Target="../tags/tag141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image" Target="../media/image27.png"/><Relationship Id="rId10" Type="http://schemas.openxmlformats.org/officeDocument/2006/relationships/tags" Target="../tags/tag149.xml"/><Relationship Id="rId19" Type="http://schemas.openxmlformats.org/officeDocument/2006/relationships/image" Target="../media/image39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7.png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36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image" Target="../media/image27.png"/><Relationship Id="rId5" Type="http://schemas.openxmlformats.org/officeDocument/2006/relationships/tags" Target="../tags/tag155.xml"/><Relationship Id="rId15" Type="http://schemas.openxmlformats.org/officeDocument/2006/relationships/image" Target="../media/image41.png"/><Relationship Id="rId10" Type="http://schemas.openxmlformats.org/officeDocument/2006/relationships/image" Target="../media/image35.png"/><Relationship Id="rId4" Type="http://schemas.openxmlformats.org/officeDocument/2006/relationships/tags" Target="../tags/tag154.xml"/><Relationship Id="rId9" Type="http://schemas.openxmlformats.org/officeDocument/2006/relationships/notesSlide" Target="../notesSlides/notesSlide38.xml"/><Relationship Id="rId1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image" Target="../media/image36.png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image" Target="../media/image27.png"/><Relationship Id="rId17" Type="http://schemas.openxmlformats.org/officeDocument/2006/relationships/image" Target="../media/image41.png"/><Relationship Id="rId2" Type="http://schemas.openxmlformats.org/officeDocument/2006/relationships/tags" Target="../tags/tag159.xml"/><Relationship Id="rId16" Type="http://schemas.openxmlformats.org/officeDocument/2006/relationships/image" Target="../media/image42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../media/image35.png"/><Relationship Id="rId5" Type="http://schemas.openxmlformats.org/officeDocument/2006/relationships/tags" Target="../tags/tag162.xml"/><Relationship Id="rId15" Type="http://schemas.openxmlformats.org/officeDocument/2006/relationships/image" Target="../media/image38.png"/><Relationship Id="rId10" Type="http://schemas.openxmlformats.org/officeDocument/2006/relationships/notesSlide" Target="../notesSlides/notesSlide39.xml"/><Relationship Id="rId4" Type="http://schemas.openxmlformats.org/officeDocument/2006/relationships/tags" Target="../tags/tag16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image" Target="../media/image36.png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image" Target="../media/image27.png"/><Relationship Id="rId17" Type="http://schemas.openxmlformats.org/officeDocument/2006/relationships/image" Target="../media/image41.png"/><Relationship Id="rId2" Type="http://schemas.openxmlformats.org/officeDocument/2006/relationships/tags" Target="../tags/tag167.xml"/><Relationship Id="rId16" Type="http://schemas.openxmlformats.org/officeDocument/2006/relationships/image" Target="../media/image42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image" Target="../media/image35.png"/><Relationship Id="rId5" Type="http://schemas.openxmlformats.org/officeDocument/2006/relationships/tags" Target="../tags/tag170.xml"/><Relationship Id="rId15" Type="http://schemas.openxmlformats.org/officeDocument/2006/relationships/image" Target="../media/image38.png"/><Relationship Id="rId10" Type="http://schemas.openxmlformats.org/officeDocument/2006/relationships/notesSlide" Target="../notesSlides/notesSlide40.xml"/><Relationship Id="rId4" Type="http://schemas.openxmlformats.org/officeDocument/2006/relationships/tags" Target="../tags/tag169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image" Target="../media/image36.png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image" Target="../media/image27.png"/><Relationship Id="rId17" Type="http://schemas.openxmlformats.org/officeDocument/2006/relationships/image" Target="../media/image43.png"/><Relationship Id="rId2" Type="http://schemas.openxmlformats.org/officeDocument/2006/relationships/tags" Target="../tags/tag175.xml"/><Relationship Id="rId16" Type="http://schemas.openxmlformats.org/officeDocument/2006/relationships/image" Target="../media/image42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image" Target="../media/image35.png"/><Relationship Id="rId5" Type="http://schemas.openxmlformats.org/officeDocument/2006/relationships/tags" Target="../tags/tag178.xml"/><Relationship Id="rId15" Type="http://schemas.openxmlformats.org/officeDocument/2006/relationships/image" Target="../media/image38.png"/><Relationship Id="rId10" Type="http://schemas.openxmlformats.org/officeDocument/2006/relationships/notesSlide" Target="../notesSlides/notesSlide41.xml"/><Relationship Id="rId4" Type="http://schemas.openxmlformats.org/officeDocument/2006/relationships/tags" Target="../tags/tag177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image" Target="../media/image27.png"/><Relationship Id="rId18" Type="http://schemas.openxmlformats.org/officeDocument/2006/relationships/image" Target="../media/image45.png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image" Target="../media/image35.png"/><Relationship Id="rId17" Type="http://schemas.openxmlformats.org/officeDocument/2006/relationships/image" Target="../media/image44.png"/><Relationship Id="rId2" Type="http://schemas.openxmlformats.org/officeDocument/2006/relationships/tags" Target="../tags/tag183.xml"/><Relationship Id="rId16" Type="http://schemas.openxmlformats.org/officeDocument/2006/relationships/image" Target="../media/image38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notesSlide" Target="../notesSlides/notesSlide42.xml"/><Relationship Id="rId5" Type="http://schemas.openxmlformats.org/officeDocument/2006/relationships/tags" Target="../tags/tag186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46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image" Target="../media/image27.png"/><Relationship Id="rId18" Type="http://schemas.openxmlformats.org/officeDocument/2006/relationships/image" Target="../media/image45.png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35.png"/><Relationship Id="rId17" Type="http://schemas.openxmlformats.org/officeDocument/2006/relationships/image" Target="../media/image44.png"/><Relationship Id="rId2" Type="http://schemas.openxmlformats.org/officeDocument/2006/relationships/tags" Target="../tags/tag192.xml"/><Relationship Id="rId16" Type="http://schemas.openxmlformats.org/officeDocument/2006/relationships/image" Target="../media/image38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notesSlide" Target="../notesSlides/notesSlide43.xml"/><Relationship Id="rId5" Type="http://schemas.openxmlformats.org/officeDocument/2006/relationships/tags" Target="../tags/tag195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47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7.png"/><Relationship Id="rId3" Type="http://schemas.openxmlformats.org/officeDocument/2006/relationships/tags" Target="../tags/tag202.xml"/><Relationship Id="rId21" Type="http://schemas.openxmlformats.org/officeDocument/2006/relationships/image" Target="../media/image45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image" Target="../media/image36.png"/><Relationship Id="rId2" Type="http://schemas.openxmlformats.org/officeDocument/2006/relationships/tags" Target="../tags/tag201.xml"/><Relationship Id="rId16" Type="http://schemas.openxmlformats.org/officeDocument/2006/relationships/image" Target="../media/image27.png"/><Relationship Id="rId20" Type="http://schemas.openxmlformats.org/officeDocument/2006/relationships/image" Target="../media/image44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image" Target="../media/image35.png"/><Relationship Id="rId23" Type="http://schemas.openxmlformats.org/officeDocument/2006/relationships/image" Target="../media/image48.png"/><Relationship Id="rId10" Type="http://schemas.openxmlformats.org/officeDocument/2006/relationships/tags" Target="../tags/tag209.xml"/><Relationship Id="rId19" Type="http://schemas.openxmlformats.org/officeDocument/2006/relationships/image" Target="../media/image38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notesSlide" Target="../notesSlides/notesSlide44.xml"/><Relationship Id="rId22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7.png"/><Relationship Id="rId3" Type="http://schemas.openxmlformats.org/officeDocument/2006/relationships/tags" Target="../tags/tag214.xml"/><Relationship Id="rId21" Type="http://schemas.openxmlformats.org/officeDocument/2006/relationships/image" Target="../media/image45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image" Target="../media/image36.png"/><Relationship Id="rId2" Type="http://schemas.openxmlformats.org/officeDocument/2006/relationships/tags" Target="../tags/tag213.xml"/><Relationship Id="rId16" Type="http://schemas.openxmlformats.org/officeDocument/2006/relationships/image" Target="../media/image27.png"/><Relationship Id="rId20" Type="http://schemas.openxmlformats.org/officeDocument/2006/relationships/image" Target="../media/image44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image" Target="../media/image35.png"/><Relationship Id="rId23" Type="http://schemas.openxmlformats.org/officeDocument/2006/relationships/image" Target="../media/image49.png"/><Relationship Id="rId10" Type="http://schemas.openxmlformats.org/officeDocument/2006/relationships/tags" Target="../tags/tag221.xml"/><Relationship Id="rId19" Type="http://schemas.openxmlformats.org/officeDocument/2006/relationships/image" Target="../media/image38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notesSlide" Target="../notesSlides/notesSlide45.xml"/><Relationship Id="rId22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7.png"/><Relationship Id="rId3" Type="http://schemas.openxmlformats.org/officeDocument/2006/relationships/tags" Target="../tags/tag226.xml"/><Relationship Id="rId21" Type="http://schemas.openxmlformats.org/officeDocument/2006/relationships/image" Target="../media/image45.png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image" Target="../media/image36.png"/><Relationship Id="rId2" Type="http://schemas.openxmlformats.org/officeDocument/2006/relationships/tags" Target="../tags/tag225.xml"/><Relationship Id="rId16" Type="http://schemas.openxmlformats.org/officeDocument/2006/relationships/image" Target="../media/image27.png"/><Relationship Id="rId20" Type="http://schemas.openxmlformats.org/officeDocument/2006/relationships/image" Target="../media/image44.pn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image" Target="../media/image35.png"/><Relationship Id="rId23" Type="http://schemas.openxmlformats.org/officeDocument/2006/relationships/image" Target="../media/image50.png"/><Relationship Id="rId10" Type="http://schemas.openxmlformats.org/officeDocument/2006/relationships/tags" Target="../tags/tag233.xml"/><Relationship Id="rId19" Type="http://schemas.openxmlformats.org/officeDocument/2006/relationships/image" Target="../media/image38.pn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notesSlide" Target="../notesSlides/notesSlide46.xml"/><Relationship Id="rId22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38.xml"/><Relationship Id="rId7" Type="http://schemas.openxmlformats.org/officeDocument/2006/relationships/notesSlide" Target="../notesSlides/notesSlide47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4.png"/><Relationship Id="rId5" Type="http://schemas.openxmlformats.org/officeDocument/2006/relationships/tags" Target="../tags/tag240.xml"/><Relationship Id="rId10" Type="http://schemas.openxmlformats.org/officeDocument/2006/relationships/image" Target="../media/image53.png"/><Relationship Id="rId4" Type="http://schemas.openxmlformats.org/officeDocument/2006/relationships/tags" Target="../tags/tag239.xml"/><Relationship Id="rId9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image" Target="../media/image52.png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image" Target="../media/image51.png"/><Relationship Id="rId2" Type="http://schemas.openxmlformats.org/officeDocument/2006/relationships/tags" Target="../tags/tag242.xml"/><Relationship Id="rId16" Type="http://schemas.openxmlformats.org/officeDocument/2006/relationships/image" Target="../media/image55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notesSlide" Target="../notesSlides/notesSlide48.xml"/><Relationship Id="rId5" Type="http://schemas.openxmlformats.org/officeDocument/2006/relationships/tags" Target="../tags/tag245.xml"/><Relationship Id="rId15" Type="http://schemas.openxmlformats.org/officeDocument/2006/relationships/image" Target="../media/image54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notesSlide" Target="../notesSlides/notesSlide49.xml"/><Relationship Id="rId18" Type="http://schemas.openxmlformats.org/officeDocument/2006/relationships/image" Target="../media/image56.png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54.png"/><Relationship Id="rId2" Type="http://schemas.openxmlformats.org/officeDocument/2006/relationships/tags" Target="../tags/tag251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5" Type="http://schemas.openxmlformats.org/officeDocument/2006/relationships/tags" Target="../tags/tag254.xml"/><Relationship Id="rId15" Type="http://schemas.openxmlformats.org/officeDocument/2006/relationships/image" Target="../media/image52.png"/><Relationship Id="rId10" Type="http://schemas.openxmlformats.org/officeDocument/2006/relationships/tags" Target="../tags/tag259.xml"/><Relationship Id="rId19" Type="http://schemas.openxmlformats.org/officeDocument/2006/relationships/image" Target="../media/image55.png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4.png"/><Relationship Id="rId3" Type="http://schemas.openxmlformats.org/officeDocument/2006/relationships/tags" Target="../tags/tag263.xml"/><Relationship Id="rId21" Type="http://schemas.openxmlformats.org/officeDocument/2006/relationships/image" Target="../media/image55.png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image" Target="../media/image53.png"/><Relationship Id="rId2" Type="http://schemas.openxmlformats.org/officeDocument/2006/relationships/tags" Target="../tags/tag262.xml"/><Relationship Id="rId16" Type="http://schemas.openxmlformats.org/officeDocument/2006/relationships/image" Target="../media/image52.png"/><Relationship Id="rId20" Type="http://schemas.openxmlformats.org/officeDocument/2006/relationships/image" Target="../media/image58.png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5" Type="http://schemas.openxmlformats.org/officeDocument/2006/relationships/image" Target="../media/image51.png"/><Relationship Id="rId10" Type="http://schemas.openxmlformats.org/officeDocument/2006/relationships/tags" Target="../tags/tag270.xml"/><Relationship Id="rId19" Type="http://schemas.openxmlformats.org/officeDocument/2006/relationships/image" Target="../media/image56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notesSlide" Target="../notesSlides/notesSlide50.xml"/><Relationship Id="rId22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5.png"/><Relationship Id="rId3" Type="http://schemas.openxmlformats.org/officeDocument/2006/relationships/tags" Target="../tags/tag275.xml"/><Relationship Id="rId21" Type="http://schemas.openxmlformats.org/officeDocument/2006/relationships/image" Target="../media/image56.png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image" Target="../media/image54.png"/><Relationship Id="rId2" Type="http://schemas.openxmlformats.org/officeDocument/2006/relationships/tags" Target="../tags/tag274.xml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5" Type="http://schemas.openxmlformats.org/officeDocument/2006/relationships/tags" Target="../tags/tag277.xml"/><Relationship Id="rId15" Type="http://schemas.openxmlformats.org/officeDocument/2006/relationships/image" Target="../media/image51.png"/><Relationship Id="rId10" Type="http://schemas.openxmlformats.org/officeDocument/2006/relationships/tags" Target="../tags/tag282.xml"/><Relationship Id="rId19" Type="http://schemas.openxmlformats.org/officeDocument/2006/relationships/image" Target="../media/image53.png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notesSlide" Target="../notesSlides/notesSlide51.xml"/><Relationship Id="rId22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287.xml"/><Relationship Id="rId7" Type="http://schemas.openxmlformats.org/officeDocument/2006/relationships/image" Target="../media/image52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0.png"/><Relationship Id="rId4" Type="http://schemas.openxmlformats.org/officeDocument/2006/relationships/tags" Target="../tags/tag288.xml"/><Relationship Id="rId9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293.xml"/><Relationship Id="rId7" Type="http://schemas.openxmlformats.org/officeDocument/2006/relationships/image" Target="../media/image61.png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4.png"/><Relationship Id="rId4" Type="http://schemas.openxmlformats.org/officeDocument/2006/relationships/tags" Target="../tags/tag294.xml"/><Relationship Id="rId9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5.xml"/><Relationship Id="rId13" Type="http://schemas.openxmlformats.org/officeDocument/2006/relationships/image" Target="../media/image65.png"/><Relationship Id="rId3" Type="http://schemas.openxmlformats.org/officeDocument/2006/relationships/tags" Target="../tags/tag297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4.png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image" Target="../media/image63.png"/><Relationship Id="rId5" Type="http://schemas.openxmlformats.org/officeDocument/2006/relationships/tags" Target="../tags/tag299.xml"/><Relationship Id="rId10" Type="http://schemas.openxmlformats.org/officeDocument/2006/relationships/image" Target="../media/image62.png"/><Relationship Id="rId4" Type="http://schemas.openxmlformats.org/officeDocument/2006/relationships/tags" Target="../tags/tag298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303.xml"/><Relationship Id="rId7" Type="http://schemas.openxmlformats.org/officeDocument/2006/relationships/image" Target="../media/image61.png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8.png"/><Relationship Id="rId4" Type="http://schemas.openxmlformats.org/officeDocument/2006/relationships/tags" Target="../tags/tag304.xml"/><Relationship Id="rId9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image" Target="../media/image62.png"/><Relationship Id="rId18" Type="http://schemas.openxmlformats.org/officeDocument/2006/relationships/image" Target="../media/image71.png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12" Type="http://schemas.openxmlformats.org/officeDocument/2006/relationships/image" Target="../media/image61.png"/><Relationship Id="rId17" Type="http://schemas.openxmlformats.org/officeDocument/2006/relationships/image" Target="../media/image70.png"/><Relationship Id="rId2" Type="http://schemas.openxmlformats.org/officeDocument/2006/relationships/tags" Target="../tags/tag306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notesSlide" Target="../notesSlides/notesSlide57.xml"/><Relationship Id="rId5" Type="http://schemas.openxmlformats.org/officeDocument/2006/relationships/tags" Target="../tags/tag309.xml"/><Relationship Id="rId15" Type="http://schemas.openxmlformats.org/officeDocument/2006/relationships/image" Target="../media/image68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72.png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image" Target="../media/image62.png"/><Relationship Id="rId18" Type="http://schemas.openxmlformats.org/officeDocument/2006/relationships/image" Target="../media/image73.png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image" Target="../media/image61.png"/><Relationship Id="rId17" Type="http://schemas.openxmlformats.org/officeDocument/2006/relationships/image" Target="../media/image72.png"/><Relationship Id="rId2" Type="http://schemas.openxmlformats.org/officeDocument/2006/relationships/tags" Target="../tags/tag315.xml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notesSlide" Target="../notesSlides/notesSlide58.xml"/><Relationship Id="rId5" Type="http://schemas.openxmlformats.org/officeDocument/2006/relationships/tags" Target="../tags/tag318.xml"/><Relationship Id="rId15" Type="http://schemas.openxmlformats.org/officeDocument/2006/relationships/image" Target="../media/image68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70.png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image" Target="../media/image62.png"/><Relationship Id="rId18" Type="http://schemas.openxmlformats.org/officeDocument/2006/relationships/image" Target="../media/image71.png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image" Target="../media/image61.png"/><Relationship Id="rId17" Type="http://schemas.openxmlformats.org/officeDocument/2006/relationships/image" Target="../media/image70.png"/><Relationship Id="rId2" Type="http://schemas.openxmlformats.org/officeDocument/2006/relationships/tags" Target="../tags/tag324.xml"/><Relationship Id="rId16" Type="http://schemas.openxmlformats.org/officeDocument/2006/relationships/image" Target="../media/image69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notesSlide" Target="../notesSlides/notesSlide59.xml"/><Relationship Id="rId5" Type="http://schemas.openxmlformats.org/officeDocument/2006/relationships/tags" Target="../tags/tag327.xml"/><Relationship Id="rId15" Type="http://schemas.openxmlformats.org/officeDocument/2006/relationships/image" Target="../media/image68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74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notesSlide" Target="../notesSlides/notesSlide60.xml"/><Relationship Id="rId18" Type="http://schemas.openxmlformats.org/officeDocument/2006/relationships/image" Target="../media/image69.png"/><Relationship Id="rId3" Type="http://schemas.openxmlformats.org/officeDocument/2006/relationships/tags" Target="../tags/tag334.xml"/><Relationship Id="rId21" Type="http://schemas.openxmlformats.org/officeDocument/2006/relationships/image" Target="../media/image74.png"/><Relationship Id="rId7" Type="http://schemas.openxmlformats.org/officeDocument/2006/relationships/tags" Target="../tags/tag338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68.png"/><Relationship Id="rId2" Type="http://schemas.openxmlformats.org/officeDocument/2006/relationships/tags" Target="../tags/tag333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image" Target="../media/image62.png"/><Relationship Id="rId23" Type="http://schemas.openxmlformats.org/officeDocument/2006/relationships/image" Target="../media/image76.png"/><Relationship Id="rId10" Type="http://schemas.openxmlformats.org/officeDocument/2006/relationships/tags" Target="../tags/tag341.xml"/><Relationship Id="rId19" Type="http://schemas.openxmlformats.org/officeDocument/2006/relationships/image" Target="../media/image70.pn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image" Target="../media/image61.png"/><Relationship Id="rId22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345.xml"/><Relationship Id="rId7" Type="http://schemas.openxmlformats.org/officeDocument/2006/relationships/notesSlide" Target="../notesSlides/notesSlide61.xml"/><Relationship Id="rId12" Type="http://schemas.openxmlformats.org/officeDocument/2006/relationships/image" Target="../media/image73.png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2.png"/><Relationship Id="rId5" Type="http://schemas.openxmlformats.org/officeDocument/2006/relationships/tags" Target="../tags/tag347.xml"/><Relationship Id="rId10" Type="http://schemas.openxmlformats.org/officeDocument/2006/relationships/image" Target="../media/image79.png"/><Relationship Id="rId4" Type="http://schemas.openxmlformats.org/officeDocument/2006/relationships/tags" Target="../tags/tag346.xml"/><Relationship Id="rId9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notesSlide" Target="../notesSlides/notesSlide62.xml"/><Relationship Id="rId26" Type="http://schemas.openxmlformats.org/officeDocument/2006/relationships/image" Target="../media/image83.png"/><Relationship Id="rId3" Type="http://schemas.openxmlformats.org/officeDocument/2006/relationships/tags" Target="../tags/tag350.xml"/><Relationship Id="rId21" Type="http://schemas.openxmlformats.org/officeDocument/2006/relationships/image" Target="../media/image79.png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82.png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image" Target="../media/image78.png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image" Target="../media/image81.png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image" Target="../media/image73.png"/><Relationship Id="rId10" Type="http://schemas.openxmlformats.org/officeDocument/2006/relationships/tags" Target="../tags/tag357.xml"/><Relationship Id="rId19" Type="http://schemas.openxmlformats.org/officeDocument/2006/relationships/image" Target="../media/image77.png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image" Target="../media/image80.png"/><Relationship Id="rId27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18" Type="http://schemas.openxmlformats.org/officeDocument/2006/relationships/notesSlide" Target="../notesSlides/notesSlide63.xml"/><Relationship Id="rId26" Type="http://schemas.openxmlformats.org/officeDocument/2006/relationships/image" Target="../media/image83.png"/><Relationship Id="rId3" Type="http://schemas.openxmlformats.org/officeDocument/2006/relationships/tags" Target="../tags/tag366.xml"/><Relationship Id="rId21" Type="http://schemas.openxmlformats.org/officeDocument/2006/relationships/image" Target="../media/image79.png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82.png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image" Target="../media/image78.png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image" Target="../media/image81.png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image" Target="../media/image73.png"/><Relationship Id="rId10" Type="http://schemas.openxmlformats.org/officeDocument/2006/relationships/tags" Target="../tags/tag373.xml"/><Relationship Id="rId19" Type="http://schemas.openxmlformats.org/officeDocument/2006/relationships/image" Target="../media/image77.png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image" Target="../media/image80.png"/><Relationship Id="rId27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image" Target="../media/image79.png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12" Type="http://schemas.openxmlformats.org/officeDocument/2006/relationships/image" Target="../media/image78.png"/><Relationship Id="rId17" Type="http://schemas.openxmlformats.org/officeDocument/2006/relationships/image" Target="../media/image73.png"/><Relationship Id="rId2" Type="http://schemas.openxmlformats.org/officeDocument/2006/relationships/tags" Target="../tags/tag381.xml"/><Relationship Id="rId16" Type="http://schemas.openxmlformats.org/officeDocument/2006/relationships/image" Target="../media/image72.png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image" Target="../media/image77.png"/><Relationship Id="rId5" Type="http://schemas.openxmlformats.org/officeDocument/2006/relationships/tags" Target="../tags/tag384.xml"/><Relationship Id="rId15" Type="http://schemas.openxmlformats.org/officeDocument/2006/relationships/image" Target="../media/image86.png"/><Relationship Id="rId10" Type="http://schemas.openxmlformats.org/officeDocument/2006/relationships/notesSlide" Target="../notesSlides/notesSlide64.xml"/><Relationship Id="rId4" Type="http://schemas.openxmlformats.org/officeDocument/2006/relationships/tags" Target="../tags/tag383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85.png"/><Relationship Id="rId3" Type="http://schemas.openxmlformats.org/officeDocument/2006/relationships/tags" Target="../tags/tag390.xml"/><Relationship Id="rId21" Type="http://schemas.openxmlformats.org/officeDocument/2006/relationships/image" Target="../media/image27.png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17" Type="http://schemas.openxmlformats.org/officeDocument/2006/relationships/image" Target="../media/image79.png"/><Relationship Id="rId2" Type="http://schemas.openxmlformats.org/officeDocument/2006/relationships/tags" Target="../tags/tag389.xml"/><Relationship Id="rId16" Type="http://schemas.openxmlformats.org/officeDocument/2006/relationships/image" Target="../media/image78.png"/><Relationship Id="rId20" Type="http://schemas.openxmlformats.org/officeDocument/2006/relationships/image" Target="../media/image26.png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image" Target="../media/image73.png"/><Relationship Id="rId5" Type="http://schemas.openxmlformats.org/officeDocument/2006/relationships/tags" Target="../tags/tag392.xml"/><Relationship Id="rId15" Type="http://schemas.openxmlformats.org/officeDocument/2006/relationships/image" Target="../media/image77.png"/><Relationship Id="rId23" Type="http://schemas.openxmlformats.org/officeDocument/2006/relationships/image" Target="../media/image72.png"/><Relationship Id="rId10" Type="http://schemas.openxmlformats.org/officeDocument/2006/relationships/tags" Target="../tags/tag397.xml"/><Relationship Id="rId19" Type="http://schemas.openxmlformats.org/officeDocument/2006/relationships/image" Target="../media/image86.png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notesSlide" Target="../notesSlides/notesSlide65.xml"/><Relationship Id="rId22" Type="http://schemas.openxmlformats.org/officeDocument/2006/relationships/image" Target="../media/image8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tags" Target="../tags/tag412.xml"/><Relationship Id="rId18" Type="http://schemas.openxmlformats.org/officeDocument/2006/relationships/notesSlide" Target="../notesSlides/notesSlide66.xml"/><Relationship Id="rId26" Type="http://schemas.openxmlformats.org/officeDocument/2006/relationships/image" Target="../media/image26.png"/><Relationship Id="rId3" Type="http://schemas.openxmlformats.org/officeDocument/2006/relationships/tags" Target="../tags/tag402.xml"/><Relationship Id="rId21" Type="http://schemas.openxmlformats.org/officeDocument/2006/relationships/image" Target="../media/image77.png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86.png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image" Target="../media/image73.png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image" Target="../media/image85.png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image" Target="../media/image79.png"/><Relationship Id="rId28" Type="http://schemas.openxmlformats.org/officeDocument/2006/relationships/image" Target="../media/image87.png"/><Relationship Id="rId10" Type="http://schemas.openxmlformats.org/officeDocument/2006/relationships/tags" Target="../tags/tag409.xml"/><Relationship Id="rId19" Type="http://schemas.openxmlformats.org/officeDocument/2006/relationships/image" Target="../media/image72.png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image" Target="../media/image78.png"/><Relationship Id="rId27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13" Type="http://schemas.openxmlformats.org/officeDocument/2006/relationships/image" Target="../media/image73.png"/><Relationship Id="rId18" Type="http://schemas.openxmlformats.org/officeDocument/2006/relationships/image" Target="../media/image86.png"/><Relationship Id="rId3" Type="http://schemas.openxmlformats.org/officeDocument/2006/relationships/tags" Target="../tags/tag418.xml"/><Relationship Id="rId7" Type="http://schemas.openxmlformats.org/officeDocument/2006/relationships/tags" Target="../tags/tag422.xml"/><Relationship Id="rId12" Type="http://schemas.openxmlformats.org/officeDocument/2006/relationships/image" Target="../media/image72.png"/><Relationship Id="rId17" Type="http://schemas.openxmlformats.org/officeDocument/2006/relationships/image" Target="../media/image85.png"/><Relationship Id="rId2" Type="http://schemas.openxmlformats.org/officeDocument/2006/relationships/tags" Target="../tags/tag417.xml"/><Relationship Id="rId16" Type="http://schemas.openxmlformats.org/officeDocument/2006/relationships/image" Target="../media/image79.png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1" Type="http://schemas.openxmlformats.org/officeDocument/2006/relationships/notesSlide" Target="../notesSlides/notesSlide67.xml"/><Relationship Id="rId5" Type="http://schemas.openxmlformats.org/officeDocument/2006/relationships/tags" Target="../tags/tag420.xml"/><Relationship Id="rId15" Type="http://schemas.openxmlformats.org/officeDocument/2006/relationships/image" Target="../media/image78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88.png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427.xml"/><Relationship Id="rId7" Type="http://schemas.openxmlformats.org/officeDocument/2006/relationships/notesSlide" Target="../notesSlides/notesSlide68.xml"/><Relationship Id="rId12" Type="http://schemas.openxmlformats.org/officeDocument/2006/relationships/image" Target="../media/image93.png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2.png"/><Relationship Id="rId5" Type="http://schemas.openxmlformats.org/officeDocument/2006/relationships/tags" Target="../tags/tag429.xml"/><Relationship Id="rId10" Type="http://schemas.openxmlformats.org/officeDocument/2006/relationships/image" Target="../media/image91.png"/><Relationship Id="rId4" Type="http://schemas.openxmlformats.org/officeDocument/2006/relationships/tags" Target="../tags/tag428.xml"/><Relationship Id="rId9" Type="http://schemas.openxmlformats.org/officeDocument/2006/relationships/image" Target="../media/image9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92.png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12" Type="http://schemas.openxmlformats.org/officeDocument/2006/relationships/image" Target="../media/image91.png"/><Relationship Id="rId2" Type="http://schemas.openxmlformats.org/officeDocument/2006/relationships/tags" Target="../tags/tag431.xml"/><Relationship Id="rId16" Type="http://schemas.openxmlformats.org/officeDocument/2006/relationships/image" Target="../media/image95.png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image" Target="../media/image90.png"/><Relationship Id="rId5" Type="http://schemas.openxmlformats.org/officeDocument/2006/relationships/tags" Target="../tags/tag434.xml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tags" Target="../tags/tag433.xml"/><Relationship Id="rId9" Type="http://schemas.openxmlformats.org/officeDocument/2006/relationships/notesSlide" Target="../notesSlides/notesSlide69.xml"/><Relationship Id="rId1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tags" Target="../tags/tag439.xml"/><Relationship Id="rId7" Type="http://schemas.openxmlformats.org/officeDocument/2006/relationships/tags" Target="../tags/tag443.xml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tags" Target="../tags/tag438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notesSlide" Target="../notesSlides/notesSlide70.xml"/><Relationship Id="rId5" Type="http://schemas.openxmlformats.org/officeDocument/2006/relationships/tags" Target="../tags/tag441.xml"/><Relationship Id="rId15" Type="http://schemas.openxmlformats.org/officeDocument/2006/relationships/image" Target="../media/image92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6.png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image" Target="../media/image9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tags" Target="../tags/tag448.xml"/><Relationship Id="rId21" Type="http://schemas.openxmlformats.org/officeDocument/2006/relationships/image" Target="../media/image95.png"/><Relationship Id="rId7" Type="http://schemas.openxmlformats.org/officeDocument/2006/relationships/tags" Target="../tags/tag452.xml"/><Relationship Id="rId12" Type="http://schemas.openxmlformats.org/officeDocument/2006/relationships/tags" Target="../tags/tag457.xml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tags" Target="../tags/tag447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image" Target="../media/image98.png"/><Relationship Id="rId5" Type="http://schemas.openxmlformats.org/officeDocument/2006/relationships/tags" Target="../tags/tag450.xml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tags" Target="../tags/tag455.xml"/><Relationship Id="rId19" Type="http://schemas.openxmlformats.org/officeDocument/2006/relationships/image" Target="../media/image93.png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notesSlide" Target="../notesSlides/notesSlide71.xml"/><Relationship Id="rId22" Type="http://schemas.openxmlformats.org/officeDocument/2006/relationships/image" Target="../media/image9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image" Target="../media/image98.png"/><Relationship Id="rId18" Type="http://schemas.openxmlformats.org/officeDocument/2006/relationships/image" Target="../media/image105.png"/><Relationship Id="rId3" Type="http://schemas.openxmlformats.org/officeDocument/2006/relationships/tags" Target="../tags/tag460.xml"/><Relationship Id="rId7" Type="http://schemas.openxmlformats.org/officeDocument/2006/relationships/tags" Target="../tags/tag464.xml"/><Relationship Id="rId12" Type="http://schemas.openxmlformats.org/officeDocument/2006/relationships/image" Target="../media/image96.png"/><Relationship Id="rId17" Type="http://schemas.openxmlformats.org/officeDocument/2006/relationships/image" Target="../media/image104.png"/><Relationship Id="rId2" Type="http://schemas.openxmlformats.org/officeDocument/2006/relationships/tags" Target="../tags/tag459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image" Target="../media/image90.png"/><Relationship Id="rId5" Type="http://schemas.openxmlformats.org/officeDocument/2006/relationships/tags" Target="../tags/tag462.xml"/><Relationship Id="rId15" Type="http://schemas.openxmlformats.org/officeDocument/2006/relationships/image" Target="../media/image102.png"/><Relationship Id="rId10" Type="http://schemas.openxmlformats.org/officeDocument/2006/relationships/notesSlide" Target="../notesSlides/notesSlide72.xml"/><Relationship Id="rId19" Type="http://schemas.openxmlformats.org/officeDocument/2006/relationships/image" Target="../media/image106.png"/><Relationship Id="rId4" Type="http://schemas.openxmlformats.org/officeDocument/2006/relationships/tags" Target="../tags/tag46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0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image" Target="../media/image98.png"/><Relationship Id="rId18" Type="http://schemas.openxmlformats.org/officeDocument/2006/relationships/image" Target="../media/image105.png"/><Relationship Id="rId3" Type="http://schemas.openxmlformats.org/officeDocument/2006/relationships/tags" Target="../tags/tag468.xml"/><Relationship Id="rId21" Type="http://schemas.openxmlformats.org/officeDocument/2006/relationships/image" Target="../media/image108.png"/><Relationship Id="rId7" Type="http://schemas.openxmlformats.org/officeDocument/2006/relationships/tags" Target="../tags/tag472.xml"/><Relationship Id="rId12" Type="http://schemas.openxmlformats.org/officeDocument/2006/relationships/image" Target="../media/image96.png"/><Relationship Id="rId17" Type="http://schemas.openxmlformats.org/officeDocument/2006/relationships/image" Target="../media/image104.png"/><Relationship Id="rId2" Type="http://schemas.openxmlformats.org/officeDocument/2006/relationships/tags" Target="../tags/tag467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image" Target="../media/image90.png"/><Relationship Id="rId5" Type="http://schemas.openxmlformats.org/officeDocument/2006/relationships/tags" Target="../tags/tag470.xml"/><Relationship Id="rId15" Type="http://schemas.openxmlformats.org/officeDocument/2006/relationships/image" Target="../media/image102.png"/><Relationship Id="rId10" Type="http://schemas.openxmlformats.org/officeDocument/2006/relationships/notesSlide" Target="../notesSlides/notesSlide73.xml"/><Relationship Id="rId19" Type="http://schemas.openxmlformats.org/officeDocument/2006/relationships/image" Target="../media/image106.png"/><Relationship Id="rId4" Type="http://schemas.openxmlformats.org/officeDocument/2006/relationships/tags" Target="../tags/tag469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0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image" Target="../media/image90.png"/><Relationship Id="rId18" Type="http://schemas.openxmlformats.org/officeDocument/2006/relationships/image" Target="../media/image103.png"/><Relationship Id="rId3" Type="http://schemas.openxmlformats.org/officeDocument/2006/relationships/tags" Target="../tags/tag476.xml"/><Relationship Id="rId21" Type="http://schemas.openxmlformats.org/officeDocument/2006/relationships/image" Target="../media/image106.png"/><Relationship Id="rId7" Type="http://schemas.openxmlformats.org/officeDocument/2006/relationships/tags" Target="../tags/tag480.xml"/><Relationship Id="rId12" Type="http://schemas.openxmlformats.org/officeDocument/2006/relationships/notesSlide" Target="../notesSlides/notesSlide74.xml"/><Relationship Id="rId17" Type="http://schemas.openxmlformats.org/officeDocument/2006/relationships/image" Target="../media/image102.png"/><Relationship Id="rId25" Type="http://schemas.openxmlformats.org/officeDocument/2006/relationships/image" Target="../media/image110.png"/><Relationship Id="rId2" Type="http://schemas.openxmlformats.org/officeDocument/2006/relationships/tags" Target="../tags/tag475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109.png"/><Relationship Id="rId5" Type="http://schemas.openxmlformats.org/officeDocument/2006/relationships/tags" Target="../tags/tag478.xml"/><Relationship Id="rId15" Type="http://schemas.openxmlformats.org/officeDocument/2006/relationships/image" Target="../media/image98.png"/><Relationship Id="rId23" Type="http://schemas.openxmlformats.org/officeDocument/2006/relationships/image" Target="../media/image108.png"/><Relationship Id="rId10" Type="http://schemas.openxmlformats.org/officeDocument/2006/relationships/tags" Target="../tags/tag483.xml"/><Relationship Id="rId19" Type="http://schemas.openxmlformats.org/officeDocument/2006/relationships/image" Target="../media/image104.png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image" Target="../media/image96.png"/><Relationship Id="rId22" Type="http://schemas.openxmlformats.org/officeDocument/2006/relationships/image" Target="../media/image10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tags" Target="../tags/tag486.xml"/><Relationship Id="rId7" Type="http://schemas.openxmlformats.org/officeDocument/2006/relationships/image" Target="../media/image111.png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notesSlide" Target="../notesSlides/notesSlide75.xml"/><Relationship Id="rId11" Type="http://schemas.openxmlformats.org/officeDocument/2006/relationships/image" Target="../media/image11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4.png"/><Relationship Id="rId4" Type="http://schemas.openxmlformats.org/officeDocument/2006/relationships/tags" Target="../tags/tag487.xml"/><Relationship Id="rId9" Type="http://schemas.openxmlformats.org/officeDocument/2006/relationships/image" Target="../media/image11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490.xml"/><Relationship Id="rId7" Type="http://schemas.openxmlformats.org/officeDocument/2006/relationships/image" Target="../media/image112.png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notesSlide" Target="../notesSlides/notesSlide76.xml"/><Relationship Id="rId11" Type="http://schemas.openxmlformats.org/officeDocument/2006/relationships/image" Target="../media/image11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7.png"/><Relationship Id="rId4" Type="http://schemas.openxmlformats.org/officeDocument/2006/relationships/tags" Target="../tags/tag491.xml"/><Relationship Id="rId9" Type="http://schemas.openxmlformats.org/officeDocument/2006/relationships/image" Target="../media/image11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494.xml"/><Relationship Id="rId7" Type="http://schemas.openxmlformats.org/officeDocument/2006/relationships/image" Target="../media/image112.png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notesSlide" Target="../notesSlides/notesSlide77.xml"/><Relationship Id="rId11" Type="http://schemas.openxmlformats.org/officeDocument/2006/relationships/image" Target="../media/image12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0.png"/><Relationship Id="rId4" Type="http://schemas.openxmlformats.org/officeDocument/2006/relationships/tags" Target="../tags/tag495.xml"/><Relationship Id="rId9" Type="http://schemas.openxmlformats.org/officeDocument/2006/relationships/image" Target="../media/image11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498.xml"/><Relationship Id="rId7" Type="http://schemas.openxmlformats.org/officeDocument/2006/relationships/image" Target="../media/image112.png"/><Relationship Id="rId12" Type="http://schemas.openxmlformats.org/officeDocument/2006/relationships/image" Target="../media/image124.png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notesSlide" Target="../notesSlides/notesSlide78.xml"/><Relationship Id="rId11" Type="http://schemas.openxmlformats.org/officeDocument/2006/relationships/image" Target="../media/image12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3.png"/><Relationship Id="rId4" Type="http://schemas.openxmlformats.org/officeDocument/2006/relationships/tags" Target="../tags/tag499.xml"/><Relationship Id="rId9" Type="http://schemas.openxmlformats.org/officeDocument/2006/relationships/image" Target="../media/image12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502.xml"/><Relationship Id="rId7" Type="http://schemas.openxmlformats.org/officeDocument/2006/relationships/image" Target="../media/image112.png"/><Relationship Id="rId12" Type="http://schemas.openxmlformats.org/officeDocument/2006/relationships/image" Target="../media/image124.png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notesSlide" Target="../notesSlides/notesSlide79.xml"/><Relationship Id="rId11" Type="http://schemas.openxmlformats.org/officeDocument/2006/relationships/image" Target="../media/image12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5.png"/><Relationship Id="rId4" Type="http://schemas.openxmlformats.org/officeDocument/2006/relationships/tags" Target="../tags/tag503.xml"/><Relationship Id="rId9" Type="http://schemas.openxmlformats.org/officeDocument/2006/relationships/image" Target="../media/image1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tags" Target="../tags/tag506.xml"/><Relationship Id="rId7" Type="http://schemas.openxmlformats.org/officeDocument/2006/relationships/image" Target="../media/image125.png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image" Target="../media/image113.png"/><Relationship Id="rId5" Type="http://schemas.openxmlformats.org/officeDocument/2006/relationships/notesSlide" Target="../notesSlides/notesSlide80.xml"/><Relationship Id="rId10" Type="http://schemas.openxmlformats.org/officeDocument/2006/relationships/image" Target="../media/image12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509.xml"/><Relationship Id="rId7" Type="http://schemas.openxmlformats.org/officeDocument/2006/relationships/image" Target="../media/image113.png"/><Relationship Id="rId12" Type="http://schemas.openxmlformats.org/officeDocument/2006/relationships/image" Target="../media/image127.png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6" Type="http://schemas.openxmlformats.org/officeDocument/2006/relationships/notesSlide" Target="../notesSlides/notesSlide81.xml"/><Relationship Id="rId11" Type="http://schemas.openxmlformats.org/officeDocument/2006/relationships/image" Target="../media/image12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4.png"/><Relationship Id="rId4" Type="http://schemas.openxmlformats.org/officeDocument/2006/relationships/tags" Target="../tags/tag510.xml"/><Relationship Id="rId9" Type="http://schemas.openxmlformats.org/officeDocument/2006/relationships/image" Target="../media/image12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27.png"/><Relationship Id="rId3" Type="http://schemas.openxmlformats.org/officeDocument/2006/relationships/tags" Target="../tags/tag513.xml"/><Relationship Id="rId7" Type="http://schemas.openxmlformats.org/officeDocument/2006/relationships/notesSlide" Target="../notesSlides/notesSlide82.xml"/><Relationship Id="rId12" Type="http://schemas.openxmlformats.org/officeDocument/2006/relationships/image" Target="../media/image126.png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24.png"/><Relationship Id="rId5" Type="http://schemas.openxmlformats.org/officeDocument/2006/relationships/tags" Target="../tags/tag515.xml"/><Relationship Id="rId10" Type="http://schemas.openxmlformats.org/officeDocument/2006/relationships/image" Target="../media/image121.png"/><Relationship Id="rId4" Type="http://schemas.openxmlformats.org/officeDocument/2006/relationships/tags" Target="../tags/tag514.xml"/><Relationship Id="rId9" Type="http://schemas.openxmlformats.org/officeDocument/2006/relationships/image" Target="../media/image125.png"/><Relationship Id="rId14" Type="http://schemas.openxmlformats.org/officeDocument/2006/relationships/image" Target="../media/image12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518.xml"/><Relationship Id="rId7" Type="http://schemas.openxmlformats.org/officeDocument/2006/relationships/image" Target="../media/image113.png"/><Relationship Id="rId12" Type="http://schemas.openxmlformats.org/officeDocument/2006/relationships/image" Target="../media/image130.png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notesSlide" Target="../notesSlides/notesSlide83.xml"/><Relationship Id="rId11" Type="http://schemas.openxmlformats.org/officeDocument/2006/relationships/image" Target="../media/image129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4.png"/><Relationship Id="rId4" Type="http://schemas.openxmlformats.org/officeDocument/2006/relationships/tags" Target="../tags/tag519.xml"/><Relationship Id="rId9" Type="http://schemas.openxmlformats.org/officeDocument/2006/relationships/image" Target="../media/image12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522.xml"/><Relationship Id="rId7" Type="http://schemas.openxmlformats.org/officeDocument/2006/relationships/image" Target="../media/image9.png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notesSlide" Target="../notesSlides/notesSlide84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1.png"/><Relationship Id="rId4" Type="http://schemas.openxmlformats.org/officeDocument/2006/relationships/tags" Target="../tags/tag523.xml"/><Relationship Id="rId9" Type="http://schemas.openxmlformats.org/officeDocument/2006/relationships/image" Target="../media/image23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image" Target="../media/image19.png"/><Relationship Id="rId18" Type="http://schemas.openxmlformats.org/officeDocument/2006/relationships/image" Target="../media/image134.png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12" Type="http://schemas.openxmlformats.org/officeDocument/2006/relationships/image" Target="../media/image9.png"/><Relationship Id="rId17" Type="http://schemas.openxmlformats.org/officeDocument/2006/relationships/image" Target="../media/image133.png"/><Relationship Id="rId2" Type="http://schemas.openxmlformats.org/officeDocument/2006/relationships/tags" Target="../tags/tag525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notesSlide" Target="../notesSlides/notesSlide85.xml"/><Relationship Id="rId5" Type="http://schemas.openxmlformats.org/officeDocument/2006/relationships/tags" Target="../tags/tag528.xml"/><Relationship Id="rId15" Type="http://schemas.openxmlformats.org/officeDocument/2006/relationships/image" Target="../media/image131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135.png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image" Target="../media/image2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image" Target="../media/image9.png"/><Relationship Id="rId18" Type="http://schemas.openxmlformats.org/officeDocument/2006/relationships/image" Target="../media/image133.png"/><Relationship Id="rId3" Type="http://schemas.openxmlformats.org/officeDocument/2006/relationships/tags" Target="../tags/tag535.xml"/><Relationship Id="rId21" Type="http://schemas.openxmlformats.org/officeDocument/2006/relationships/image" Target="../media/image136.png"/><Relationship Id="rId7" Type="http://schemas.openxmlformats.org/officeDocument/2006/relationships/tags" Target="../tags/tag539.xml"/><Relationship Id="rId12" Type="http://schemas.openxmlformats.org/officeDocument/2006/relationships/notesSlide" Target="../notesSlides/notesSlide86.xml"/><Relationship Id="rId17" Type="http://schemas.openxmlformats.org/officeDocument/2006/relationships/image" Target="../media/image132.png"/><Relationship Id="rId2" Type="http://schemas.openxmlformats.org/officeDocument/2006/relationships/tags" Target="../tags/tag534.xml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37.xml"/><Relationship Id="rId15" Type="http://schemas.openxmlformats.org/officeDocument/2006/relationships/image" Target="../media/image23.png"/><Relationship Id="rId10" Type="http://schemas.openxmlformats.org/officeDocument/2006/relationships/tags" Target="../tags/tag542.xml"/><Relationship Id="rId19" Type="http://schemas.openxmlformats.org/officeDocument/2006/relationships/image" Target="../media/image134.png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image" Target="../media/image19.png"/><Relationship Id="rId22" Type="http://schemas.openxmlformats.org/officeDocument/2006/relationships/image" Target="../media/image137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31.png"/><Relationship Id="rId26" Type="http://schemas.openxmlformats.org/officeDocument/2006/relationships/image" Target="../media/image139.png"/><Relationship Id="rId3" Type="http://schemas.openxmlformats.org/officeDocument/2006/relationships/tags" Target="../tags/tag545.xml"/><Relationship Id="rId21" Type="http://schemas.openxmlformats.org/officeDocument/2006/relationships/image" Target="../media/image134.png"/><Relationship Id="rId7" Type="http://schemas.openxmlformats.org/officeDocument/2006/relationships/tags" Target="../tags/tag549.xml"/><Relationship Id="rId12" Type="http://schemas.openxmlformats.org/officeDocument/2006/relationships/tags" Target="../tags/tag554.xml"/><Relationship Id="rId17" Type="http://schemas.openxmlformats.org/officeDocument/2006/relationships/image" Target="../media/image23.png"/><Relationship Id="rId25" Type="http://schemas.openxmlformats.org/officeDocument/2006/relationships/image" Target="../media/image138.png"/><Relationship Id="rId2" Type="http://schemas.openxmlformats.org/officeDocument/2006/relationships/tags" Target="../tags/tag544.xml"/><Relationship Id="rId16" Type="http://schemas.openxmlformats.org/officeDocument/2006/relationships/image" Target="../media/image19.png"/><Relationship Id="rId20" Type="http://schemas.openxmlformats.org/officeDocument/2006/relationships/image" Target="../media/image133.png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24" Type="http://schemas.openxmlformats.org/officeDocument/2006/relationships/image" Target="../media/image137.png"/><Relationship Id="rId5" Type="http://schemas.openxmlformats.org/officeDocument/2006/relationships/tags" Target="../tags/tag547.xml"/><Relationship Id="rId15" Type="http://schemas.openxmlformats.org/officeDocument/2006/relationships/image" Target="../media/image9.png"/><Relationship Id="rId23" Type="http://schemas.openxmlformats.org/officeDocument/2006/relationships/image" Target="../media/image136.png"/><Relationship Id="rId10" Type="http://schemas.openxmlformats.org/officeDocument/2006/relationships/tags" Target="../tags/tag552.xml"/><Relationship Id="rId19" Type="http://schemas.openxmlformats.org/officeDocument/2006/relationships/image" Target="../media/image132.png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notesSlide" Target="../notesSlides/notesSlide87.xml"/><Relationship Id="rId22" Type="http://schemas.openxmlformats.org/officeDocument/2006/relationships/image" Target="../media/image13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image" Target="../media/image9.png"/><Relationship Id="rId18" Type="http://schemas.openxmlformats.org/officeDocument/2006/relationships/image" Target="../media/image137.png"/><Relationship Id="rId3" Type="http://schemas.openxmlformats.org/officeDocument/2006/relationships/tags" Target="../tags/tag557.xml"/><Relationship Id="rId21" Type="http://schemas.openxmlformats.org/officeDocument/2006/relationships/image" Target="../media/image140.png"/><Relationship Id="rId7" Type="http://schemas.openxmlformats.org/officeDocument/2006/relationships/tags" Target="../tags/tag561.xml"/><Relationship Id="rId12" Type="http://schemas.openxmlformats.org/officeDocument/2006/relationships/notesSlide" Target="../notesSlides/notesSlide88.xml"/><Relationship Id="rId17" Type="http://schemas.openxmlformats.org/officeDocument/2006/relationships/image" Target="../media/image132.png"/><Relationship Id="rId2" Type="http://schemas.openxmlformats.org/officeDocument/2006/relationships/tags" Target="../tags/tag556.xml"/><Relationship Id="rId16" Type="http://schemas.openxmlformats.org/officeDocument/2006/relationships/image" Target="../media/image131.png"/><Relationship Id="rId20" Type="http://schemas.openxmlformats.org/officeDocument/2006/relationships/image" Target="../media/image139.png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59.xml"/><Relationship Id="rId15" Type="http://schemas.openxmlformats.org/officeDocument/2006/relationships/image" Target="../media/image23.png"/><Relationship Id="rId10" Type="http://schemas.openxmlformats.org/officeDocument/2006/relationships/tags" Target="../tags/tag564.xml"/><Relationship Id="rId19" Type="http://schemas.openxmlformats.org/officeDocument/2006/relationships/image" Target="../media/image138.png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image" Target="../media/image19.png"/><Relationship Id="rId22" Type="http://schemas.openxmlformats.org/officeDocument/2006/relationships/image" Target="../media/image4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31.png"/><Relationship Id="rId3" Type="http://schemas.openxmlformats.org/officeDocument/2006/relationships/tags" Target="../tags/tag567.xml"/><Relationship Id="rId21" Type="http://schemas.openxmlformats.org/officeDocument/2006/relationships/image" Target="../media/image138.png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17" Type="http://schemas.openxmlformats.org/officeDocument/2006/relationships/image" Target="../media/image23.png"/><Relationship Id="rId25" Type="http://schemas.openxmlformats.org/officeDocument/2006/relationships/image" Target="../media/image141.png"/><Relationship Id="rId2" Type="http://schemas.openxmlformats.org/officeDocument/2006/relationships/tags" Target="../tags/tag566.xml"/><Relationship Id="rId16" Type="http://schemas.openxmlformats.org/officeDocument/2006/relationships/image" Target="../media/image19.png"/><Relationship Id="rId20" Type="http://schemas.openxmlformats.org/officeDocument/2006/relationships/image" Target="../media/image137.png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24" Type="http://schemas.openxmlformats.org/officeDocument/2006/relationships/image" Target="../media/image48.png"/><Relationship Id="rId5" Type="http://schemas.openxmlformats.org/officeDocument/2006/relationships/tags" Target="../tags/tag569.xml"/><Relationship Id="rId15" Type="http://schemas.openxmlformats.org/officeDocument/2006/relationships/image" Target="../media/image9.png"/><Relationship Id="rId23" Type="http://schemas.openxmlformats.org/officeDocument/2006/relationships/image" Target="../media/image140.png"/><Relationship Id="rId10" Type="http://schemas.openxmlformats.org/officeDocument/2006/relationships/tags" Target="../tags/tag574.xml"/><Relationship Id="rId19" Type="http://schemas.openxmlformats.org/officeDocument/2006/relationships/image" Target="../media/image132.png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notesSlide" Target="../notesSlides/notesSlide89.xml"/><Relationship Id="rId22" Type="http://schemas.openxmlformats.org/officeDocument/2006/relationships/image" Target="../media/image1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tags" Target="../tags/tag589.xml"/><Relationship Id="rId18" Type="http://schemas.openxmlformats.org/officeDocument/2006/relationships/image" Target="../media/image9.png"/><Relationship Id="rId26" Type="http://schemas.openxmlformats.org/officeDocument/2006/relationships/image" Target="../media/image140.png"/><Relationship Id="rId3" Type="http://schemas.openxmlformats.org/officeDocument/2006/relationships/tags" Target="../tags/tag579.xml"/><Relationship Id="rId21" Type="http://schemas.openxmlformats.org/officeDocument/2006/relationships/image" Target="../media/image131.png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notesSlide" Target="../notesSlides/notesSlide90.xml"/><Relationship Id="rId25" Type="http://schemas.openxmlformats.org/officeDocument/2006/relationships/image" Target="../media/image139.png"/><Relationship Id="rId2" Type="http://schemas.openxmlformats.org/officeDocument/2006/relationships/tags" Target="../tags/tag578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23.png"/><Relationship Id="rId29" Type="http://schemas.openxmlformats.org/officeDocument/2006/relationships/image" Target="../media/image142.png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24" Type="http://schemas.openxmlformats.org/officeDocument/2006/relationships/image" Target="../media/image138.png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23" Type="http://schemas.openxmlformats.org/officeDocument/2006/relationships/image" Target="../media/image137.png"/><Relationship Id="rId28" Type="http://schemas.openxmlformats.org/officeDocument/2006/relationships/image" Target="../media/image141.png"/><Relationship Id="rId10" Type="http://schemas.openxmlformats.org/officeDocument/2006/relationships/tags" Target="../tags/tag586.xml"/><Relationship Id="rId19" Type="http://schemas.openxmlformats.org/officeDocument/2006/relationships/image" Target="../media/image19.png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Relationship Id="rId22" Type="http://schemas.openxmlformats.org/officeDocument/2006/relationships/image" Target="../media/image132.png"/><Relationship Id="rId27" Type="http://schemas.openxmlformats.org/officeDocument/2006/relationships/image" Target="../media/image48.png"/><Relationship Id="rId30" Type="http://schemas.openxmlformats.org/officeDocument/2006/relationships/image" Target="../media/image143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tags" Target="../tags/tag599.xml"/><Relationship Id="rId13" Type="http://schemas.openxmlformats.org/officeDocument/2006/relationships/image" Target="../media/image23.png"/><Relationship Id="rId3" Type="http://schemas.openxmlformats.org/officeDocument/2006/relationships/tags" Target="../tags/tag594.xml"/><Relationship Id="rId7" Type="http://schemas.openxmlformats.org/officeDocument/2006/relationships/tags" Target="../tags/tag598.xml"/><Relationship Id="rId12" Type="http://schemas.openxmlformats.org/officeDocument/2006/relationships/image" Target="../media/image19.png"/><Relationship Id="rId2" Type="http://schemas.openxmlformats.org/officeDocument/2006/relationships/tags" Target="../tags/tag593.xml"/><Relationship Id="rId16" Type="http://schemas.openxmlformats.org/officeDocument/2006/relationships/image" Target="../media/image146.png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11" Type="http://schemas.openxmlformats.org/officeDocument/2006/relationships/image" Target="../media/image9.png"/><Relationship Id="rId5" Type="http://schemas.openxmlformats.org/officeDocument/2006/relationships/tags" Target="../tags/tag596.xml"/><Relationship Id="rId15" Type="http://schemas.openxmlformats.org/officeDocument/2006/relationships/image" Target="../media/image145.png"/><Relationship Id="rId10" Type="http://schemas.openxmlformats.org/officeDocument/2006/relationships/notesSlide" Target="../notesSlides/notesSlide91.xml"/><Relationship Id="rId4" Type="http://schemas.openxmlformats.org/officeDocument/2006/relationships/tags" Target="../tags/tag59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44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13" Type="http://schemas.openxmlformats.org/officeDocument/2006/relationships/image" Target="../media/image23.png"/><Relationship Id="rId3" Type="http://schemas.openxmlformats.org/officeDocument/2006/relationships/tags" Target="../tags/tag602.xml"/><Relationship Id="rId7" Type="http://schemas.openxmlformats.org/officeDocument/2006/relationships/tags" Target="../tags/tag606.xml"/><Relationship Id="rId12" Type="http://schemas.openxmlformats.org/officeDocument/2006/relationships/image" Target="../media/image19.png"/><Relationship Id="rId2" Type="http://schemas.openxmlformats.org/officeDocument/2006/relationships/tags" Target="../tags/tag601.xml"/><Relationship Id="rId16" Type="http://schemas.openxmlformats.org/officeDocument/2006/relationships/image" Target="../media/image147.png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1" Type="http://schemas.openxmlformats.org/officeDocument/2006/relationships/image" Target="../media/image9.png"/><Relationship Id="rId5" Type="http://schemas.openxmlformats.org/officeDocument/2006/relationships/tags" Target="../tags/tag604.xml"/><Relationship Id="rId15" Type="http://schemas.openxmlformats.org/officeDocument/2006/relationships/image" Target="../media/image145.png"/><Relationship Id="rId10" Type="http://schemas.openxmlformats.org/officeDocument/2006/relationships/notesSlide" Target="../notesSlides/notesSlide92.xml"/><Relationship Id="rId4" Type="http://schemas.openxmlformats.org/officeDocument/2006/relationships/tags" Target="../tags/tag603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 Systems and Signals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2229328"/>
            <a:ext cx="66247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err="1">
                <a:solidFill>
                  <a:srgbClr val="0000FF"/>
                </a:solidFill>
                <a:latin typeface="Comic Sans MS"/>
                <a:cs typeface="Comic Sans MS"/>
              </a:rPr>
              <a:t>Lecture</a:t>
            </a:r>
            <a:r>
              <a:rPr lang="sv-SE" sz="3200" b="1" dirty="0">
                <a:solidFill>
                  <a:srgbClr val="0000FF"/>
                </a:solidFill>
                <a:latin typeface="Comic Sans MS"/>
                <a:cs typeface="Comic Sans MS"/>
              </a:rPr>
              <a:t> 1 </a:t>
            </a:r>
          </a:p>
          <a:p>
            <a:pPr algn="ctr"/>
            <a:r>
              <a:rPr lang="sv-SE" sz="3200" b="1" dirty="0" err="1">
                <a:solidFill>
                  <a:srgbClr val="0000FF"/>
                </a:solidFill>
                <a:latin typeface="Comic Sans MS"/>
                <a:cs typeface="Comic Sans MS"/>
              </a:rPr>
              <a:t>Introduction</a:t>
            </a:r>
            <a:endParaRPr lang="sv-SE" sz="24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endParaRPr lang="sv-SE" sz="32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sv-SE" sz="3200" b="1" dirty="0">
                <a:latin typeface="Comic Sans MS"/>
                <a:cs typeface="Comic Sans MS"/>
              </a:rPr>
              <a:t>Fredrik Rusek        </a:t>
            </a:r>
          </a:p>
          <a:p>
            <a:endParaRPr lang="sv-SE" sz="14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377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Consider</a:t>
            </a:r>
            <a:r>
              <a:rPr lang="sv-SE" b="1" dirty="0">
                <a:latin typeface="Comic Sans MS"/>
                <a:cs typeface="Comic Sans MS"/>
              </a:rPr>
              <a:t> an </a:t>
            </a:r>
            <a:r>
              <a:rPr lang="sv-SE" b="1" dirty="0" err="1">
                <a:latin typeface="Comic Sans MS"/>
                <a:cs typeface="Comic Sans MS"/>
              </a:rPr>
              <a:t>electronic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device</a:t>
            </a:r>
            <a:r>
              <a:rPr lang="sv-SE" b="1" dirty="0">
                <a:latin typeface="Comic Sans MS"/>
                <a:cs typeface="Comic Sans MS"/>
              </a:rPr>
              <a:t>, </a:t>
            </a:r>
            <a:r>
              <a:rPr lang="sv-SE" b="1" dirty="0" err="1">
                <a:latin typeface="Comic Sans MS"/>
                <a:cs typeface="Comic Sans MS"/>
              </a:rPr>
              <a:t>observing</a:t>
            </a:r>
            <a:r>
              <a:rPr lang="sv-SE" b="1" dirty="0">
                <a:latin typeface="Comic Sans MS"/>
                <a:cs typeface="Comic Sans MS"/>
              </a:rPr>
              <a:t> a signal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96454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vs.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479369" cy="307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356" y="3286725"/>
            <a:ext cx="663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The </a:t>
            </a:r>
            <a:r>
              <a:rPr lang="sv-SE" b="1" dirty="0" err="1">
                <a:latin typeface="Comic Sans MS"/>
                <a:cs typeface="Comic Sans MS"/>
              </a:rPr>
              <a:t>device</a:t>
            </a:r>
            <a:r>
              <a:rPr lang="sv-SE" b="1" dirty="0">
                <a:latin typeface="Comic Sans MS"/>
                <a:cs typeface="Comic Sans MS"/>
              </a:rPr>
              <a:t> has a task - it </a:t>
            </a:r>
            <a:r>
              <a:rPr lang="sv-SE" b="1" dirty="0" err="1">
                <a:latin typeface="Comic Sans MS"/>
                <a:cs typeface="Comic Sans MS"/>
              </a:rPr>
              <a:t>should</a:t>
            </a:r>
            <a:r>
              <a:rPr lang="sv-SE" b="1" dirty="0">
                <a:latin typeface="Comic Sans MS"/>
                <a:cs typeface="Comic Sans MS"/>
              </a:rPr>
              <a:t> output </a:t>
            </a:r>
            <a:r>
              <a:rPr lang="sv-SE" b="1" dirty="0" err="1">
                <a:latin typeface="Comic Sans MS"/>
                <a:cs typeface="Comic Sans MS"/>
              </a:rPr>
              <a:t>something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48143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4199" y="2232194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01662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Consider</a:t>
            </a:r>
            <a:r>
              <a:rPr lang="sv-SE" b="1" dirty="0">
                <a:latin typeface="Comic Sans MS"/>
                <a:cs typeface="Comic Sans MS"/>
              </a:rPr>
              <a:t> an </a:t>
            </a:r>
            <a:r>
              <a:rPr lang="sv-SE" b="1" dirty="0" err="1">
                <a:latin typeface="Comic Sans MS"/>
                <a:cs typeface="Comic Sans MS"/>
              </a:rPr>
              <a:t>electronic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device</a:t>
            </a:r>
            <a:r>
              <a:rPr lang="sv-SE" b="1" dirty="0">
                <a:latin typeface="Comic Sans MS"/>
                <a:cs typeface="Comic Sans MS"/>
              </a:rPr>
              <a:t>, </a:t>
            </a:r>
            <a:r>
              <a:rPr lang="sv-SE" b="1" dirty="0" err="1">
                <a:latin typeface="Comic Sans MS"/>
                <a:cs typeface="Comic Sans MS"/>
              </a:rPr>
              <a:t>observing</a:t>
            </a:r>
            <a:r>
              <a:rPr lang="sv-SE" b="1" dirty="0">
                <a:latin typeface="Comic Sans MS"/>
                <a:cs typeface="Comic Sans MS"/>
              </a:rPr>
              <a:t> a signal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96454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vs.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479369" cy="307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356" y="3286725"/>
            <a:ext cx="663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Most general </a:t>
            </a:r>
            <a:r>
              <a:rPr lang="sv-SE" b="1" dirty="0" err="1">
                <a:latin typeface="Comic Sans MS"/>
                <a:cs typeface="Comic Sans MS"/>
              </a:rPr>
              <a:t>case</a:t>
            </a:r>
            <a:r>
              <a:rPr lang="sv-SE" b="1" dirty="0">
                <a:latin typeface="Comic Sans MS"/>
                <a:cs typeface="Comic Sans MS"/>
              </a:rPr>
              <a:t> is </a:t>
            </a:r>
            <a:r>
              <a:rPr lang="sv-SE" b="1" dirty="0" err="1">
                <a:latin typeface="Comic Sans MS"/>
                <a:cs typeface="Comic Sans MS"/>
              </a:rPr>
              <a:t>continuous</a:t>
            </a:r>
            <a:r>
              <a:rPr lang="sv-SE" b="1" dirty="0">
                <a:latin typeface="Comic Sans MS"/>
                <a:cs typeface="Comic Sans MS"/>
              </a:rPr>
              <a:t> output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48143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4199" y="206084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20" y="2420888"/>
            <a:ext cx="466658" cy="30890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5580112" y="2204864"/>
            <a:ext cx="0" cy="13171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36096" y="3429000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89" y="3124724"/>
            <a:ext cx="94421" cy="1953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49105"/>
            <a:ext cx="466658" cy="308908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5575300" y="2502825"/>
            <a:ext cx="2260600" cy="913475"/>
          </a:xfrm>
          <a:custGeom>
            <a:avLst/>
            <a:gdLst>
              <a:gd name="connsiteX0" fmla="*/ 0 w 2260600"/>
              <a:gd name="connsiteY0" fmla="*/ 900775 h 913475"/>
              <a:gd name="connsiteX1" fmla="*/ 165100 w 2260600"/>
              <a:gd name="connsiteY1" fmla="*/ 875375 h 913475"/>
              <a:gd name="connsiteX2" fmla="*/ 482600 w 2260600"/>
              <a:gd name="connsiteY2" fmla="*/ 634075 h 913475"/>
              <a:gd name="connsiteX3" fmla="*/ 584200 w 2260600"/>
              <a:gd name="connsiteY3" fmla="*/ 202275 h 913475"/>
              <a:gd name="connsiteX4" fmla="*/ 774700 w 2260600"/>
              <a:gd name="connsiteY4" fmla="*/ 62575 h 913475"/>
              <a:gd name="connsiteX5" fmla="*/ 1028700 w 2260600"/>
              <a:gd name="connsiteY5" fmla="*/ 11775 h 913475"/>
              <a:gd name="connsiteX6" fmla="*/ 1320800 w 2260600"/>
              <a:gd name="connsiteY6" fmla="*/ 278475 h 913475"/>
              <a:gd name="connsiteX7" fmla="*/ 1536700 w 2260600"/>
              <a:gd name="connsiteY7" fmla="*/ 151475 h 913475"/>
              <a:gd name="connsiteX8" fmla="*/ 1689100 w 2260600"/>
              <a:gd name="connsiteY8" fmla="*/ 227675 h 913475"/>
              <a:gd name="connsiteX9" fmla="*/ 1765300 w 2260600"/>
              <a:gd name="connsiteY9" fmla="*/ 468975 h 913475"/>
              <a:gd name="connsiteX10" fmla="*/ 1879600 w 2260600"/>
              <a:gd name="connsiteY10" fmla="*/ 748375 h 913475"/>
              <a:gd name="connsiteX11" fmla="*/ 2082800 w 2260600"/>
              <a:gd name="connsiteY11" fmla="*/ 849975 h 913475"/>
              <a:gd name="connsiteX12" fmla="*/ 2260600 w 2260600"/>
              <a:gd name="connsiteY12" fmla="*/ 913475 h 91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0600" h="913475">
                <a:moveTo>
                  <a:pt x="0" y="900775"/>
                </a:moveTo>
                <a:cubicBezTo>
                  <a:pt x="42333" y="910300"/>
                  <a:pt x="84667" y="919825"/>
                  <a:pt x="165100" y="875375"/>
                </a:cubicBezTo>
                <a:cubicBezTo>
                  <a:pt x="245533" y="830925"/>
                  <a:pt x="412750" y="746258"/>
                  <a:pt x="482600" y="634075"/>
                </a:cubicBezTo>
                <a:cubicBezTo>
                  <a:pt x="552450" y="521892"/>
                  <a:pt x="535517" y="297525"/>
                  <a:pt x="584200" y="202275"/>
                </a:cubicBezTo>
                <a:cubicBezTo>
                  <a:pt x="632883" y="107025"/>
                  <a:pt x="700617" y="94325"/>
                  <a:pt x="774700" y="62575"/>
                </a:cubicBezTo>
                <a:cubicBezTo>
                  <a:pt x="848783" y="30825"/>
                  <a:pt x="937683" y="-24208"/>
                  <a:pt x="1028700" y="11775"/>
                </a:cubicBezTo>
                <a:cubicBezTo>
                  <a:pt x="1119717" y="47758"/>
                  <a:pt x="1236133" y="255192"/>
                  <a:pt x="1320800" y="278475"/>
                </a:cubicBezTo>
                <a:cubicBezTo>
                  <a:pt x="1405467" y="301758"/>
                  <a:pt x="1475317" y="159942"/>
                  <a:pt x="1536700" y="151475"/>
                </a:cubicBezTo>
                <a:cubicBezTo>
                  <a:pt x="1598083" y="143008"/>
                  <a:pt x="1651000" y="174758"/>
                  <a:pt x="1689100" y="227675"/>
                </a:cubicBezTo>
                <a:cubicBezTo>
                  <a:pt x="1727200" y="280592"/>
                  <a:pt x="1733550" y="382192"/>
                  <a:pt x="1765300" y="468975"/>
                </a:cubicBezTo>
                <a:cubicBezTo>
                  <a:pt x="1797050" y="555758"/>
                  <a:pt x="1826683" y="684875"/>
                  <a:pt x="1879600" y="748375"/>
                </a:cubicBezTo>
                <a:cubicBezTo>
                  <a:pt x="1932517" y="811875"/>
                  <a:pt x="2019300" y="822458"/>
                  <a:pt x="2082800" y="849975"/>
                </a:cubicBezTo>
                <a:cubicBezTo>
                  <a:pt x="2146300" y="877492"/>
                  <a:pt x="2203450" y="895483"/>
                  <a:pt x="2260600" y="9134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96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Consider</a:t>
            </a:r>
            <a:r>
              <a:rPr lang="sv-SE" b="1" dirty="0">
                <a:latin typeface="Comic Sans MS"/>
                <a:cs typeface="Comic Sans MS"/>
              </a:rPr>
              <a:t> an </a:t>
            </a:r>
            <a:r>
              <a:rPr lang="sv-SE" b="1" dirty="0" err="1">
                <a:latin typeface="Comic Sans MS"/>
                <a:cs typeface="Comic Sans MS"/>
              </a:rPr>
              <a:t>electronic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device</a:t>
            </a:r>
            <a:r>
              <a:rPr lang="sv-SE" b="1" dirty="0">
                <a:latin typeface="Comic Sans MS"/>
                <a:cs typeface="Comic Sans MS"/>
              </a:rPr>
              <a:t>, </a:t>
            </a:r>
            <a:r>
              <a:rPr lang="sv-SE" b="1" dirty="0" err="1">
                <a:latin typeface="Comic Sans MS"/>
                <a:cs typeface="Comic Sans MS"/>
              </a:rPr>
              <a:t>observing</a:t>
            </a:r>
            <a:r>
              <a:rPr lang="sv-SE" b="1" dirty="0">
                <a:latin typeface="Comic Sans MS"/>
                <a:cs typeface="Comic Sans MS"/>
              </a:rPr>
              <a:t> a signal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96454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vs.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479369" cy="307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356" y="3861048"/>
            <a:ext cx="69969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Obvious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questions</a:t>
            </a:r>
            <a:r>
              <a:rPr lang="sv-SE" b="1" dirty="0">
                <a:latin typeface="Comic Sans MS"/>
                <a:cs typeface="Comic Sans MS"/>
              </a:rPr>
              <a:t>:</a:t>
            </a:r>
          </a:p>
          <a:p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342900" indent="-342900">
              <a:buAutoNum type="arabicPeriod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How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should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the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device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store/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represent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the signal        ?</a:t>
            </a:r>
          </a:p>
          <a:p>
            <a:pPr lvl="1"/>
            <a:r>
              <a:rPr lang="sv-SE" sz="1600" b="1" dirty="0">
                <a:solidFill>
                  <a:srgbClr val="0000FF"/>
                </a:solidFill>
                <a:latin typeface="Comic Sans MS"/>
                <a:cs typeface="Comic Sans MS"/>
              </a:rPr>
              <a:t>-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Almost</a:t>
            </a:r>
            <a:r>
              <a:rPr lang="sv-SE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impossible</a:t>
            </a:r>
            <a:r>
              <a:rPr lang="sv-SE" sz="1600" b="1" dirty="0">
                <a:solidFill>
                  <a:srgbClr val="0000FF"/>
                </a:solidFill>
                <a:latin typeface="Comic Sans MS"/>
                <a:cs typeface="Comic Sans MS"/>
              </a:rPr>
              <a:t>… </a:t>
            </a: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48143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4199" y="206084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20" y="2420888"/>
            <a:ext cx="466658" cy="30890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7543" y="3896665"/>
            <a:ext cx="8201359" cy="20526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38211"/>
            <a:ext cx="479369" cy="3076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1283292" y="2636912"/>
            <a:ext cx="1272485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51920" y="2636912"/>
            <a:ext cx="1451058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83292" y="3089942"/>
            <a:ext cx="4019686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02897" y="342211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10463" y="3284984"/>
            <a:ext cx="2832999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4" y="3197891"/>
            <a:ext cx="356046" cy="22851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75760" y="3244334"/>
            <a:ext cx="270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Continuous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memory</a:t>
            </a:r>
            <a:r>
              <a:rPr lang="sv-SE" b="1" dirty="0">
                <a:latin typeface="Comic Sans MS"/>
                <a:cs typeface="Comic Sans MS"/>
              </a:rPr>
              <a:t>…??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089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Consider</a:t>
            </a:r>
            <a:r>
              <a:rPr lang="sv-SE" b="1" dirty="0">
                <a:latin typeface="Comic Sans MS"/>
                <a:cs typeface="Comic Sans MS"/>
              </a:rPr>
              <a:t> an </a:t>
            </a:r>
            <a:r>
              <a:rPr lang="sv-SE" b="1" dirty="0" err="1">
                <a:latin typeface="Comic Sans MS"/>
                <a:cs typeface="Comic Sans MS"/>
              </a:rPr>
              <a:t>electronic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device</a:t>
            </a:r>
            <a:r>
              <a:rPr lang="sv-SE" b="1" dirty="0">
                <a:latin typeface="Comic Sans MS"/>
                <a:cs typeface="Comic Sans MS"/>
              </a:rPr>
              <a:t>, </a:t>
            </a:r>
            <a:r>
              <a:rPr lang="sv-SE" b="1" dirty="0" err="1">
                <a:latin typeface="Comic Sans MS"/>
                <a:cs typeface="Comic Sans MS"/>
              </a:rPr>
              <a:t>observing</a:t>
            </a:r>
            <a:r>
              <a:rPr lang="sv-SE" b="1" dirty="0">
                <a:latin typeface="Comic Sans MS"/>
                <a:cs typeface="Comic Sans MS"/>
              </a:rPr>
              <a:t> a signal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96454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vs.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479369" cy="307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356" y="3861048"/>
            <a:ext cx="69969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Obvious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questions</a:t>
            </a:r>
            <a:r>
              <a:rPr lang="sv-SE" b="1" dirty="0">
                <a:latin typeface="Comic Sans MS"/>
                <a:cs typeface="Comic Sans MS"/>
              </a:rPr>
              <a:t>:</a:t>
            </a:r>
          </a:p>
          <a:p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342900" indent="-342900">
              <a:buAutoNum type="arabicPeriod" startAt="2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Suppose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a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Fourier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transform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      is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needed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.   </a:t>
            </a: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  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How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to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compute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       for </a:t>
            </a:r>
            <a:r>
              <a:rPr lang="sv-SE" b="1" dirty="0" err="1">
                <a:latin typeface="Comic Sans MS"/>
                <a:cs typeface="Comic Sans MS"/>
              </a:rPr>
              <a:t>every</a:t>
            </a:r>
            <a:r>
              <a:rPr lang="sv-SE" b="1" dirty="0">
                <a:latin typeface="Comic Sans MS"/>
                <a:cs typeface="Comic Sans MS"/>
              </a:rPr>
              <a:t>  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?</a:t>
            </a:r>
          </a:p>
          <a:p>
            <a:pPr lvl="1"/>
            <a:endParaRPr lang="sv-SE" sz="16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lvl="1"/>
            <a:r>
              <a:rPr lang="sv-SE" sz="1600" b="1" dirty="0">
                <a:solidFill>
                  <a:srgbClr val="0000FF"/>
                </a:solidFill>
                <a:latin typeface="Comic Sans MS"/>
                <a:cs typeface="Comic Sans MS"/>
              </a:rPr>
              <a:t>-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Almost</a:t>
            </a:r>
            <a:r>
              <a:rPr lang="sv-SE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impossible</a:t>
            </a:r>
            <a:r>
              <a:rPr lang="sv-SE" sz="1600" b="1" dirty="0">
                <a:solidFill>
                  <a:srgbClr val="0000FF"/>
                </a:solidFill>
                <a:latin typeface="Comic Sans MS"/>
                <a:cs typeface="Comic Sans MS"/>
              </a:rPr>
              <a:t>… </a:t>
            </a: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48143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4199" y="206084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20" y="2420888"/>
            <a:ext cx="466658" cy="30890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7543" y="3896665"/>
            <a:ext cx="8201359" cy="20526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03" y="4725144"/>
            <a:ext cx="479369" cy="3076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58" y="5032811"/>
            <a:ext cx="580630" cy="275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78" y="5322793"/>
            <a:ext cx="2976040" cy="51270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1283292" y="2636912"/>
            <a:ext cx="1272485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51920" y="2636912"/>
            <a:ext cx="1451058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83292" y="308994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02897" y="342211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323177" y="3284984"/>
            <a:ext cx="2832999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4" y="3197891"/>
            <a:ext cx="356046" cy="22851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88474" y="3244334"/>
            <a:ext cx="270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Continuous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memory</a:t>
            </a:r>
            <a:r>
              <a:rPr lang="sv-SE" b="1" dirty="0">
                <a:latin typeface="Comic Sans MS"/>
                <a:cs typeface="Comic Sans MS"/>
              </a:rPr>
              <a:t>…??</a:t>
            </a:r>
            <a:endParaRPr lang="sv-S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80" y="3279313"/>
            <a:ext cx="580630" cy="27591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522977" y="3199359"/>
            <a:ext cx="52874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" name="Straight Arrow Connector 31"/>
          <p:cNvCxnSpPr>
            <a:endCxn id="27" idx="1"/>
          </p:cNvCxnSpPr>
          <p:nvPr/>
        </p:nvCxnSpPr>
        <p:spPr>
          <a:xfrm flipV="1">
            <a:off x="3028434" y="3429000"/>
            <a:ext cx="294743" cy="1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17017" y="3402611"/>
            <a:ext cx="294743" cy="1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16" y="3346171"/>
            <a:ext cx="207264" cy="184404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6156176" y="342386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516216" y="3201111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6511037" y="3198167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  <a:cs typeface="Comic Sans MS"/>
              </a:rPr>
              <a:t>Further</a:t>
            </a:r>
            <a:endParaRPr lang="sv-SE" sz="1200" b="1" dirty="0">
              <a:latin typeface="Comic Sans MS"/>
              <a:cs typeface="Comic Sans MS"/>
            </a:endParaRPr>
          </a:p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74" y="5022593"/>
            <a:ext cx="136491" cy="250329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7404999" y="3438373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6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Consider</a:t>
            </a:r>
            <a:r>
              <a:rPr lang="sv-SE" b="1" dirty="0">
                <a:latin typeface="Comic Sans MS"/>
                <a:cs typeface="Comic Sans MS"/>
              </a:rPr>
              <a:t> an </a:t>
            </a:r>
            <a:r>
              <a:rPr lang="sv-SE" b="1" dirty="0" err="1">
                <a:latin typeface="Comic Sans MS"/>
                <a:cs typeface="Comic Sans MS"/>
              </a:rPr>
              <a:t>electronic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device</a:t>
            </a:r>
            <a:r>
              <a:rPr lang="sv-SE" b="1" dirty="0">
                <a:latin typeface="Comic Sans MS"/>
                <a:cs typeface="Comic Sans MS"/>
              </a:rPr>
              <a:t>, </a:t>
            </a:r>
            <a:r>
              <a:rPr lang="sv-SE" b="1" dirty="0" err="1">
                <a:latin typeface="Comic Sans MS"/>
                <a:cs typeface="Comic Sans MS"/>
              </a:rPr>
              <a:t>observing</a:t>
            </a:r>
            <a:r>
              <a:rPr lang="sv-SE" b="1" dirty="0">
                <a:latin typeface="Comic Sans MS"/>
                <a:cs typeface="Comic Sans MS"/>
              </a:rPr>
              <a:t> a signal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96454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vs.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479369" cy="307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356" y="3861048"/>
            <a:ext cx="7959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Summary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It is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very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hard for a computer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work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with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signals</a:t>
            </a:r>
          </a:p>
          <a:p>
            <a:endParaRPr lang="sv-SE" sz="16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sz="1600" b="1" dirty="0">
                <a:solidFill>
                  <a:srgbClr val="0000FF"/>
                </a:solidFill>
                <a:latin typeface="Comic Sans MS"/>
                <a:cs typeface="Comic Sans MS"/>
              </a:rPr>
              <a:t>(Think for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example</a:t>
            </a:r>
            <a:r>
              <a:rPr lang="sv-SE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sv-SE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Matlab</a:t>
            </a:r>
            <a:r>
              <a:rPr lang="sv-SE" sz="1600" b="1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48143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4199" y="206084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20" y="2420888"/>
            <a:ext cx="466658" cy="30890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7543" y="3896665"/>
            <a:ext cx="8201359" cy="20526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42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What</a:t>
            </a:r>
            <a:r>
              <a:rPr lang="sv-SE" b="1" dirty="0">
                <a:latin typeface="Comic Sans MS"/>
                <a:cs typeface="Comic Sans MS"/>
              </a:rPr>
              <a:t> is the </a:t>
            </a:r>
            <a:r>
              <a:rPr lang="sv-SE" b="1" dirty="0" err="1">
                <a:latin typeface="Comic Sans MS"/>
                <a:cs typeface="Comic Sans MS"/>
              </a:rPr>
              <a:t>difference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between</a:t>
            </a:r>
            <a:endParaRPr lang="sv-SE" b="1" dirty="0">
              <a:latin typeface="Comic Sans MS"/>
              <a:cs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Digital signals               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556792"/>
            <a:ext cx="3960440" cy="14401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67545" y="3068960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395536" y="4509120"/>
            <a:ext cx="36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</a:t>
            </a:r>
            <a:endParaRPr lang="sv-SE" sz="1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5" y="4563336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ctangle 69"/>
          <p:cNvSpPr/>
          <p:nvPr/>
        </p:nvSpPr>
        <p:spPr>
          <a:xfrm>
            <a:off x="4599445" y="1502178"/>
            <a:ext cx="36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Digital signals:</a:t>
            </a:r>
            <a:endParaRPr lang="sv-SE" sz="1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671454" y="1556394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Rectangle 117"/>
          <p:cNvSpPr/>
          <p:nvPr/>
        </p:nvSpPr>
        <p:spPr>
          <a:xfrm>
            <a:off x="423794" y="3059668"/>
            <a:ext cx="36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</a:t>
            </a:r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01058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What</a:t>
            </a:r>
            <a:r>
              <a:rPr lang="sv-SE" b="1" dirty="0">
                <a:latin typeface="Comic Sans MS"/>
                <a:cs typeface="Comic Sans MS"/>
              </a:rPr>
              <a:t> is the </a:t>
            </a:r>
            <a:r>
              <a:rPr lang="sv-SE" b="1" dirty="0" err="1">
                <a:latin typeface="Comic Sans MS"/>
                <a:cs typeface="Comic Sans MS"/>
              </a:rPr>
              <a:t>difference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between</a:t>
            </a:r>
            <a:endParaRPr lang="sv-SE" b="1" dirty="0">
              <a:latin typeface="Comic Sans MS"/>
              <a:cs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Digital signals               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556792"/>
            <a:ext cx="3960440" cy="14401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67545" y="3068960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80892" y="3544598"/>
            <a:ext cx="0" cy="81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36876" y="4264005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242296" y="3640730"/>
            <a:ext cx="2489200" cy="754072"/>
          </a:xfrm>
          <a:custGeom>
            <a:avLst/>
            <a:gdLst>
              <a:gd name="connsiteX0" fmla="*/ 0 w 2489200"/>
              <a:gd name="connsiteY0" fmla="*/ 483575 h 754072"/>
              <a:gd name="connsiteX1" fmla="*/ 165100 w 2489200"/>
              <a:gd name="connsiteY1" fmla="*/ 432775 h 754072"/>
              <a:gd name="connsiteX2" fmla="*/ 304800 w 2489200"/>
              <a:gd name="connsiteY2" fmla="*/ 229575 h 754072"/>
              <a:gd name="connsiteX3" fmla="*/ 444500 w 2489200"/>
              <a:gd name="connsiteY3" fmla="*/ 13675 h 754072"/>
              <a:gd name="connsiteX4" fmla="*/ 660400 w 2489200"/>
              <a:gd name="connsiteY4" fmla="*/ 51775 h 754072"/>
              <a:gd name="connsiteX5" fmla="*/ 812800 w 2489200"/>
              <a:gd name="connsiteY5" fmla="*/ 293075 h 754072"/>
              <a:gd name="connsiteX6" fmla="*/ 1028700 w 2489200"/>
              <a:gd name="connsiteY6" fmla="*/ 293075 h 754072"/>
              <a:gd name="connsiteX7" fmla="*/ 1333500 w 2489200"/>
              <a:gd name="connsiteY7" fmla="*/ 394675 h 754072"/>
              <a:gd name="connsiteX8" fmla="*/ 1562100 w 2489200"/>
              <a:gd name="connsiteY8" fmla="*/ 686775 h 754072"/>
              <a:gd name="connsiteX9" fmla="*/ 1651000 w 2489200"/>
              <a:gd name="connsiteY9" fmla="*/ 648675 h 754072"/>
              <a:gd name="connsiteX10" fmla="*/ 1752600 w 2489200"/>
              <a:gd name="connsiteY10" fmla="*/ 343875 h 754072"/>
              <a:gd name="connsiteX11" fmla="*/ 1993900 w 2489200"/>
              <a:gd name="connsiteY11" fmla="*/ 381975 h 754072"/>
              <a:gd name="connsiteX12" fmla="*/ 2095500 w 2489200"/>
              <a:gd name="connsiteY12" fmla="*/ 623275 h 754072"/>
              <a:gd name="connsiteX13" fmla="*/ 2273300 w 2489200"/>
              <a:gd name="connsiteY13" fmla="*/ 750275 h 754072"/>
              <a:gd name="connsiteX14" fmla="*/ 2489200 w 2489200"/>
              <a:gd name="connsiteY14" fmla="*/ 483575 h 7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9200" h="754072">
                <a:moveTo>
                  <a:pt x="0" y="483575"/>
                </a:moveTo>
                <a:cubicBezTo>
                  <a:pt x="57150" y="479341"/>
                  <a:pt x="114300" y="475108"/>
                  <a:pt x="165100" y="432775"/>
                </a:cubicBezTo>
                <a:cubicBezTo>
                  <a:pt x="215900" y="390442"/>
                  <a:pt x="258233" y="299425"/>
                  <a:pt x="304800" y="229575"/>
                </a:cubicBezTo>
                <a:cubicBezTo>
                  <a:pt x="351367" y="159725"/>
                  <a:pt x="385233" y="43308"/>
                  <a:pt x="444500" y="13675"/>
                </a:cubicBezTo>
                <a:cubicBezTo>
                  <a:pt x="503767" y="-15958"/>
                  <a:pt x="599017" y="5208"/>
                  <a:pt x="660400" y="51775"/>
                </a:cubicBezTo>
                <a:cubicBezTo>
                  <a:pt x="721783" y="98342"/>
                  <a:pt x="751417" y="252858"/>
                  <a:pt x="812800" y="293075"/>
                </a:cubicBezTo>
                <a:cubicBezTo>
                  <a:pt x="874183" y="333292"/>
                  <a:pt x="941917" y="276142"/>
                  <a:pt x="1028700" y="293075"/>
                </a:cubicBezTo>
                <a:cubicBezTo>
                  <a:pt x="1115483" y="310008"/>
                  <a:pt x="1244600" y="329058"/>
                  <a:pt x="1333500" y="394675"/>
                </a:cubicBezTo>
                <a:cubicBezTo>
                  <a:pt x="1422400" y="460292"/>
                  <a:pt x="1509183" y="644442"/>
                  <a:pt x="1562100" y="686775"/>
                </a:cubicBezTo>
                <a:cubicBezTo>
                  <a:pt x="1615017" y="729108"/>
                  <a:pt x="1619250" y="705825"/>
                  <a:pt x="1651000" y="648675"/>
                </a:cubicBezTo>
                <a:cubicBezTo>
                  <a:pt x="1682750" y="591525"/>
                  <a:pt x="1695450" y="388325"/>
                  <a:pt x="1752600" y="343875"/>
                </a:cubicBezTo>
                <a:cubicBezTo>
                  <a:pt x="1809750" y="299425"/>
                  <a:pt x="1936750" y="335408"/>
                  <a:pt x="1993900" y="381975"/>
                </a:cubicBezTo>
                <a:cubicBezTo>
                  <a:pt x="2051050" y="428542"/>
                  <a:pt x="2048933" y="561892"/>
                  <a:pt x="2095500" y="623275"/>
                </a:cubicBezTo>
                <a:cubicBezTo>
                  <a:pt x="2142067" y="684658"/>
                  <a:pt x="2207683" y="773558"/>
                  <a:pt x="2273300" y="750275"/>
                </a:cubicBezTo>
                <a:cubicBezTo>
                  <a:pt x="2338917" y="726992"/>
                  <a:pt x="2414058" y="605283"/>
                  <a:pt x="2489200" y="48357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2" y="3521990"/>
            <a:ext cx="329586" cy="2115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69" y="3959729"/>
            <a:ext cx="94421" cy="1953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5536" y="4509120"/>
            <a:ext cx="36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</a:t>
            </a:r>
            <a:endParaRPr lang="sv-SE" sz="1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5" y="4563336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ctangle 69"/>
          <p:cNvSpPr/>
          <p:nvPr/>
        </p:nvSpPr>
        <p:spPr>
          <a:xfrm>
            <a:off x="4599445" y="1502178"/>
            <a:ext cx="36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Digital signals:</a:t>
            </a:r>
            <a:endParaRPr lang="sv-SE" sz="1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671454" y="1556394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Rectangle 86"/>
          <p:cNvSpPr/>
          <p:nvPr/>
        </p:nvSpPr>
        <p:spPr>
          <a:xfrm>
            <a:off x="423794" y="3059668"/>
            <a:ext cx="36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 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Simple… </a:t>
            </a:r>
          </a:p>
        </p:txBody>
      </p:sp>
    </p:spTree>
    <p:extLst>
      <p:ext uri="{BB962C8B-B14F-4D97-AF65-F5344CB8AC3E}">
        <p14:creationId xmlns:p14="http://schemas.microsoft.com/office/powerpoint/2010/main" val="273334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What</a:t>
            </a:r>
            <a:r>
              <a:rPr lang="sv-SE" b="1" dirty="0">
                <a:latin typeface="Comic Sans MS"/>
                <a:cs typeface="Comic Sans MS"/>
              </a:rPr>
              <a:t> is the </a:t>
            </a:r>
            <a:r>
              <a:rPr lang="sv-SE" b="1" dirty="0" err="1">
                <a:latin typeface="Comic Sans MS"/>
                <a:cs typeface="Comic Sans MS"/>
              </a:rPr>
              <a:t>difference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between</a:t>
            </a:r>
            <a:endParaRPr lang="sv-SE" b="1" dirty="0">
              <a:latin typeface="Comic Sans MS"/>
              <a:cs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Digital signals               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556792"/>
            <a:ext cx="3960440" cy="14401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67545" y="3068960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80892" y="3544598"/>
            <a:ext cx="0" cy="81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36876" y="4264005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242296" y="3640730"/>
            <a:ext cx="2489200" cy="754072"/>
          </a:xfrm>
          <a:custGeom>
            <a:avLst/>
            <a:gdLst>
              <a:gd name="connsiteX0" fmla="*/ 0 w 2489200"/>
              <a:gd name="connsiteY0" fmla="*/ 483575 h 754072"/>
              <a:gd name="connsiteX1" fmla="*/ 165100 w 2489200"/>
              <a:gd name="connsiteY1" fmla="*/ 432775 h 754072"/>
              <a:gd name="connsiteX2" fmla="*/ 304800 w 2489200"/>
              <a:gd name="connsiteY2" fmla="*/ 229575 h 754072"/>
              <a:gd name="connsiteX3" fmla="*/ 444500 w 2489200"/>
              <a:gd name="connsiteY3" fmla="*/ 13675 h 754072"/>
              <a:gd name="connsiteX4" fmla="*/ 660400 w 2489200"/>
              <a:gd name="connsiteY4" fmla="*/ 51775 h 754072"/>
              <a:gd name="connsiteX5" fmla="*/ 812800 w 2489200"/>
              <a:gd name="connsiteY5" fmla="*/ 293075 h 754072"/>
              <a:gd name="connsiteX6" fmla="*/ 1028700 w 2489200"/>
              <a:gd name="connsiteY6" fmla="*/ 293075 h 754072"/>
              <a:gd name="connsiteX7" fmla="*/ 1333500 w 2489200"/>
              <a:gd name="connsiteY7" fmla="*/ 394675 h 754072"/>
              <a:gd name="connsiteX8" fmla="*/ 1562100 w 2489200"/>
              <a:gd name="connsiteY8" fmla="*/ 686775 h 754072"/>
              <a:gd name="connsiteX9" fmla="*/ 1651000 w 2489200"/>
              <a:gd name="connsiteY9" fmla="*/ 648675 h 754072"/>
              <a:gd name="connsiteX10" fmla="*/ 1752600 w 2489200"/>
              <a:gd name="connsiteY10" fmla="*/ 343875 h 754072"/>
              <a:gd name="connsiteX11" fmla="*/ 1993900 w 2489200"/>
              <a:gd name="connsiteY11" fmla="*/ 381975 h 754072"/>
              <a:gd name="connsiteX12" fmla="*/ 2095500 w 2489200"/>
              <a:gd name="connsiteY12" fmla="*/ 623275 h 754072"/>
              <a:gd name="connsiteX13" fmla="*/ 2273300 w 2489200"/>
              <a:gd name="connsiteY13" fmla="*/ 750275 h 754072"/>
              <a:gd name="connsiteX14" fmla="*/ 2489200 w 2489200"/>
              <a:gd name="connsiteY14" fmla="*/ 483575 h 7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9200" h="754072">
                <a:moveTo>
                  <a:pt x="0" y="483575"/>
                </a:moveTo>
                <a:cubicBezTo>
                  <a:pt x="57150" y="479341"/>
                  <a:pt x="114300" y="475108"/>
                  <a:pt x="165100" y="432775"/>
                </a:cubicBezTo>
                <a:cubicBezTo>
                  <a:pt x="215900" y="390442"/>
                  <a:pt x="258233" y="299425"/>
                  <a:pt x="304800" y="229575"/>
                </a:cubicBezTo>
                <a:cubicBezTo>
                  <a:pt x="351367" y="159725"/>
                  <a:pt x="385233" y="43308"/>
                  <a:pt x="444500" y="13675"/>
                </a:cubicBezTo>
                <a:cubicBezTo>
                  <a:pt x="503767" y="-15958"/>
                  <a:pt x="599017" y="5208"/>
                  <a:pt x="660400" y="51775"/>
                </a:cubicBezTo>
                <a:cubicBezTo>
                  <a:pt x="721783" y="98342"/>
                  <a:pt x="751417" y="252858"/>
                  <a:pt x="812800" y="293075"/>
                </a:cubicBezTo>
                <a:cubicBezTo>
                  <a:pt x="874183" y="333292"/>
                  <a:pt x="941917" y="276142"/>
                  <a:pt x="1028700" y="293075"/>
                </a:cubicBezTo>
                <a:cubicBezTo>
                  <a:pt x="1115483" y="310008"/>
                  <a:pt x="1244600" y="329058"/>
                  <a:pt x="1333500" y="394675"/>
                </a:cubicBezTo>
                <a:cubicBezTo>
                  <a:pt x="1422400" y="460292"/>
                  <a:pt x="1509183" y="644442"/>
                  <a:pt x="1562100" y="686775"/>
                </a:cubicBezTo>
                <a:cubicBezTo>
                  <a:pt x="1615017" y="729108"/>
                  <a:pt x="1619250" y="705825"/>
                  <a:pt x="1651000" y="648675"/>
                </a:cubicBezTo>
                <a:cubicBezTo>
                  <a:pt x="1682750" y="591525"/>
                  <a:pt x="1695450" y="388325"/>
                  <a:pt x="1752600" y="343875"/>
                </a:cubicBezTo>
                <a:cubicBezTo>
                  <a:pt x="1809750" y="299425"/>
                  <a:pt x="1936750" y="335408"/>
                  <a:pt x="1993900" y="381975"/>
                </a:cubicBezTo>
                <a:cubicBezTo>
                  <a:pt x="2051050" y="428542"/>
                  <a:pt x="2048933" y="561892"/>
                  <a:pt x="2095500" y="623275"/>
                </a:cubicBezTo>
                <a:cubicBezTo>
                  <a:pt x="2142067" y="684658"/>
                  <a:pt x="2207683" y="773558"/>
                  <a:pt x="2273300" y="750275"/>
                </a:cubicBezTo>
                <a:cubicBezTo>
                  <a:pt x="2338917" y="726992"/>
                  <a:pt x="2414058" y="605283"/>
                  <a:pt x="2489200" y="48357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2" y="3521990"/>
            <a:ext cx="329586" cy="2115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69" y="3959729"/>
            <a:ext cx="94421" cy="1953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5536" y="4509120"/>
            <a:ext cx="3644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time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is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discrete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amplitude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is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continuous</a:t>
            </a:r>
            <a:endParaRPr lang="sv-SE" sz="1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5" y="4563336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62937" y="5085185"/>
            <a:ext cx="0" cy="81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18921" y="5804592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6" y="5098267"/>
            <a:ext cx="357805" cy="2002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14" y="5500316"/>
            <a:ext cx="165237" cy="14090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403648" y="5768588"/>
            <a:ext cx="1512168" cy="72008"/>
            <a:chOff x="4932040" y="2852936"/>
            <a:chExt cx="1512168" cy="720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280892" y="5804592"/>
            <a:ext cx="2455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1</a:t>
            </a:r>
            <a:endParaRPr lang="sv-SE" sz="1000" dirty="0"/>
          </a:p>
        </p:txBody>
      </p:sp>
      <p:sp>
        <p:nvSpPr>
          <p:cNvPr id="40" name="Rectangle 39"/>
          <p:cNvSpPr/>
          <p:nvPr/>
        </p:nvSpPr>
        <p:spPr>
          <a:xfrm>
            <a:off x="1488065" y="5804592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2</a:t>
            </a:r>
            <a:endParaRPr lang="sv-SE" sz="1000" dirty="0"/>
          </a:p>
        </p:txBody>
      </p:sp>
      <p:sp>
        <p:nvSpPr>
          <p:cNvPr id="41" name="Rectangle 40"/>
          <p:cNvSpPr/>
          <p:nvPr/>
        </p:nvSpPr>
        <p:spPr>
          <a:xfrm>
            <a:off x="1704089" y="5805264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3</a:t>
            </a:r>
            <a:endParaRPr lang="sv-SE" sz="1000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403682" y="5438490"/>
            <a:ext cx="0" cy="3661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367644" y="5379950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619672" y="5231522"/>
            <a:ext cx="0" cy="57307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583634" y="5172982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835696" y="5661248"/>
            <a:ext cx="0" cy="1433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799658" y="5595974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051720" y="5129582"/>
            <a:ext cx="0" cy="6491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019493" y="5061258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267778" y="5284036"/>
            <a:ext cx="0" cy="5428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231740" y="5223725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7" name="Straight Connector 56"/>
          <p:cNvCxnSpPr/>
          <p:nvPr/>
        </p:nvCxnSpPr>
        <p:spPr>
          <a:xfrm>
            <a:off x="2483768" y="5826838"/>
            <a:ext cx="0" cy="707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447730" y="5898913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699792" y="5373216"/>
            <a:ext cx="0" cy="4536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663754" y="531467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915816" y="5732920"/>
            <a:ext cx="0" cy="6801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879812" y="566764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ctangle 69"/>
          <p:cNvSpPr/>
          <p:nvPr/>
        </p:nvSpPr>
        <p:spPr>
          <a:xfrm>
            <a:off x="4599445" y="1502178"/>
            <a:ext cx="36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Digital signals:</a:t>
            </a:r>
            <a:endParaRPr lang="sv-SE" sz="1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671454" y="1556394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Rectangle 86"/>
          <p:cNvSpPr/>
          <p:nvPr/>
        </p:nvSpPr>
        <p:spPr>
          <a:xfrm>
            <a:off x="423794" y="3059668"/>
            <a:ext cx="36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 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Simple… </a:t>
            </a:r>
          </a:p>
        </p:txBody>
      </p:sp>
    </p:spTree>
    <p:extLst>
      <p:ext uri="{BB962C8B-B14F-4D97-AF65-F5344CB8AC3E}">
        <p14:creationId xmlns:p14="http://schemas.microsoft.com/office/powerpoint/2010/main" val="309222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What</a:t>
            </a:r>
            <a:r>
              <a:rPr lang="sv-SE" b="1" dirty="0">
                <a:latin typeface="Comic Sans MS"/>
                <a:cs typeface="Comic Sans MS"/>
              </a:rPr>
              <a:t> is the </a:t>
            </a:r>
            <a:r>
              <a:rPr lang="sv-SE" b="1" dirty="0" err="1">
                <a:latin typeface="Comic Sans MS"/>
                <a:cs typeface="Comic Sans MS"/>
              </a:rPr>
              <a:t>difference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between</a:t>
            </a:r>
            <a:endParaRPr lang="sv-SE" b="1" dirty="0">
              <a:latin typeface="Comic Sans MS"/>
              <a:cs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Digital signals               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556792"/>
            <a:ext cx="3960440" cy="14401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67545" y="3068960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ctangle 1"/>
          <p:cNvSpPr/>
          <p:nvPr/>
        </p:nvSpPr>
        <p:spPr>
          <a:xfrm>
            <a:off x="423794" y="3059668"/>
            <a:ext cx="36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 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Simple…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80892" y="3544598"/>
            <a:ext cx="0" cy="81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36876" y="4264005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242296" y="3640730"/>
            <a:ext cx="2489200" cy="754072"/>
          </a:xfrm>
          <a:custGeom>
            <a:avLst/>
            <a:gdLst>
              <a:gd name="connsiteX0" fmla="*/ 0 w 2489200"/>
              <a:gd name="connsiteY0" fmla="*/ 483575 h 754072"/>
              <a:gd name="connsiteX1" fmla="*/ 165100 w 2489200"/>
              <a:gd name="connsiteY1" fmla="*/ 432775 h 754072"/>
              <a:gd name="connsiteX2" fmla="*/ 304800 w 2489200"/>
              <a:gd name="connsiteY2" fmla="*/ 229575 h 754072"/>
              <a:gd name="connsiteX3" fmla="*/ 444500 w 2489200"/>
              <a:gd name="connsiteY3" fmla="*/ 13675 h 754072"/>
              <a:gd name="connsiteX4" fmla="*/ 660400 w 2489200"/>
              <a:gd name="connsiteY4" fmla="*/ 51775 h 754072"/>
              <a:gd name="connsiteX5" fmla="*/ 812800 w 2489200"/>
              <a:gd name="connsiteY5" fmla="*/ 293075 h 754072"/>
              <a:gd name="connsiteX6" fmla="*/ 1028700 w 2489200"/>
              <a:gd name="connsiteY6" fmla="*/ 293075 h 754072"/>
              <a:gd name="connsiteX7" fmla="*/ 1333500 w 2489200"/>
              <a:gd name="connsiteY7" fmla="*/ 394675 h 754072"/>
              <a:gd name="connsiteX8" fmla="*/ 1562100 w 2489200"/>
              <a:gd name="connsiteY8" fmla="*/ 686775 h 754072"/>
              <a:gd name="connsiteX9" fmla="*/ 1651000 w 2489200"/>
              <a:gd name="connsiteY9" fmla="*/ 648675 h 754072"/>
              <a:gd name="connsiteX10" fmla="*/ 1752600 w 2489200"/>
              <a:gd name="connsiteY10" fmla="*/ 343875 h 754072"/>
              <a:gd name="connsiteX11" fmla="*/ 1993900 w 2489200"/>
              <a:gd name="connsiteY11" fmla="*/ 381975 h 754072"/>
              <a:gd name="connsiteX12" fmla="*/ 2095500 w 2489200"/>
              <a:gd name="connsiteY12" fmla="*/ 623275 h 754072"/>
              <a:gd name="connsiteX13" fmla="*/ 2273300 w 2489200"/>
              <a:gd name="connsiteY13" fmla="*/ 750275 h 754072"/>
              <a:gd name="connsiteX14" fmla="*/ 2489200 w 2489200"/>
              <a:gd name="connsiteY14" fmla="*/ 483575 h 7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9200" h="754072">
                <a:moveTo>
                  <a:pt x="0" y="483575"/>
                </a:moveTo>
                <a:cubicBezTo>
                  <a:pt x="57150" y="479341"/>
                  <a:pt x="114300" y="475108"/>
                  <a:pt x="165100" y="432775"/>
                </a:cubicBezTo>
                <a:cubicBezTo>
                  <a:pt x="215900" y="390442"/>
                  <a:pt x="258233" y="299425"/>
                  <a:pt x="304800" y="229575"/>
                </a:cubicBezTo>
                <a:cubicBezTo>
                  <a:pt x="351367" y="159725"/>
                  <a:pt x="385233" y="43308"/>
                  <a:pt x="444500" y="13675"/>
                </a:cubicBezTo>
                <a:cubicBezTo>
                  <a:pt x="503767" y="-15958"/>
                  <a:pt x="599017" y="5208"/>
                  <a:pt x="660400" y="51775"/>
                </a:cubicBezTo>
                <a:cubicBezTo>
                  <a:pt x="721783" y="98342"/>
                  <a:pt x="751417" y="252858"/>
                  <a:pt x="812800" y="293075"/>
                </a:cubicBezTo>
                <a:cubicBezTo>
                  <a:pt x="874183" y="333292"/>
                  <a:pt x="941917" y="276142"/>
                  <a:pt x="1028700" y="293075"/>
                </a:cubicBezTo>
                <a:cubicBezTo>
                  <a:pt x="1115483" y="310008"/>
                  <a:pt x="1244600" y="329058"/>
                  <a:pt x="1333500" y="394675"/>
                </a:cubicBezTo>
                <a:cubicBezTo>
                  <a:pt x="1422400" y="460292"/>
                  <a:pt x="1509183" y="644442"/>
                  <a:pt x="1562100" y="686775"/>
                </a:cubicBezTo>
                <a:cubicBezTo>
                  <a:pt x="1615017" y="729108"/>
                  <a:pt x="1619250" y="705825"/>
                  <a:pt x="1651000" y="648675"/>
                </a:cubicBezTo>
                <a:cubicBezTo>
                  <a:pt x="1682750" y="591525"/>
                  <a:pt x="1695450" y="388325"/>
                  <a:pt x="1752600" y="343875"/>
                </a:cubicBezTo>
                <a:cubicBezTo>
                  <a:pt x="1809750" y="299425"/>
                  <a:pt x="1936750" y="335408"/>
                  <a:pt x="1993900" y="381975"/>
                </a:cubicBezTo>
                <a:cubicBezTo>
                  <a:pt x="2051050" y="428542"/>
                  <a:pt x="2048933" y="561892"/>
                  <a:pt x="2095500" y="623275"/>
                </a:cubicBezTo>
                <a:cubicBezTo>
                  <a:pt x="2142067" y="684658"/>
                  <a:pt x="2207683" y="773558"/>
                  <a:pt x="2273300" y="750275"/>
                </a:cubicBezTo>
                <a:cubicBezTo>
                  <a:pt x="2338917" y="726992"/>
                  <a:pt x="2414058" y="605283"/>
                  <a:pt x="2489200" y="48357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2" y="3521990"/>
            <a:ext cx="329586" cy="2115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69" y="3959729"/>
            <a:ext cx="94421" cy="1953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5536" y="4509120"/>
            <a:ext cx="3644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time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is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discrete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amplitude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is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continuous</a:t>
            </a:r>
            <a:endParaRPr lang="sv-SE" sz="1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5" y="4563336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62937" y="5085185"/>
            <a:ext cx="0" cy="81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18921" y="5804592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6" y="5098267"/>
            <a:ext cx="357805" cy="2002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14" y="5500316"/>
            <a:ext cx="165237" cy="14090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403648" y="5768588"/>
            <a:ext cx="1512168" cy="72008"/>
            <a:chOff x="4932040" y="2852936"/>
            <a:chExt cx="1512168" cy="720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280892" y="5804592"/>
            <a:ext cx="2455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1</a:t>
            </a:r>
            <a:endParaRPr lang="sv-SE" sz="1000" dirty="0"/>
          </a:p>
        </p:txBody>
      </p:sp>
      <p:sp>
        <p:nvSpPr>
          <p:cNvPr id="40" name="Rectangle 39"/>
          <p:cNvSpPr/>
          <p:nvPr/>
        </p:nvSpPr>
        <p:spPr>
          <a:xfrm>
            <a:off x="1488065" y="5804592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2</a:t>
            </a:r>
            <a:endParaRPr lang="sv-SE" sz="1000" dirty="0"/>
          </a:p>
        </p:txBody>
      </p:sp>
      <p:sp>
        <p:nvSpPr>
          <p:cNvPr id="41" name="Rectangle 40"/>
          <p:cNvSpPr/>
          <p:nvPr/>
        </p:nvSpPr>
        <p:spPr>
          <a:xfrm>
            <a:off x="1704089" y="5805264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3</a:t>
            </a:r>
            <a:endParaRPr lang="sv-SE" sz="1000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403682" y="5438490"/>
            <a:ext cx="0" cy="3661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367644" y="5379950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619672" y="5231522"/>
            <a:ext cx="0" cy="57307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583634" y="5172982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835696" y="5661248"/>
            <a:ext cx="0" cy="1433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799658" y="5595974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051720" y="5129582"/>
            <a:ext cx="0" cy="6491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019493" y="5061258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267778" y="5284036"/>
            <a:ext cx="0" cy="5428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231740" y="5223725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7" name="Straight Connector 56"/>
          <p:cNvCxnSpPr/>
          <p:nvPr/>
        </p:nvCxnSpPr>
        <p:spPr>
          <a:xfrm>
            <a:off x="2483768" y="5826838"/>
            <a:ext cx="0" cy="707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447730" y="5898913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699792" y="5373216"/>
            <a:ext cx="0" cy="4536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663754" y="531467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915816" y="5732920"/>
            <a:ext cx="0" cy="6801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879812" y="566764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9" name="Group 68"/>
          <p:cNvGrpSpPr/>
          <p:nvPr/>
        </p:nvGrpSpPr>
        <p:grpSpPr>
          <a:xfrm>
            <a:off x="4599445" y="1502178"/>
            <a:ext cx="4032449" cy="1549388"/>
            <a:chOff x="395536" y="4509120"/>
            <a:chExt cx="4032449" cy="1549388"/>
          </a:xfrm>
        </p:grpSpPr>
        <p:sp>
          <p:nvSpPr>
            <p:cNvPr id="70" name="Rectangle 69"/>
            <p:cNvSpPr/>
            <p:nvPr/>
          </p:nvSpPr>
          <p:spPr>
            <a:xfrm>
              <a:off x="395536" y="4509120"/>
              <a:ext cx="3644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Digital signals: </a:t>
              </a:r>
              <a:r>
                <a:rPr lang="sv-SE" sz="14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time</a:t>
              </a:r>
              <a:r>
                <a:rPr lang="sv-SE" sz="1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 is </a:t>
              </a:r>
              <a:r>
                <a:rPr lang="sv-SE" sz="14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discrete</a:t>
              </a:r>
              <a:r>
                <a:rPr lang="sv-SE" sz="1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, </a:t>
              </a:r>
              <a:r>
                <a:rPr lang="sv-SE" sz="14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amplitude</a:t>
              </a:r>
              <a:r>
                <a:rPr lang="sv-SE" sz="1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 is </a:t>
              </a:r>
              <a:r>
                <a:rPr lang="sv-SE" sz="14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discrete</a:t>
              </a:r>
              <a:endParaRPr lang="sv-SE" sz="1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67545" y="4563336"/>
              <a:ext cx="3960440" cy="1495172"/>
              <a:chOff x="467545" y="4563336"/>
              <a:chExt cx="3960440" cy="149517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67545" y="4563336"/>
                <a:ext cx="3960440" cy="1440160"/>
              </a:xfrm>
              <a:prstGeom prst="rect">
                <a:avLst/>
              </a:prstGeom>
              <a:noFill/>
              <a:ln w="317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flipV="1">
                <a:off x="1162937" y="5085185"/>
                <a:ext cx="0" cy="8123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1018921" y="5804592"/>
                <a:ext cx="31683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5" name="Picture 74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081" y="5069498"/>
                <a:ext cx="369840" cy="206968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9414" y="5500316"/>
                <a:ext cx="165237" cy="140908"/>
              </a:xfrm>
              <a:prstGeom prst="rect">
                <a:avLst/>
              </a:prstGeom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1403648" y="5768588"/>
                <a:ext cx="1512168" cy="72008"/>
                <a:chOff x="4932040" y="2852936"/>
                <a:chExt cx="1512168" cy="72008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4932040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364088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5148064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5580112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5796136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228184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6012160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6444208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Rectangle 77"/>
              <p:cNvSpPr/>
              <p:nvPr/>
            </p:nvSpPr>
            <p:spPr>
              <a:xfrm>
                <a:off x="1280892" y="5804592"/>
                <a:ext cx="245580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88065" y="5804592"/>
                <a:ext cx="26321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2</a:t>
                </a:r>
                <a:endParaRPr lang="sv-SE" sz="10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04089" y="5805264"/>
                <a:ext cx="26321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3</a:t>
                </a:r>
                <a:endParaRPr lang="sv-SE" sz="1000" dirty="0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V="1">
                <a:off x="1403682" y="5661248"/>
                <a:ext cx="0" cy="14334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1367644" y="5595974"/>
                <a:ext cx="72008" cy="6527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 flipV="1">
                <a:off x="1619672" y="5231522"/>
                <a:ext cx="0" cy="57307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1583634" y="5172982"/>
                <a:ext cx="72008" cy="6527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V="1">
                <a:off x="2267778" y="5427830"/>
                <a:ext cx="0" cy="39900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2233980" y="5360448"/>
                <a:ext cx="72008" cy="6527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5" name="Straight Connector 104"/>
          <p:cNvCxnSpPr/>
          <p:nvPr/>
        </p:nvCxnSpPr>
        <p:spPr>
          <a:xfrm flipV="1">
            <a:off x="6039605" y="2654306"/>
            <a:ext cx="0" cy="1433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6003567" y="2589032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6687677" y="2225252"/>
            <a:ext cx="0" cy="57307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6651639" y="2166712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6255629" y="2420888"/>
            <a:ext cx="0" cy="39900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6221831" y="235350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6903701" y="2654272"/>
            <a:ext cx="0" cy="1433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6867663" y="2588998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7119725" y="2422165"/>
            <a:ext cx="0" cy="39900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7085927" y="2354783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6" name="Straight Connector 25"/>
          <p:cNvCxnSpPr/>
          <p:nvPr/>
        </p:nvCxnSpPr>
        <p:spPr>
          <a:xfrm>
            <a:off x="5297728" y="2620392"/>
            <a:ext cx="2010576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297728" y="2388437"/>
            <a:ext cx="2010576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310761" y="2199349"/>
            <a:ext cx="2010576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8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What</a:t>
            </a:r>
            <a:r>
              <a:rPr lang="sv-SE" b="1" dirty="0">
                <a:latin typeface="Comic Sans MS"/>
                <a:cs typeface="Comic Sans MS"/>
              </a:rPr>
              <a:t> is the </a:t>
            </a:r>
            <a:r>
              <a:rPr lang="sv-SE" b="1" dirty="0" err="1">
                <a:latin typeface="Comic Sans MS"/>
                <a:cs typeface="Comic Sans MS"/>
              </a:rPr>
              <a:t>difference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between</a:t>
            </a:r>
            <a:endParaRPr lang="sv-SE" b="1" dirty="0">
              <a:latin typeface="Comic Sans MS"/>
              <a:cs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Digital signals               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556792"/>
            <a:ext cx="3960440" cy="14401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67545" y="3068960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ctangle 1"/>
          <p:cNvSpPr/>
          <p:nvPr/>
        </p:nvSpPr>
        <p:spPr>
          <a:xfrm>
            <a:off x="423794" y="3059668"/>
            <a:ext cx="36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 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Simple…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80892" y="3544598"/>
            <a:ext cx="0" cy="81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36876" y="4264005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242296" y="3640730"/>
            <a:ext cx="2489200" cy="754072"/>
          </a:xfrm>
          <a:custGeom>
            <a:avLst/>
            <a:gdLst>
              <a:gd name="connsiteX0" fmla="*/ 0 w 2489200"/>
              <a:gd name="connsiteY0" fmla="*/ 483575 h 754072"/>
              <a:gd name="connsiteX1" fmla="*/ 165100 w 2489200"/>
              <a:gd name="connsiteY1" fmla="*/ 432775 h 754072"/>
              <a:gd name="connsiteX2" fmla="*/ 304800 w 2489200"/>
              <a:gd name="connsiteY2" fmla="*/ 229575 h 754072"/>
              <a:gd name="connsiteX3" fmla="*/ 444500 w 2489200"/>
              <a:gd name="connsiteY3" fmla="*/ 13675 h 754072"/>
              <a:gd name="connsiteX4" fmla="*/ 660400 w 2489200"/>
              <a:gd name="connsiteY4" fmla="*/ 51775 h 754072"/>
              <a:gd name="connsiteX5" fmla="*/ 812800 w 2489200"/>
              <a:gd name="connsiteY5" fmla="*/ 293075 h 754072"/>
              <a:gd name="connsiteX6" fmla="*/ 1028700 w 2489200"/>
              <a:gd name="connsiteY6" fmla="*/ 293075 h 754072"/>
              <a:gd name="connsiteX7" fmla="*/ 1333500 w 2489200"/>
              <a:gd name="connsiteY7" fmla="*/ 394675 h 754072"/>
              <a:gd name="connsiteX8" fmla="*/ 1562100 w 2489200"/>
              <a:gd name="connsiteY8" fmla="*/ 686775 h 754072"/>
              <a:gd name="connsiteX9" fmla="*/ 1651000 w 2489200"/>
              <a:gd name="connsiteY9" fmla="*/ 648675 h 754072"/>
              <a:gd name="connsiteX10" fmla="*/ 1752600 w 2489200"/>
              <a:gd name="connsiteY10" fmla="*/ 343875 h 754072"/>
              <a:gd name="connsiteX11" fmla="*/ 1993900 w 2489200"/>
              <a:gd name="connsiteY11" fmla="*/ 381975 h 754072"/>
              <a:gd name="connsiteX12" fmla="*/ 2095500 w 2489200"/>
              <a:gd name="connsiteY12" fmla="*/ 623275 h 754072"/>
              <a:gd name="connsiteX13" fmla="*/ 2273300 w 2489200"/>
              <a:gd name="connsiteY13" fmla="*/ 750275 h 754072"/>
              <a:gd name="connsiteX14" fmla="*/ 2489200 w 2489200"/>
              <a:gd name="connsiteY14" fmla="*/ 483575 h 7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9200" h="754072">
                <a:moveTo>
                  <a:pt x="0" y="483575"/>
                </a:moveTo>
                <a:cubicBezTo>
                  <a:pt x="57150" y="479341"/>
                  <a:pt x="114300" y="475108"/>
                  <a:pt x="165100" y="432775"/>
                </a:cubicBezTo>
                <a:cubicBezTo>
                  <a:pt x="215900" y="390442"/>
                  <a:pt x="258233" y="299425"/>
                  <a:pt x="304800" y="229575"/>
                </a:cubicBezTo>
                <a:cubicBezTo>
                  <a:pt x="351367" y="159725"/>
                  <a:pt x="385233" y="43308"/>
                  <a:pt x="444500" y="13675"/>
                </a:cubicBezTo>
                <a:cubicBezTo>
                  <a:pt x="503767" y="-15958"/>
                  <a:pt x="599017" y="5208"/>
                  <a:pt x="660400" y="51775"/>
                </a:cubicBezTo>
                <a:cubicBezTo>
                  <a:pt x="721783" y="98342"/>
                  <a:pt x="751417" y="252858"/>
                  <a:pt x="812800" y="293075"/>
                </a:cubicBezTo>
                <a:cubicBezTo>
                  <a:pt x="874183" y="333292"/>
                  <a:pt x="941917" y="276142"/>
                  <a:pt x="1028700" y="293075"/>
                </a:cubicBezTo>
                <a:cubicBezTo>
                  <a:pt x="1115483" y="310008"/>
                  <a:pt x="1244600" y="329058"/>
                  <a:pt x="1333500" y="394675"/>
                </a:cubicBezTo>
                <a:cubicBezTo>
                  <a:pt x="1422400" y="460292"/>
                  <a:pt x="1509183" y="644442"/>
                  <a:pt x="1562100" y="686775"/>
                </a:cubicBezTo>
                <a:cubicBezTo>
                  <a:pt x="1615017" y="729108"/>
                  <a:pt x="1619250" y="705825"/>
                  <a:pt x="1651000" y="648675"/>
                </a:cubicBezTo>
                <a:cubicBezTo>
                  <a:pt x="1682750" y="591525"/>
                  <a:pt x="1695450" y="388325"/>
                  <a:pt x="1752600" y="343875"/>
                </a:cubicBezTo>
                <a:cubicBezTo>
                  <a:pt x="1809750" y="299425"/>
                  <a:pt x="1936750" y="335408"/>
                  <a:pt x="1993900" y="381975"/>
                </a:cubicBezTo>
                <a:cubicBezTo>
                  <a:pt x="2051050" y="428542"/>
                  <a:pt x="2048933" y="561892"/>
                  <a:pt x="2095500" y="623275"/>
                </a:cubicBezTo>
                <a:cubicBezTo>
                  <a:pt x="2142067" y="684658"/>
                  <a:pt x="2207683" y="773558"/>
                  <a:pt x="2273300" y="750275"/>
                </a:cubicBezTo>
                <a:cubicBezTo>
                  <a:pt x="2338917" y="726992"/>
                  <a:pt x="2414058" y="605283"/>
                  <a:pt x="2489200" y="48357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2" y="3521990"/>
            <a:ext cx="329586" cy="2115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69" y="3959729"/>
            <a:ext cx="94421" cy="1953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5536" y="4509120"/>
            <a:ext cx="3644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time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is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discrete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amplitude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is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continuous</a:t>
            </a:r>
            <a:endParaRPr lang="sv-SE" sz="1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5" y="4563336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62937" y="5085185"/>
            <a:ext cx="0" cy="81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18921" y="5804592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6" y="5098267"/>
            <a:ext cx="357805" cy="2002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14" y="5500316"/>
            <a:ext cx="165237" cy="14090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403648" y="5768588"/>
            <a:ext cx="1512168" cy="72008"/>
            <a:chOff x="4932040" y="2852936"/>
            <a:chExt cx="1512168" cy="720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280892" y="5804592"/>
            <a:ext cx="2455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1</a:t>
            </a:r>
            <a:endParaRPr lang="sv-SE" sz="1000" dirty="0"/>
          </a:p>
        </p:txBody>
      </p:sp>
      <p:sp>
        <p:nvSpPr>
          <p:cNvPr id="40" name="Rectangle 39"/>
          <p:cNvSpPr/>
          <p:nvPr/>
        </p:nvSpPr>
        <p:spPr>
          <a:xfrm>
            <a:off x="1488065" y="5804592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2</a:t>
            </a:r>
            <a:endParaRPr lang="sv-SE" sz="1000" dirty="0"/>
          </a:p>
        </p:txBody>
      </p:sp>
      <p:sp>
        <p:nvSpPr>
          <p:cNvPr id="41" name="Rectangle 40"/>
          <p:cNvSpPr/>
          <p:nvPr/>
        </p:nvSpPr>
        <p:spPr>
          <a:xfrm>
            <a:off x="1704089" y="5805264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3</a:t>
            </a:r>
            <a:endParaRPr lang="sv-SE" sz="1000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403682" y="5438490"/>
            <a:ext cx="0" cy="3661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367644" y="5379950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619672" y="5231522"/>
            <a:ext cx="0" cy="57307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583634" y="5172982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835696" y="5661248"/>
            <a:ext cx="0" cy="1433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799658" y="5595974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051720" y="5129582"/>
            <a:ext cx="0" cy="6491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019493" y="5061258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267778" y="5284036"/>
            <a:ext cx="0" cy="5428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231740" y="5223725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7" name="Straight Connector 56"/>
          <p:cNvCxnSpPr/>
          <p:nvPr/>
        </p:nvCxnSpPr>
        <p:spPr>
          <a:xfrm>
            <a:off x="2483768" y="5826838"/>
            <a:ext cx="0" cy="707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447730" y="5898913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699792" y="5373216"/>
            <a:ext cx="0" cy="4536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663754" y="531467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915816" y="5732920"/>
            <a:ext cx="0" cy="6801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879812" y="566764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9" name="Group 68"/>
          <p:cNvGrpSpPr/>
          <p:nvPr/>
        </p:nvGrpSpPr>
        <p:grpSpPr>
          <a:xfrm>
            <a:off x="4599445" y="1502178"/>
            <a:ext cx="4032449" cy="1549388"/>
            <a:chOff x="395536" y="4509120"/>
            <a:chExt cx="4032449" cy="1549388"/>
          </a:xfrm>
        </p:grpSpPr>
        <p:sp>
          <p:nvSpPr>
            <p:cNvPr id="70" name="Rectangle 69"/>
            <p:cNvSpPr/>
            <p:nvPr/>
          </p:nvSpPr>
          <p:spPr>
            <a:xfrm>
              <a:off x="395536" y="4509120"/>
              <a:ext cx="3644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Digital signals: </a:t>
              </a:r>
              <a:r>
                <a:rPr lang="sv-SE" sz="14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time</a:t>
              </a:r>
              <a:r>
                <a:rPr lang="sv-SE" sz="1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 is </a:t>
              </a:r>
              <a:r>
                <a:rPr lang="sv-SE" sz="14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discrete</a:t>
              </a:r>
              <a:r>
                <a:rPr lang="sv-SE" sz="1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, </a:t>
              </a:r>
              <a:r>
                <a:rPr lang="sv-SE" sz="14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amplitude</a:t>
              </a:r>
              <a:r>
                <a:rPr lang="sv-SE" sz="1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 is </a:t>
              </a:r>
              <a:r>
                <a:rPr lang="sv-SE" sz="14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discrete</a:t>
              </a:r>
              <a:endParaRPr lang="sv-SE" sz="1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67545" y="4563336"/>
              <a:ext cx="3960440" cy="1495172"/>
              <a:chOff x="467545" y="4563336"/>
              <a:chExt cx="3960440" cy="149517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67545" y="4563336"/>
                <a:ext cx="3960440" cy="1440160"/>
              </a:xfrm>
              <a:prstGeom prst="rect">
                <a:avLst/>
              </a:prstGeom>
              <a:noFill/>
              <a:ln w="317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flipV="1">
                <a:off x="1162937" y="5085185"/>
                <a:ext cx="0" cy="8123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1018921" y="5804592"/>
                <a:ext cx="31683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5" name="Picture 74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081" y="5069498"/>
                <a:ext cx="369840" cy="206968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9414" y="5500316"/>
                <a:ext cx="165237" cy="140908"/>
              </a:xfrm>
              <a:prstGeom prst="rect">
                <a:avLst/>
              </a:prstGeom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1403648" y="5768588"/>
                <a:ext cx="1512168" cy="72008"/>
                <a:chOff x="4932040" y="2852936"/>
                <a:chExt cx="1512168" cy="72008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4932040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364088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5148064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5580112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5796136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228184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6012160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6444208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Rectangle 77"/>
              <p:cNvSpPr/>
              <p:nvPr/>
            </p:nvSpPr>
            <p:spPr>
              <a:xfrm>
                <a:off x="1280892" y="5804592"/>
                <a:ext cx="245580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88065" y="5804592"/>
                <a:ext cx="26321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2</a:t>
                </a:r>
                <a:endParaRPr lang="sv-SE" sz="10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04089" y="5805264"/>
                <a:ext cx="26321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3</a:t>
                </a:r>
                <a:endParaRPr lang="sv-SE" sz="1000" dirty="0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V="1">
                <a:off x="1403682" y="5661248"/>
                <a:ext cx="0" cy="14334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1367644" y="5595974"/>
                <a:ext cx="72008" cy="6527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 flipV="1">
                <a:off x="1619672" y="5231522"/>
                <a:ext cx="0" cy="57307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1583634" y="5172982"/>
                <a:ext cx="72008" cy="6527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V="1">
                <a:off x="2267778" y="5427830"/>
                <a:ext cx="0" cy="39900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2233980" y="5360448"/>
                <a:ext cx="72008" cy="6527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5" name="Straight Connector 104"/>
          <p:cNvCxnSpPr/>
          <p:nvPr/>
        </p:nvCxnSpPr>
        <p:spPr>
          <a:xfrm flipV="1">
            <a:off x="6039605" y="2654306"/>
            <a:ext cx="0" cy="1433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6003567" y="2589032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6687677" y="2225252"/>
            <a:ext cx="0" cy="57307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6651639" y="2166712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6255629" y="2420888"/>
            <a:ext cx="0" cy="39900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6221831" y="235350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6903701" y="2654272"/>
            <a:ext cx="0" cy="1433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6867663" y="2588998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7119725" y="2422165"/>
            <a:ext cx="0" cy="39900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7085927" y="2354783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6" name="Straight Connector 25"/>
          <p:cNvCxnSpPr/>
          <p:nvPr/>
        </p:nvCxnSpPr>
        <p:spPr>
          <a:xfrm>
            <a:off x="5297728" y="2620392"/>
            <a:ext cx="2010576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297728" y="2388437"/>
            <a:ext cx="2010576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310761" y="2199349"/>
            <a:ext cx="2010576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9992" y="1309410"/>
            <a:ext cx="4131902" cy="19349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71454" y="1309410"/>
            <a:ext cx="3960440" cy="19349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18285" y="3516156"/>
            <a:ext cx="40136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Essentially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not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treated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in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course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. </a:t>
            </a:r>
          </a:p>
          <a:p>
            <a:r>
              <a:rPr lang="sv-SE" dirty="0" err="1">
                <a:latin typeface="Comic Sans MS"/>
                <a:cs typeface="Comic Sans MS"/>
              </a:rPr>
              <a:t>However</a:t>
            </a:r>
            <a:r>
              <a:rPr lang="sv-SE" dirty="0">
                <a:latin typeface="Comic Sans MS"/>
                <a:cs typeface="Comic Sans MS"/>
              </a:rPr>
              <a:t>, the </a:t>
            </a:r>
            <a:r>
              <a:rPr lang="sv-SE" dirty="0" err="1">
                <a:latin typeface="Comic Sans MS"/>
                <a:cs typeface="Comic Sans MS"/>
              </a:rPr>
              <a:t>class</a:t>
            </a:r>
            <a:r>
              <a:rPr lang="sv-SE" dirty="0">
                <a:latin typeface="Comic Sans MS"/>
                <a:cs typeface="Comic Sans MS"/>
              </a:rPr>
              <a:t> </a:t>
            </a:r>
            <a:r>
              <a:rPr lang="sv-SE" dirty="0" err="1">
                <a:latin typeface="Comic Sans MS"/>
                <a:cs typeface="Comic Sans MS"/>
              </a:rPr>
              <a:t>of</a:t>
            </a:r>
            <a:r>
              <a:rPr lang="sv-SE" dirty="0">
                <a:latin typeface="Comic Sans MS"/>
                <a:cs typeface="Comic Sans MS"/>
              </a:rPr>
              <a:t> digital s</a:t>
            </a:r>
            <a:r>
              <a:rPr lang="sv-SE" dirty="0">
                <a:latin typeface="Comic Sans MS"/>
              </a:rPr>
              <a:t>ignals is a </a:t>
            </a:r>
            <a:r>
              <a:rPr lang="sv-SE" dirty="0" err="1">
                <a:latin typeface="Comic Sans MS"/>
              </a:rPr>
              <a:t>subset</a:t>
            </a:r>
            <a:r>
              <a:rPr lang="sv-SE" dirty="0">
                <a:latin typeface="Comic Sans MS"/>
              </a:rPr>
              <a:t> </a:t>
            </a:r>
            <a:r>
              <a:rPr lang="sv-SE" dirty="0" err="1">
                <a:latin typeface="Comic Sans MS"/>
              </a:rPr>
              <a:t>of</a:t>
            </a:r>
            <a:r>
              <a:rPr lang="sv-SE" dirty="0">
                <a:latin typeface="Comic Sans MS"/>
              </a:rPr>
              <a:t> the </a:t>
            </a:r>
            <a:r>
              <a:rPr lang="sv-SE" dirty="0" err="1">
                <a:latin typeface="Comic Sans MS"/>
              </a:rPr>
              <a:t>class</a:t>
            </a:r>
            <a:r>
              <a:rPr lang="sv-SE" dirty="0">
                <a:latin typeface="Comic Sans MS"/>
              </a:rPr>
              <a:t> </a:t>
            </a:r>
            <a:r>
              <a:rPr lang="sv-SE" dirty="0" err="1">
                <a:latin typeface="Comic Sans MS"/>
              </a:rPr>
              <a:t>of</a:t>
            </a:r>
            <a:r>
              <a:rPr lang="sv-SE" dirty="0">
                <a:latin typeface="Comic Sans MS"/>
              </a:rPr>
              <a:t> </a:t>
            </a:r>
            <a:r>
              <a:rPr lang="sv-SE" dirty="0" err="1">
                <a:latin typeface="Comic Sans MS"/>
              </a:rPr>
              <a:t>Discrete</a:t>
            </a:r>
            <a:r>
              <a:rPr lang="sv-SE" dirty="0">
                <a:latin typeface="Comic Sans MS"/>
              </a:rPr>
              <a:t> </a:t>
            </a:r>
          </a:p>
          <a:p>
            <a:r>
              <a:rPr lang="sv-SE" dirty="0">
                <a:latin typeface="Comic Sans MS"/>
              </a:rPr>
              <a:t>signals, so </a:t>
            </a:r>
            <a:r>
              <a:rPr lang="sv-SE" dirty="0" err="1">
                <a:latin typeface="Comic Sans MS"/>
              </a:rPr>
              <a:t>everything</a:t>
            </a:r>
            <a:r>
              <a:rPr lang="sv-SE" dirty="0">
                <a:latin typeface="Comic Sans MS"/>
              </a:rPr>
              <a:t> </a:t>
            </a:r>
            <a:r>
              <a:rPr lang="sv-SE" dirty="0" err="1">
                <a:latin typeface="Comic Sans MS"/>
              </a:rPr>
              <a:t>we</a:t>
            </a:r>
            <a:r>
              <a:rPr lang="sv-SE" dirty="0">
                <a:latin typeface="Comic Sans MS"/>
              </a:rPr>
              <a:t> </a:t>
            </a:r>
            <a:r>
              <a:rPr lang="sv-SE" dirty="0" err="1">
                <a:latin typeface="Comic Sans MS"/>
              </a:rPr>
              <a:t>study</a:t>
            </a:r>
            <a:r>
              <a:rPr lang="sv-SE" dirty="0">
                <a:latin typeface="Comic Sans MS"/>
              </a:rPr>
              <a:t> </a:t>
            </a:r>
          </a:p>
          <a:p>
            <a:r>
              <a:rPr lang="sv-SE" dirty="0" err="1">
                <a:latin typeface="Comic Sans MS"/>
              </a:rPr>
              <a:t>applies</a:t>
            </a:r>
            <a:r>
              <a:rPr lang="sv-SE" dirty="0">
                <a:latin typeface="Comic Sans MS"/>
              </a:rPr>
              <a:t> </a:t>
            </a:r>
            <a:r>
              <a:rPr lang="sv-SE" dirty="0" err="1">
                <a:latin typeface="Comic Sans MS"/>
              </a:rPr>
              <a:t>to</a:t>
            </a:r>
            <a:r>
              <a:rPr lang="sv-SE" dirty="0">
                <a:latin typeface="Comic Sans MS"/>
              </a:rPr>
              <a:t> digital signals as </a:t>
            </a:r>
            <a:r>
              <a:rPr lang="sv-SE" dirty="0" err="1">
                <a:latin typeface="Comic Sans MS"/>
              </a:rPr>
              <a:t>well</a:t>
            </a:r>
            <a:endParaRPr lang="sv-SE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0704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 Systems and Signals</a:t>
            </a:r>
          </a:p>
        </p:txBody>
      </p:sp>
      <p:pic>
        <p:nvPicPr>
          <p:cNvPr id="1026" name="Picture 2" descr="Image result for digital signal processing proak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548905" cy="33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1199828"/>
            <a:ext cx="54265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Schedule:</a:t>
            </a:r>
          </a:p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Lectures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, F. Rusek, E:2377</a:t>
            </a:r>
          </a:p>
          <a:p>
            <a:r>
              <a:rPr lang="sv-SE" b="1" dirty="0">
                <a:latin typeface="Comic Sans MS"/>
                <a:cs typeface="Comic Sans MS"/>
              </a:rPr>
              <a:t>12 </a:t>
            </a:r>
            <a:r>
              <a:rPr lang="sv-SE" b="1" dirty="0" err="1">
                <a:latin typeface="Comic Sans MS"/>
                <a:cs typeface="Comic Sans MS"/>
              </a:rPr>
              <a:t>lectures</a:t>
            </a:r>
            <a:r>
              <a:rPr lang="sv-SE" b="1" dirty="0">
                <a:latin typeface="Comic Sans MS"/>
                <a:cs typeface="Comic Sans MS"/>
              </a:rPr>
              <a:t>, 2/</a:t>
            </a:r>
            <a:r>
              <a:rPr lang="sv-SE" b="1" dirty="0" err="1">
                <a:latin typeface="Comic Sans MS"/>
                <a:cs typeface="Comic Sans MS"/>
              </a:rPr>
              <a:t>week</a:t>
            </a:r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latin typeface="Comic Sans MS"/>
                <a:cs typeface="Comic Sans MS"/>
              </a:rPr>
              <a:t>1 old </a:t>
            </a:r>
            <a:r>
              <a:rPr lang="sv-SE" b="1" dirty="0" err="1">
                <a:latin typeface="Comic Sans MS"/>
                <a:cs typeface="Comic Sans MS"/>
              </a:rPr>
              <a:t>exam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solving</a:t>
            </a:r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latin typeface="Comic Sans MS"/>
                <a:cs typeface="Comic Sans MS"/>
              </a:rPr>
              <a:t>1 </a:t>
            </a:r>
            <a:r>
              <a:rPr lang="sv-SE" b="1" dirty="0" err="1">
                <a:latin typeface="Comic Sans MS"/>
                <a:cs typeface="Comic Sans MS"/>
              </a:rPr>
              <a:t>reserve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Exercises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, G. Tian (E:2367), A.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Sheikhi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(E:2366) </a:t>
            </a:r>
          </a:p>
          <a:p>
            <a:r>
              <a:rPr lang="sv-SE" b="1" dirty="0">
                <a:latin typeface="Comic Sans MS"/>
                <a:cs typeface="Comic Sans MS"/>
              </a:rPr>
              <a:t>14 </a:t>
            </a:r>
            <a:r>
              <a:rPr lang="sv-SE" b="1" dirty="0" err="1">
                <a:latin typeface="Comic Sans MS"/>
                <a:cs typeface="Comic Sans MS"/>
              </a:rPr>
              <a:t>exercises</a:t>
            </a:r>
            <a:r>
              <a:rPr lang="sv-SE" b="1" dirty="0">
                <a:latin typeface="Comic Sans MS"/>
                <a:cs typeface="Comic Sans MS"/>
              </a:rPr>
              <a:t>, 2/</a:t>
            </a:r>
            <a:r>
              <a:rPr lang="sv-SE" b="1" dirty="0" err="1">
                <a:latin typeface="Comic Sans MS"/>
                <a:cs typeface="Comic Sans MS"/>
              </a:rPr>
              <a:t>week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Labs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, G. Tian, A.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Sheikhi</a:t>
            </a:r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b="1" dirty="0">
                <a:latin typeface="Comic Sans MS"/>
                <a:cs typeface="Comic Sans MS"/>
              </a:rPr>
              <a:t>2 </a:t>
            </a:r>
            <a:r>
              <a:rPr lang="sv-SE" b="1" dirty="0" err="1">
                <a:latin typeface="Comic Sans MS"/>
                <a:cs typeface="Comic Sans MS"/>
              </a:rPr>
              <a:t>Labs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endParaRPr lang="sv-SE" sz="1400" dirty="0"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2" name="Picture 2" descr="photo">
            <a:extLst>
              <a:ext uri="{FF2B5EF4-FFF2-40B4-BE49-F238E27FC236}">
                <a16:creationId xmlns:a16="http://schemas.microsoft.com/office/drawing/2014/main" id="{C2F50F2E-E70B-8540-88C5-45EAF63C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76" y="3861048"/>
            <a:ext cx="908324" cy="12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C7A5CEE-0BE3-D040-85E3-BCEF06892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13331" y="3861048"/>
            <a:ext cx="1259430" cy="12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62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What</a:t>
            </a:r>
            <a:r>
              <a:rPr lang="sv-SE" b="1" dirty="0">
                <a:latin typeface="Comic Sans MS"/>
                <a:cs typeface="Comic Sans MS"/>
              </a:rPr>
              <a:t> is the </a:t>
            </a:r>
            <a:r>
              <a:rPr lang="sv-SE" b="1" dirty="0" err="1">
                <a:latin typeface="Comic Sans MS"/>
                <a:cs typeface="Comic Sans MS"/>
              </a:rPr>
              <a:t>difference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between</a:t>
            </a:r>
            <a:endParaRPr lang="sv-SE" b="1" dirty="0">
              <a:latin typeface="Comic Sans MS"/>
              <a:cs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Digital signals               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556792"/>
            <a:ext cx="3960440" cy="14401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67545" y="3068960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ctangle 1"/>
          <p:cNvSpPr/>
          <p:nvPr/>
        </p:nvSpPr>
        <p:spPr>
          <a:xfrm>
            <a:off x="423794" y="3059668"/>
            <a:ext cx="36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 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Simple…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80892" y="3544598"/>
            <a:ext cx="0" cy="81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36876" y="4264005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242296" y="3640730"/>
            <a:ext cx="2489200" cy="754072"/>
          </a:xfrm>
          <a:custGeom>
            <a:avLst/>
            <a:gdLst>
              <a:gd name="connsiteX0" fmla="*/ 0 w 2489200"/>
              <a:gd name="connsiteY0" fmla="*/ 483575 h 754072"/>
              <a:gd name="connsiteX1" fmla="*/ 165100 w 2489200"/>
              <a:gd name="connsiteY1" fmla="*/ 432775 h 754072"/>
              <a:gd name="connsiteX2" fmla="*/ 304800 w 2489200"/>
              <a:gd name="connsiteY2" fmla="*/ 229575 h 754072"/>
              <a:gd name="connsiteX3" fmla="*/ 444500 w 2489200"/>
              <a:gd name="connsiteY3" fmla="*/ 13675 h 754072"/>
              <a:gd name="connsiteX4" fmla="*/ 660400 w 2489200"/>
              <a:gd name="connsiteY4" fmla="*/ 51775 h 754072"/>
              <a:gd name="connsiteX5" fmla="*/ 812800 w 2489200"/>
              <a:gd name="connsiteY5" fmla="*/ 293075 h 754072"/>
              <a:gd name="connsiteX6" fmla="*/ 1028700 w 2489200"/>
              <a:gd name="connsiteY6" fmla="*/ 293075 h 754072"/>
              <a:gd name="connsiteX7" fmla="*/ 1333500 w 2489200"/>
              <a:gd name="connsiteY7" fmla="*/ 394675 h 754072"/>
              <a:gd name="connsiteX8" fmla="*/ 1562100 w 2489200"/>
              <a:gd name="connsiteY8" fmla="*/ 686775 h 754072"/>
              <a:gd name="connsiteX9" fmla="*/ 1651000 w 2489200"/>
              <a:gd name="connsiteY9" fmla="*/ 648675 h 754072"/>
              <a:gd name="connsiteX10" fmla="*/ 1752600 w 2489200"/>
              <a:gd name="connsiteY10" fmla="*/ 343875 h 754072"/>
              <a:gd name="connsiteX11" fmla="*/ 1993900 w 2489200"/>
              <a:gd name="connsiteY11" fmla="*/ 381975 h 754072"/>
              <a:gd name="connsiteX12" fmla="*/ 2095500 w 2489200"/>
              <a:gd name="connsiteY12" fmla="*/ 623275 h 754072"/>
              <a:gd name="connsiteX13" fmla="*/ 2273300 w 2489200"/>
              <a:gd name="connsiteY13" fmla="*/ 750275 h 754072"/>
              <a:gd name="connsiteX14" fmla="*/ 2489200 w 2489200"/>
              <a:gd name="connsiteY14" fmla="*/ 483575 h 7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9200" h="754072">
                <a:moveTo>
                  <a:pt x="0" y="483575"/>
                </a:moveTo>
                <a:cubicBezTo>
                  <a:pt x="57150" y="479341"/>
                  <a:pt x="114300" y="475108"/>
                  <a:pt x="165100" y="432775"/>
                </a:cubicBezTo>
                <a:cubicBezTo>
                  <a:pt x="215900" y="390442"/>
                  <a:pt x="258233" y="299425"/>
                  <a:pt x="304800" y="229575"/>
                </a:cubicBezTo>
                <a:cubicBezTo>
                  <a:pt x="351367" y="159725"/>
                  <a:pt x="385233" y="43308"/>
                  <a:pt x="444500" y="13675"/>
                </a:cubicBezTo>
                <a:cubicBezTo>
                  <a:pt x="503767" y="-15958"/>
                  <a:pt x="599017" y="5208"/>
                  <a:pt x="660400" y="51775"/>
                </a:cubicBezTo>
                <a:cubicBezTo>
                  <a:pt x="721783" y="98342"/>
                  <a:pt x="751417" y="252858"/>
                  <a:pt x="812800" y="293075"/>
                </a:cubicBezTo>
                <a:cubicBezTo>
                  <a:pt x="874183" y="333292"/>
                  <a:pt x="941917" y="276142"/>
                  <a:pt x="1028700" y="293075"/>
                </a:cubicBezTo>
                <a:cubicBezTo>
                  <a:pt x="1115483" y="310008"/>
                  <a:pt x="1244600" y="329058"/>
                  <a:pt x="1333500" y="394675"/>
                </a:cubicBezTo>
                <a:cubicBezTo>
                  <a:pt x="1422400" y="460292"/>
                  <a:pt x="1509183" y="644442"/>
                  <a:pt x="1562100" y="686775"/>
                </a:cubicBezTo>
                <a:cubicBezTo>
                  <a:pt x="1615017" y="729108"/>
                  <a:pt x="1619250" y="705825"/>
                  <a:pt x="1651000" y="648675"/>
                </a:cubicBezTo>
                <a:cubicBezTo>
                  <a:pt x="1682750" y="591525"/>
                  <a:pt x="1695450" y="388325"/>
                  <a:pt x="1752600" y="343875"/>
                </a:cubicBezTo>
                <a:cubicBezTo>
                  <a:pt x="1809750" y="299425"/>
                  <a:pt x="1936750" y="335408"/>
                  <a:pt x="1993900" y="381975"/>
                </a:cubicBezTo>
                <a:cubicBezTo>
                  <a:pt x="2051050" y="428542"/>
                  <a:pt x="2048933" y="561892"/>
                  <a:pt x="2095500" y="623275"/>
                </a:cubicBezTo>
                <a:cubicBezTo>
                  <a:pt x="2142067" y="684658"/>
                  <a:pt x="2207683" y="773558"/>
                  <a:pt x="2273300" y="750275"/>
                </a:cubicBezTo>
                <a:cubicBezTo>
                  <a:pt x="2338917" y="726992"/>
                  <a:pt x="2414058" y="605283"/>
                  <a:pt x="2489200" y="48357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2" y="3521990"/>
            <a:ext cx="329586" cy="2115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69" y="3959729"/>
            <a:ext cx="94421" cy="1953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5536" y="4509120"/>
            <a:ext cx="3644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time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is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discrete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amplitude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is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continuous</a:t>
            </a:r>
            <a:endParaRPr lang="sv-SE" sz="1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5" y="4563336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62937" y="5085185"/>
            <a:ext cx="0" cy="81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18921" y="5804592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6" y="5098267"/>
            <a:ext cx="357805" cy="2002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14" y="5500316"/>
            <a:ext cx="165237" cy="14090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403648" y="5768588"/>
            <a:ext cx="1512168" cy="72008"/>
            <a:chOff x="4932040" y="2852936"/>
            <a:chExt cx="1512168" cy="720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280892" y="5804592"/>
            <a:ext cx="2455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1</a:t>
            </a:r>
            <a:endParaRPr lang="sv-SE" sz="1000" dirty="0"/>
          </a:p>
        </p:txBody>
      </p:sp>
      <p:sp>
        <p:nvSpPr>
          <p:cNvPr id="40" name="Rectangle 39"/>
          <p:cNvSpPr/>
          <p:nvPr/>
        </p:nvSpPr>
        <p:spPr>
          <a:xfrm>
            <a:off x="1488065" y="5804592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2</a:t>
            </a:r>
            <a:endParaRPr lang="sv-SE" sz="1000" dirty="0"/>
          </a:p>
        </p:txBody>
      </p:sp>
      <p:sp>
        <p:nvSpPr>
          <p:cNvPr id="41" name="Rectangle 40"/>
          <p:cNvSpPr/>
          <p:nvPr/>
        </p:nvSpPr>
        <p:spPr>
          <a:xfrm>
            <a:off x="1704089" y="5805264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3</a:t>
            </a:r>
            <a:endParaRPr lang="sv-SE" sz="1000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403682" y="5438490"/>
            <a:ext cx="0" cy="3661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367644" y="5379950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619672" y="5231522"/>
            <a:ext cx="0" cy="57307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583634" y="5172982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835696" y="5661248"/>
            <a:ext cx="0" cy="1433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799658" y="5595974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051720" y="5129582"/>
            <a:ext cx="0" cy="6491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019493" y="5061258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267778" y="5284036"/>
            <a:ext cx="0" cy="5428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231740" y="5223725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7" name="Straight Connector 56"/>
          <p:cNvCxnSpPr/>
          <p:nvPr/>
        </p:nvCxnSpPr>
        <p:spPr>
          <a:xfrm>
            <a:off x="2483768" y="5826838"/>
            <a:ext cx="0" cy="707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447730" y="5898913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699792" y="5373216"/>
            <a:ext cx="0" cy="4536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663754" y="531467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915816" y="5732920"/>
            <a:ext cx="0" cy="6801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879812" y="566764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ctangle 69"/>
          <p:cNvSpPr/>
          <p:nvPr/>
        </p:nvSpPr>
        <p:spPr>
          <a:xfrm>
            <a:off x="4672266" y="1558533"/>
            <a:ext cx="3644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Where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does</a:t>
            </a:r>
            <a:r>
              <a:rPr lang="sv-SE" b="1" dirty="0">
                <a:latin typeface="Comic Sans MS"/>
                <a:cs typeface="Comic Sans MS"/>
              </a:rPr>
              <a:t> a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 </a:t>
            </a:r>
            <a:r>
              <a:rPr lang="sv-SE" b="1" dirty="0" err="1">
                <a:latin typeface="Comic Sans MS"/>
                <a:cs typeface="Comic Sans MS"/>
              </a:rPr>
              <a:t>appear</a:t>
            </a:r>
            <a:r>
              <a:rPr lang="sv-SE" b="1" dirty="0">
                <a:latin typeface="Comic Sans MS"/>
                <a:cs typeface="Comic Sans MS"/>
              </a:rPr>
              <a:t> in </a:t>
            </a:r>
            <a:r>
              <a:rPr lang="sv-SE" b="1" dirty="0" err="1">
                <a:latin typeface="Comic Sans MS"/>
                <a:cs typeface="Comic Sans MS"/>
              </a:rPr>
              <a:t>nature</a:t>
            </a:r>
            <a:r>
              <a:rPr lang="sv-SE" b="1" dirty="0">
                <a:latin typeface="Comic Sans MS"/>
                <a:cs typeface="Comic Sans MS"/>
              </a:rPr>
              <a:t>?</a:t>
            </a:r>
            <a:endParaRPr lang="sv-SE" sz="1400" b="1" dirty="0">
              <a:latin typeface="Comic Sans MS"/>
              <a:cs typeface="Comic Sans M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671454" y="1556394"/>
            <a:ext cx="3960440" cy="4447102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6050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What</a:t>
            </a:r>
            <a:r>
              <a:rPr lang="sv-SE" b="1" dirty="0">
                <a:latin typeface="Comic Sans MS"/>
                <a:cs typeface="Comic Sans MS"/>
              </a:rPr>
              <a:t> is the </a:t>
            </a:r>
            <a:r>
              <a:rPr lang="sv-SE" b="1" dirty="0" err="1">
                <a:latin typeface="Comic Sans MS"/>
                <a:cs typeface="Comic Sans MS"/>
              </a:rPr>
              <a:t>difference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between</a:t>
            </a:r>
            <a:endParaRPr lang="sv-SE" b="1" dirty="0">
              <a:latin typeface="Comic Sans MS"/>
              <a:cs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Digital signals               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556792"/>
            <a:ext cx="3960440" cy="14401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67545" y="3068960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ctangle 1"/>
          <p:cNvSpPr/>
          <p:nvPr/>
        </p:nvSpPr>
        <p:spPr>
          <a:xfrm>
            <a:off x="423794" y="3059668"/>
            <a:ext cx="36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 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Simple…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80892" y="3544598"/>
            <a:ext cx="0" cy="81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36876" y="4264005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242296" y="3640730"/>
            <a:ext cx="2489200" cy="754072"/>
          </a:xfrm>
          <a:custGeom>
            <a:avLst/>
            <a:gdLst>
              <a:gd name="connsiteX0" fmla="*/ 0 w 2489200"/>
              <a:gd name="connsiteY0" fmla="*/ 483575 h 754072"/>
              <a:gd name="connsiteX1" fmla="*/ 165100 w 2489200"/>
              <a:gd name="connsiteY1" fmla="*/ 432775 h 754072"/>
              <a:gd name="connsiteX2" fmla="*/ 304800 w 2489200"/>
              <a:gd name="connsiteY2" fmla="*/ 229575 h 754072"/>
              <a:gd name="connsiteX3" fmla="*/ 444500 w 2489200"/>
              <a:gd name="connsiteY3" fmla="*/ 13675 h 754072"/>
              <a:gd name="connsiteX4" fmla="*/ 660400 w 2489200"/>
              <a:gd name="connsiteY4" fmla="*/ 51775 h 754072"/>
              <a:gd name="connsiteX5" fmla="*/ 812800 w 2489200"/>
              <a:gd name="connsiteY5" fmla="*/ 293075 h 754072"/>
              <a:gd name="connsiteX6" fmla="*/ 1028700 w 2489200"/>
              <a:gd name="connsiteY6" fmla="*/ 293075 h 754072"/>
              <a:gd name="connsiteX7" fmla="*/ 1333500 w 2489200"/>
              <a:gd name="connsiteY7" fmla="*/ 394675 h 754072"/>
              <a:gd name="connsiteX8" fmla="*/ 1562100 w 2489200"/>
              <a:gd name="connsiteY8" fmla="*/ 686775 h 754072"/>
              <a:gd name="connsiteX9" fmla="*/ 1651000 w 2489200"/>
              <a:gd name="connsiteY9" fmla="*/ 648675 h 754072"/>
              <a:gd name="connsiteX10" fmla="*/ 1752600 w 2489200"/>
              <a:gd name="connsiteY10" fmla="*/ 343875 h 754072"/>
              <a:gd name="connsiteX11" fmla="*/ 1993900 w 2489200"/>
              <a:gd name="connsiteY11" fmla="*/ 381975 h 754072"/>
              <a:gd name="connsiteX12" fmla="*/ 2095500 w 2489200"/>
              <a:gd name="connsiteY12" fmla="*/ 623275 h 754072"/>
              <a:gd name="connsiteX13" fmla="*/ 2273300 w 2489200"/>
              <a:gd name="connsiteY13" fmla="*/ 750275 h 754072"/>
              <a:gd name="connsiteX14" fmla="*/ 2489200 w 2489200"/>
              <a:gd name="connsiteY14" fmla="*/ 483575 h 7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9200" h="754072">
                <a:moveTo>
                  <a:pt x="0" y="483575"/>
                </a:moveTo>
                <a:cubicBezTo>
                  <a:pt x="57150" y="479341"/>
                  <a:pt x="114300" y="475108"/>
                  <a:pt x="165100" y="432775"/>
                </a:cubicBezTo>
                <a:cubicBezTo>
                  <a:pt x="215900" y="390442"/>
                  <a:pt x="258233" y="299425"/>
                  <a:pt x="304800" y="229575"/>
                </a:cubicBezTo>
                <a:cubicBezTo>
                  <a:pt x="351367" y="159725"/>
                  <a:pt x="385233" y="43308"/>
                  <a:pt x="444500" y="13675"/>
                </a:cubicBezTo>
                <a:cubicBezTo>
                  <a:pt x="503767" y="-15958"/>
                  <a:pt x="599017" y="5208"/>
                  <a:pt x="660400" y="51775"/>
                </a:cubicBezTo>
                <a:cubicBezTo>
                  <a:pt x="721783" y="98342"/>
                  <a:pt x="751417" y="252858"/>
                  <a:pt x="812800" y="293075"/>
                </a:cubicBezTo>
                <a:cubicBezTo>
                  <a:pt x="874183" y="333292"/>
                  <a:pt x="941917" y="276142"/>
                  <a:pt x="1028700" y="293075"/>
                </a:cubicBezTo>
                <a:cubicBezTo>
                  <a:pt x="1115483" y="310008"/>
                  <a:pt x="1244600" y="329058"/>
                  <a:pt x="1333500" y="394675"/>
                </a:cubicBezTo>
                <a:cubicBezTo>
                  <a:pt x="1422400" y="460292"/>
                  <a:pt x="1509183" y="644442"/>
                  <a:pt x="1562100" y="686775"/>
                </a:cubicBezTo>
                <a:cubicBezTo>
                  <a:pt x="1615017" y="729108"/>
                  <a:pt x="1619250" y="705825"/>
                  <a:pt x="1651000" y="648675"/>
                </a:cubicBezTo>
                <a:cubicBezTo>
                  <a:pt x="1682750" y="591525"/>
                  <a:pt x="1695450" y="388325"/>
                  <a:pt x="1752600" y="343875"/>
                </a:cubicBezTo>
                <a:cubicBezTo>
                  <a:pt x="1809750" y="299425"/>
                  <a:pt x="1936750" y="335408"/>
                  <a:pt x="1993900" y="381975"/>
                </a:cubicBezTo>
                <a:cubicBezTo>
                  <a:pt x="2051050" y="428542"/>
                  <a:pt x="2048933" y="561892"/>
                  <a:pt x="2095500" y="623275"/>
                </a:cubicBezTo>
                <a:cubicBezTo>
                  <a:pt x="2142067" y="684658"/>
                  <a:pt x="2207683" y="773558"/>
                  <a:pt x="2273300" y="750275"/>
                </a:cubicBezTo>
                <a:cubicBezTo>
                  <a:pt x="2338917" y="726992"/>
                  <a:pt x="2414058" y="605283"/>
                  <a:pt x="2489200" y="48357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2" y="3521990"/>
            <a:ext cx="329586" cy="2115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69" y="3959729"/>
            <a:ext cx="94421" cy="1953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5536" y="4509120"/>
            <a:ext cx="3644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time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is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discrete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amplitude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is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continuous</a:t>
            </a:r>
            <a:endParaRPr lang="sv-SE" sz="1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5" y="4563336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62937" y="5085185"/>
            <a:ext cx="0" cy="81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18921" y="5804592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6" y="5098267"/>
            <a:ext cx="357805" cy="2002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14" y="5500316"/>
            <a:ext cx="165237" cy="14090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403648" y="5768588"/>
            <a:ext cx="1512168" cy="72008"/>
            <a:chOff x="4932040" y="2852936"/>
            <a:chExt cx="1512168" cy="720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280892" y="5804592"/>
            <a:ext cx="2455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1</a:t>
            </a:r>
            <a:endParaRPr lang="sv-SE" sz="1000" dirty="0"/>
          </a:p>
        </p:txBody>
      </p:sp>
      <p:sp>
        <p:nvSpPr>
          <p:cNvPr id="40" name="Rectangle 39"/>
          <p:cNvSpPr/>
          <p:nvPr/>
        </p:nvSpPr>
        <p:spPr>
          <a:xfrm>
            <a:off x="1488065" y="5804592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2</a:t>
            </a:r>
            <a:endParaRPr lang="sv-SE" sz="1000" dirty="0"/>
          </a:p>
        </p:txBody>
      </p:sp>
      <p:sp>
        <p:nvSpPr>
          <p:cNvPr id="41" name="Rectangle 40"/>
          <p:cNvSpPr/>
          <p:nvPr/>
        </p:nvSpPr>
        <p:spPr>
          <a:xfrm>
            <a:off x="1704089" y="5805264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3</a:t>
            </a:r>
            <a:endParaRPr lang="sv-SE" sz="1000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403682" y="5438490"/>
            <a:ext cx="0" cy="3661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367644" y="5379950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619672" y="5231522"/>
            <a:ext cx="0" cy="57307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583634" y="5172982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835696" y="5661248"/>
            <a:ext cx="0" cy="1433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799658" y="5595974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051720" y="5129582"/>
            <a:ext cx="0" cy="6491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019493" y="5061258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267778" y="5284036"/>
            <a:ext cx="0" cy="5428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231740" y="5223725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7" name="Straight Connector 56"/>
          <p:cNvCxnSpPr/>
          <p:nvPr/>
        </p:nvCxnSpPr>
        <p:spPr>
          <a:xfrm>
            <a:off x="2483768" y="5826838"/>
            <a:ext cx="0" cy="707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447730" y="5898913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699792" y="5373216"/>
            <a:ext cx="0" cy="4536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663754" y="531467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915816" y="5732920"/>
            <a:ext cx="0" cy="6801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879812" y="566764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ctangle 69"/>
          <p:cNvSpPr/>
          <p:nvPr/>
        </p:nvSpPr>
        <p:spPr>
          <a:xfrm>
            <a:off x="4672266" y="1558533"/>
            <a:ext cx="38861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Where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does</a:t>
            </a:r>
            <a:r>
              <a:rPr lang="sv-SE" b="1" dirty="0">
                <a:latin typeface="Comic Sans MS"/>
                <a:cs typeface="Comic Sans MS"/>
              </a:rPr>
              <a:t> a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 </a:t>
            </a:r>
            <a:r>
              <a:rPr lang="sv-SE" b="1" dirty="0" err="1">
                <a:latin typeface="Comic Sans MS"/>
                <a:cs typeface="Comic Sans MS"/>
              </a:rPr>
              <a:t>appear</a:t>
            </a:r>
            <a:r>
              <a:rPr lang="sv-SE" b="1" dirty="0">
                <a:latin typeface="Comic Sans MS"/>
                <a:cs typeface="Comic Sans MS"/>
              </a:rPr>
              <a:t> in </a:t>
            </a:r>
            <a:r>
              <a:rPr lang="sv-SE" b="1" dirty="0" err="1">
                <a:latin typeface="Comic Sans MS"/>
                <a:cs typeface="Comic Sans MS"/>
              </a:rPr>
              <a:t>nature</a:t>
            </a:r>
            <a:r>
              <a:rPr lang="sv-SE" b="1" dirty="0">
                <a:latin typeface="Comic Sans MS"/>
                <a:cs typeface="Comic Sans MS"/>
              </a:rPr>
              <a:t>?</a:t>
            </a:r>
          </a:p>
          <a:p>
            <a:endParaRPr lang="sv-SE" sz="1400" b="1" dirty="0">
              <a:latin typeface="Comic Sans MS"/>
              <a:cs typeface="Comic Sans MS"/>
            </a:endParaRPr>
          </a:p>
          <a:p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Nowehere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(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that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I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know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). All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natural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signals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are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/analog.</a:t>
            </a:r>
          </a:p>
          <a:p>
            <a:endParaRPr lang="sv-SE" sz="14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signals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are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man-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made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endParaRPr lang="sv-SE" sz="14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sv-SE" sz="1400" b="1" dirty="0">
                <a:latin typeface="Comic Sans MS"/>
                <a:cs typeface="Comic Sans MS"/>
              </a:rPr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Read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temperature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at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constant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Read stock-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price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once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/sec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Read an audio signal 44100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times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/sec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Let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a cell-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phone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read an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incoming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wave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10000000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times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/sec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In all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cases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(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except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maybe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stock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price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), the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underlying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signal is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, not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endParaRPr lang="sv-SE" sz="14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sz="1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671454" y="1556394"/>
            <a:ext cx="3960440" cy="4447102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2528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What</a:t>
            </a:r>
            <a:r>
              <a:rPr lang="sv-SE" b="1" dirty="0">
                <a:latin typeface="Comic Sans MS"/>
                <a:cs typeface="Comic Sans MS"/>
              </a:rPr>
              <a:t> is the </a:t>
            </a:r>
            <a:r>
              <a:rPr lang="sv-SE" b="1" dirty="0" err="1">
                <a:latin typeface="Comic Sans MS"/>
                <a:cs typeface="Comic Sans MS"/>
              </a:rPr>
              <a:t>difference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between</a:t>
            </a:r>
            <a:endParaRPr lang="sv-SE" b="1" dirty="0">
              <a:latin typeface="Comic Sans MS"/>
              <a:cs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Digital signals               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556792"/>
            <a:ext cx="3960440" cy="14401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67545" y="3068960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ctangle 1"/>
          <p:cNvSpPr/>
          <p:nvPr/>
        </p:nvSpPr>
        <p:spPr>
          <a:xfrm>
            <a:off x="423794" y="3059668"/>
            <a:ext cx="364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 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Simple…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80892" y="3544598"/>
            <a:ext cx="0" cy="81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36876" y="4264005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242296" y="3640730"/>
            <a:ext cx="2489200" cy="754072"/>
          </a:xfrm>
          <a:custGeom>
            <a:avLst/>
            <a:gdLst>
              <a:gd name="connsiteX0" fmla="*/ 0 w 2489200"/>
              <a:gd name="connsiteY0" fmla="*/ 483575 h 754072"/>
              <a:gd name="connsiteX1" fmla="*/ 165100 w 2489200"/>
              <a:gd name="connsiteY1" fmla="*/ 432775 h 754072"/>
              <a:gd name="connsiteX2" fmla="*/ 304800 w 2489200"/>
              <a:gd name="connsiteY2" fmla="*/ 229575 h 754072"/>
              <a:gd name="connsiteX3" fmla="*/ 444500 w 2489200"/>
              <a:gd name="connsiteY3" fmla="*/ 13675 h 754072"/>
              <a:gd name="connsiteX4" fmla="*/ 660400 w 2489200"/>
              <a:gd name="connsiteY4" fmla="*/ 51775 h 754072"/>
              <a:gd name="connsiteX5" fmla="*/ 812800 w 2489200"/>
              <a:gd name="connsiteY5" fmla="*/ 293075 h 754072"/>
              <a:gd name="connsiteX6" fmla="*/ 1028700 w 2489200"/>
              <a:gd name="connsiteY6" fmla="*/ 293075 h 754072"/>
              <a:gd name="connsiteX7" fmla="*/ 1333500 w 2489200"/>
              <a:gd name="connsiteY7" fmla="*/ 394675 h 754072"/>
              <a:gd name="connsiteX8" fmla="*/ 1562100 w 2489200"/>
              <a:gd name="connsiteY8" fmla="*/ 686775 h 754072"/>
              <a:gd name="connsiteX9" fmla="*/ 1651000 w 2489200"/>
              <a:gd name="connsiteY9" fmla="*/ 648675 h 754072"/>
              <a:gd name="connsiteX10" fmla="*/ 1752600 w 2489200"/>
              <a:gd name="connsiteY10" fmla="*/ 343875 h 754072"/>
              <a:gd name="connsiteX11" fmla="*/ 1993900 w 2489200"/>
              <a:gd name="connsiteY11" fmla="*/ 381975 h 754072"/>
              <a:gd name="connsiteX12" fmla="*/ 2095500 w 2489200"/>
              <a:gd name="connsiteY12" fmla="*/ 623275 h 754072"/>
              <a:gd name="connsiteX13" fmla="*/ 2273300 w 2489200"/>
              <a:gd name="connsiteY13" fmla="*/ 750275 h 754072"/>
              <a:gd name="connsiteX14" fmla="*/ 2489200 w 2489200"/>
              <a:gd name="connsiteY14" fmla="*/ 483575 h 7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9200" h="754072">
                <a:moveTo>
                  <a:pt x="0" y="483575"/>
                </a:moveTo>
                <a:cubicBezTo>
                  <a:pt x="57150" y="479341"/>
                  <a:pt x="114300" y="475108"/>
                  <a:pt x="165100" y="432775"/>
                </a:cubicBezTo>
                <a:cubicBezTo>
                  <a:pt x="215900" y="390442"/>
                  <a:pt x="258233" y="299425"/>
                  <a:pt x="304800" y="229575"/>
                </a:cubicBezTo>
                <a:cubicBezTo>
                  <a:pt x="351367" y="159725"/>
                  <a:pt x="385233" y="43308"/>
                  <a:pt x="444500" y="13675"/>
                </a:cubicBezTo>
                <a:cubicBezTo>
                  <a:pt x="503767" y="-15958"/>
                  <a:pt x="599017" y="5208"/>
                  <a:pt x="660400" y="51775"/>
                </a:cubicBezTo>
                <a:cubicBezTo>
                  <a:pt x="721783" y="98342"/>
                  <a:pt x="751417" y="252858"/>
                  <a:pt x="812800" y="293075"/>
                </a:cubicBezTo>
                <a:cubicBezTo>
                  <a:pt x="874183" y="333292"/>
                  <a:pt x="941917" y="276142"/>
                  <a:pt x="1028700" y="293075"/>
                </a:cubicBezTo>
                <a:cubicBezTo>
                  <a:pt x="1115483" y="310008"/>
                  <a:pt x="1244600" y="329058"/>
                  <a:pt x="1333500" y="394675"/>
                </a:cubicBezTo>
                <a:cubicBezTo>
                  <a:pt x="1422400" y="460292"/>
                  <a:pt x="1509183" y="644442"/>
                  <a:pt x="1562100" y="686775"/>
                </a:cubicBezTo>
                <a:cubicBezTo>
                  <a:pt x="1615017" y="729108"/>
                  <a:pt x="1619250" y="705825"/>
                  <a:pt x="1651000" y="648675"/>
                </a:cubicBezTo>
                <a:cubicBezTo>
                  <a:pt x="1682750" y="591525"/>
                  <a:pt x="1695450" y="388325"/>
                  <a:pt x="1752600" y="343875"/>
                </a:cubicBezTo>
                <a:cubicBezTo>
                  <a:pt x="1809750" y="299425"/>
                  <a:pt x="1936750" y="335408"/>
                  <a:pt x="1993900" y="381975"/>
                </a:cubicBezTo>
                <a:cubicBezTo>
                  <a:pt x="2051050" y="428542"/>
                  <a:pt x="2048933" y="561892"/>
                  <a:pt x="2095500" y="623275"/>
                </a:cubicBezTo>
                <a:cubicBezTo>
                  <a:pt x="2142067" y="684658"/>
                  <a:pt x="2207683" y="773558"/>
                  <a:pt x="2273300" y="750275"/>
                </a:cubicBezTo>
                <a:cubicBezTo>
                  <a:pt x="2338917" y="726992"/>
                  <a:pt x="2414058" y="605283"/>
                  <a:pt x="2489200" y="48357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2" y="3521990"/>
            <a:ext cx="329586" cy="2115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69" y="3959729"/>
            <a:ext cx="94421" cy="1953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5536" y="4509120"/>
            <a:ext cx="3644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signals: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time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is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discrete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amplitude</a:t>
            </a:r>
            <a:r>
              <a:rPr lang="sv-SE" sz="1400" b="1" dirty="0">
                <a:solidFill>
                  <a:srgbClr val="0000FF"/>
                </a:solidFill>
                <a:latin typeface="Comic Sans MS"/>
                <a:cs typeface="Comic Sans MS"/>
              </a:rPr>
              <a:t> is </a:t>
            </a:r>
            <a:r>
              <a:rPr lang="sv-SE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continuous</a:t>
            </a:r>
            <a:endParaRPr lang="sv-SE" sz="1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5" y="4563336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62937" y="5085185"/>
            <a:ext cx="0" cy="81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18921" y="5804592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6" y="5098267"/>
            <a:ext cx="357805" cy="2002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14" y="5500316"/>
            <a:ext cx="165237" cy="14090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403648" y="5768588"/>
            <a:ext cx="1512168" cy="72008"/>
            <a:chOff x="4932040" y="2852936"/>
            <a:chExt cx="1512168" cy="720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280892" y="5804592"/>
            <a:ext cx="2455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1</a:t>
            </a:r>
            <a:endParaRPr lang="sv-SE" sz="1000" dirty="0"/>
          </a:p>
        </p:txBody>
      </p:sp>
      <p:sp>
        <p:nvSpPr>
          <p:cNvPr id="40" name="Rectangle 39"/>
          <p:cNvSpPr/>
          <p:nvPr/>
        </p:nvSpPr>
        <p:spPr>
          <a:xfrm>
            <a:off x="1488065" y="5804592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2</a:t>
            </a:r>
            <a:endParaRPr lang="sv-SE" sz="1000" dirty="0"/>
          </a:p>
        </p:txBody>
      </p:sp>
      <p:sp>
        <p:nvSpPr>
          <p:cNvPr id="41" name="Rectangle 40"/>
          <p:cNvSpPr/>
          <p:nvPr/>
        </p:nvSpPr>
        <p:spPr>
          <a:xfrm>
            <a:off x="1704089" y="5805264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3</a:t>
            </a:r>
            <a:endParaRPr lang="sv-SE" sz="1000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403682" y="5438490"/>
            <a:ext cx="0" cy="3661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367644" y="5379950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619672" y="5231522"/>
            <a:ext cx="0" cy="57307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583634" y="5172982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835696" y="5661248"/>
            <a:ext cx="0" cy="1433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799658" y="5595974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051720" y="5129582"/>
            <a:ext cx="0" cy="6491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019493" y="5061258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267778" y="5284036"/>
            <a:ext cx="0" cy="5428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231740" y="5223725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7" name="Straight Connector 56"/>
          <p:cNvCxnSpPr/>
          <p:nvPr/>
        </p:nvCxnSpPr>
        <p:spPr>
          <a:xfrm>
            <a:off x="2483768" y="5826838"/>
            <a:ext cx="0" cy="707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447730" y="5898913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699792" y="5373216"/>
            <a:ext cx="0" cy="4536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663754" y="531467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915816" y="5732920"/>
            <a:ext cx="0" cy="6801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879812" y="566764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ctangle 69"/>
          <p:cNvSpPr/>
          <p:nvPr/>
        </p:nvSpPr>
        <p:spPr>
          <a:xfrm>
            <a:off x="4718348" y="3122384"/>
            <a:ext cx="3886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  <a:cs typeface="Comic Sans MS"/>
              </a:rPr>
              <a:t>Digital signals come </a:t>
            </a:r>
            <a:r>
              <a:rPr lang="sv-SE" sz="1400" b="1" dirty="0" err="1">
                <a:latin typeface="Comic Sans MS"/>
                <a:cs typeface="Comic Sans MS"/>
              </a:rPr>
              <a:t>about</a:t>
            </a:r>
            <a:r>
              <a:rPr lang="sv-SE" sz="1400" b="1" dirty="0">
                <a:latin typeface="Comic Sans MS"/>
                <a:cs typeface="Comic Sans MS"/>
              </a:rPr>
              <a:t> </a:t>
            </a:r>
            <a:r>
              <a:rPr lang="sv-SE" sz="1400" b="1" dirty="0" err="1">
                <a:latin typeface="Comic Sans MS"/>
                <a:cs typeface="Comic Sans MS"/>
              </a:rPr>
              <a:t>since</a:t>
            </a:r>
            <a:r>
              <a:rPr lang="sv-SE" sz="1400" b="1" dirty="0">
                <a:latin typeface="Comic Sans MS"/>
                <a:cs typeface="Comic Sans MS"/>
              </a:rPr>
              <a:t> it is hard for a computer </a:t>
            </a:r>
            <a:r>
              <a:rPr lang="sv-SE" sz="1400" b="1" dirty="0" err="1">
                <a:latin typeface="Comic Sans MS"/>
                <a:cs typeface="Comic Sans MS"/>
              </a:rPr>
              <a:t>to</a:t>
            </a:r>
            <a:r>
              <a:rPr lang="sv-SE" sz="1400" b="1" dirty="0">
                <a:latin typeface="Comic Sans MS"/>
                <a:cs typeface="Comic Sans MS"/>
              </a:rPr>
              <a:t> store all </a:t>
            </a:r>
            <a:r>
              <a:rPr lang="sv-SE" sz="1400" b="1" dirty="0" err="1">
                <a:latin typeface="Comic Sans MS"/>
                <a:cs typeface="Comic Sans MS"/>
              </a:rPr>
              <a:t>possible</a:t>
            </a:r>
            <a:r>
              <a:rPr lang="sv-SE" sz="1400" b="1" dirty="0">
                <a:latin typeface="Comic Sans MS"/>
                <a:cs typeface="Comic Sans MS"/>
              </a:rPr>
              <a:t> </a:t>
            </a:r>
            <a:r>
              <a:rPr lang="sv-SE" sz="1400" b="1" dirty="0" err="1">
                <a:latin typeface="Comic Sans MS"/>
                <a:cs typeface="Comic Sans MS"/>
              </a:rPr>
              <a:t>values</a:t>
            </a:r>
            <a:r>
              <a:rPr lang="sv-SE" sz="1400" b="1" dirty="0">
                <a:latin typeface="Comic Sans MS"/>
                <a:cs typeface="Comic Sans MS"/>
              </a:rPr>
              <a:t>. So it </a:t>
            </a:r>
            <a:r>
              <a:rPr lang="sv-SE" sz="1400" b="1" dirty="0" err="1">
                <a:latin typeface="Comic Sans MS"/>
                <a:cs typeface="Comic Sans MS"/>
              </a:rPr>
              <a:t>quantizes</a:t>
            </a:r>
            <a:r>
              <a:rPr lang="sv-SE" sz="1400" b="1" dirty="0">
                <a:latin typeface="Comic Sans MS"/>
                <a:cs typeface="Comic Sans MS"/>
              </a:rPr>
              <a:t> </a:t>
            </a:r>
            <a:r>
              <a:rPr lang="sv-SE" sz="1400" b="1" dirty="0" err="1">
                <a:latin typeface="Comic Sans MS"/>
                <a:cs typeface="Comic Sans MS"/>
              </a:rPr>
              <a:t>them</a:t>
            </a:r>
            <a:r>
              <a:rPr lang="sv-SE" sz="1400" b="1" dirty="0">
                <a:latin typeface="Comic Sans MS"/>
                <a:cs typeface="Comic Sans MS"/>
              </a:rPr>
              <a:t>.</a:t>
            </a:r>
          </a:p>
          <a:p>
            <a:endParaRPr lang="sv-SE" sz="1400" b="1" dirty="0">
              <a:latin typeface="Comic Sans MS"/>
              <a:cs typeface="Comic Sans MS"/>
            </a:endParaRPr>
          </a:p>
          <a:p>
            <a:r>
              <a:rPr lang="sv-SE" sz="1400" b="1" dirty="0" err="1">
                <a:latin typeface="Comic Sans MS"/>
                <a:cs typeface="Comic Sans MS"/>
              </a:rPr>
              <a:t>We</a:t>
            </a:r>
            <a:r>
              <a:rPr lang="sv-SE" sz="1400" b="1" dirty="0">
                <a:latin typeface="Comic Sans MS"/>
                <a:cs typeface="Comic Sans MS"/>
              </a:rPr>
              <a:t> </a:t>
            </a:r>
            <a:r>
              <a:rPr lang="sv-SE" sz="1400" b="1" dirty="0" err="1">
                <a:latin typeface="Comic Sans MS"/>
                <a:cs typeface="Comic Sans MS"/>
              </a:rPr>
              <a:t>will</a:t>
            </a:r>
            <a:r>
              <a:rPr lang="sv-SE" sz="1400" b="1" dirty="0">
                <a:latin typeface="Comic Sans MS"/>
                <a:cs typeface="Comic Sans MS"/>
              </a:rPr>
              <a:t> </a:t>
            </a:r>
            <a:r>
              <a:rPr lang="sv-SE" sz="1400" b="1" dirty="0" err="1">
                <a:latin typeface="Comic Sans MS"/>
                <a:cs typeface="Comic Sans MS"/>
              </a:rPr>
              <a:t>briefly</a:t>
            </a:r>
            <a:r>
              <a:rPr lang="sv-SE" sz="1400" b="1" dirty="0">
                <a:latin typeface="Comic Sans MS"/>
                <a:cs typeface="Comic Sans MS"/>
              </a:rPr>
              <a:t> touch </a:t>
            </a:r>
            <a:r>
              <a:rPr lang="sv-SE" sz="1400" b="1" dirty="0" err="1">
                <a:latin typeface="Comic Sans MS"/>
                <a:cs typeface="Comic Sans MS"/>
              </a:rPr>
              <a:t>upon</a:t>
            </a:r>
            <a:r>
              <a:rPr lang="sv-SE" sz="1400" b="1" dirty="0">
                <a:latin typeface="Comic Sans MS"/>
                <a:cs typeface="Comic Sans MS"/>
              </a:rPr>
              <a:t> the </a:t>
            </a:r>
            <a:r>
              <a:rPr lang="sv-SE" sz="1400" b="1" dirty="0" err="1">
                <a:latin typeface="Comic Sans MS"/>
                <a:cs typeface="Comic Sans MS"/>
              </a:rPr>
              <a:t>losses</a:t>
            </a:r>
            <a:r>
              <a:rPr lang="sv-SE" sz="1400" b="1" dirty="0">
                <a:latin typeface="Comic Sans MS"/>
                <a:cs typeface="Comic Sans MS"/>
              </a:rPr>
              <a:t> </a:t>
            </a:r>
            <a:r>
              <a:rPr lang="sv-SE" sz="1400" b="1" dirty="0" err="1">
                <a:latin typeface="Comic Sans MS"/>
                <a:cs typeface="Comic Sans MS"/>
              </a:rPr>
              <a:t>involved</a:t>
            </a:r>
            <a:r>
              <a:rPr lang="sv-SE" sz="1400" b="1" dirty="0">
                <a:latin typeface="Comic Sans MS"/>
                <a:cs typeface="Comic Sans MS"/>
              </a:rPr>
              <a:t> in </a:t>
            </a:r>
            <a:r>
              <a:rPr lang="sv-SE" sz="1400" b="1" dirty="0" err="1">
                <a:latin typeface="Comic Sans MS"/>
                <a:cs typeface="Comic Sans MS"/>
              </a:rPr>
              <a:t>quantization</a:t>
            </a:r>
            <a:endParaRPr lang="sv-SE" sz="1400" b="1" dirty="0">
              <a:latin typeface="Comic Sans MS"/>
              <a:cs typeface="Comic Sans M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671454" y="3068960"/>
            <a:ext cx="3960440" cy="144016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0" name="Group 49"/>
          <p:cNvGrpSpPr/>
          <p:nvPr/>
        </p:nvGrpSpPr>
        <p:grpSpPr>
          <a:xfrm>
            <a:off x="4599445" y="1502178"/>
            <a:ext cx="4032449" cy="1549388"/>
            <a:chOff x="395536" y="4509120"/>
            <a:chExt cx="4032449" cy="1549388"/>
          </a:xfrm>
        </p:grpSpPr>
        <p:sp>
          <p:nvSpPr>
            <p:cNvPr id="53" name="Rectangle 52"/>
            <p:cNvSpPr/>
            <p:nvPr/>
          </p:nvSpPr>
          <p:spPr>
            <a:xfrm>
              <a:off x="395536" y="4509120"/>
              <a:ext cx="3644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  <a:latin typeface="Comic Sans MS"/>
                  <a:cs typeface="Comic Sans MS"/>
                </a:rPr>
                <a:t>Digital signals: </a:t>
              </a:r>
              <a:r>
                <a:rPr lang="sv-SE" sz="14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time</a:t>
              </a:r>
              <a:r>
                <a:rPr lang="sv-SE" sz="1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 is </a:t>
              </a:r>
              <a:r>
                <a:rPr lang="sv-SE" sz="14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discrete</a:t>
              </a:r>
              <a:r>
                <a:rPr lang="sv-SE" sz="1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, </a:t>
              </a:r>
              <a:r>
                <a:rPr lang="sv-SE" sz="14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amplitude</a:t>
              </a:r>
              <a:r>
                <a:rPr lang="sv-SE" sz="14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 is </a:t>
              </a:r>
              <a:r>
                <a:rPr lang="sv-SE" sz="1400" b="1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discrete</a:t>
              </a:r>
              <a:endParaRPr lang="sv-SE" sz="1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67545" y="4563336"/>
              <a:ext cx="3960440" cy="1495172"/>
              <a:chOff x="467545" y="4563336"/>
              <a:chExt cx="3960440" cy="1495172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67545" y="4563336"/>
                <a:ext cx="3960440" cy="1440160"/>
              </a:xfrm>
              <a:prstGeom prst="rect">
                <a:avLst/>
              </a:prstGeom>
              <a:noFill/>
              <a:ln w="317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1162937" y="5085185"/>
                <a:ext cx="0" cy="8123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018921" y="5804592"/>
                <a:ext cx="31683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6" name="Picture 6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081" y="5069498"/>
                <a:ext cx="369840" cy="206968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9414" y="5500316"/>
                <a:ext cx="165237" cy="140908"/>
              </a:xfrm>
              <a:prstGeom prst="rect">
                <a:avLst/>
              </a:prstGeom>
            </p:spPr>
          </p:pic>
          <p:grpSp>
            <p:nvGrpSpPr>
              <p:cNvPr id="68" name="Group 67"/>
              <p:cNvGrpSpPr/>
              <p:nvPr/>
            </p:nvGrpSpPr>
            <p:grpSpPr>
              <a:xfrm>
                <a:off x="1403648" y="5768588"/>
                <a:ext cx="1512168" cy="72008"/>
                <a:chOff x="4932040" y="2852936"/>
                <a:chExt cx="1512168" cy="72008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932040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5364088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5148064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5580112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5796136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6228184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6012160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444208" y="2852936"/>
                  <a:ext cx="0" cy="72008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Rectangle 68"/>
              <p:cNvSpPr/>
              <p:nvPr/>
            </p:nvSpPr>
            <p:spPr>
              <a:xfrm>
                <a:off x="1280892" y="5804592"/>
                <a:ext cx="245580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88065" y="5804592"/>
                <a:ext cx="26321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2</a:t>
                </a:r>
                <a:endParaRPr lang="sv-SE" sz="10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04089" y="5805264"/>
                <a:ext cx="26321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3</a:t>
                </a:r>
                <a:endParaRPr lang="sv-SE" sz="1000" dirty="0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403682" y="5661248"/>
                <a:ext cx="0" cy="14334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1367644" y="5595974"/>
                <a:ext cx="72008" cy="6527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V="1">
                <a:off x="1619672" y="5231522"/>
                <a:ext cx="0" cy="57307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1583634" y="5172982"/>
                <a:ext cx="72008" cy="6527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flipV="1">
                <a:off x="2267778" y="5427830"/>
                <a:ext cx="0" cy="39900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2233980" y="5360448"/>
                <a:ext cx="72008" cy="6527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88" name="Straight Connector 87"/>
          <p:cNvCxnSpPr/>
          <p:nvPr/>
        </p:nvCxnSpPr>
        <p:spPr>
          <a:xfrm flipV="1">
            <a:off x="6039605" y="2654306"/>
            <a:ext cx="0" cy="1433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6003567" y="2589032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6687677" y="2225252"/>
            <a:ext cx="0" cy="57307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651639" y="2166712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6255629" y="2420888"/>
            <a:ext cx="0" cy="39900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6221831" y="2353506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6903701" y="2654272"/>
            <a:ext cx="0" cy="1433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6867663" y="2588998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7119725" y="2422165"/>
            <a:ext cx="0" cy="39900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7085927" y="2354783"/>
            <a:ext cx="72008" cy="6527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8" name="Straight Connector 97"/>
          <p:cNvCxnSpPr/>
          <p:nvPr/>
        </p:nvCxnSpPr>
        <p:spPr>
          <a:xfrm>
            <a:off x="5297728" y="2620392"/>
            <a:ext cx="2010576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297728" y="2388437"/>
            <a:ext cx="2010576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310761" y="2199349"/>
            <a:ext cx="2010576" cy="0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81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2348880"/>
            <a:ext cx="479369" cy="310154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848143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4199" y="206084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study</a:t>
            </a:r>
            <a:r>
              <a:rPr lang="sv-SE" b="1" dirty="0">
                <a:latin typeface="Comic Sans MS"/>
                <a:cs typeface="Comic Sans MS"/>
              </a:rPr>
              <a:t> the </a:t>
            </a:r>
            <a:r>
              <a:rPr lang="sv-SE" b="1" dirty="0" err="1">
                <a:latin typeface="Comic Sans MS"/>
                <a:cs typeface="Comic Sans MS"/>
              </a:rPr>
              <a:t>following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3292" y="308994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2897" y="342211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93017" y="329931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3180805"/>
            <a:ext cx="356046" cy="22851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22977" y="319935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251090" y="3460385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283292" y="2636912"/>
            <a:ext cx="1272485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51920" y="2636912"/>
            <a:ext cx="3960440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601023" y="324433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3130077"/>
            <a:ext cx="409992" cy="22943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2771800" y="343924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11978" y="328536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4" name="Rectangle 43"/>
          <p:cNvSpPr/>
          <p:nvPr/>
        </p:nvSpPr>
        <p:spPr>
          <a:xfrm>
            <a:off x="4362307" y="321617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002267" y="344581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350797" y="331178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80" y="3131627"/>
            <a:ext cx="399203" cy="2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5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2348880"/>
            <a:ext cx="479369" cy="310154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848143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4199" y="206084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study</a:t>
            </a:r>
            <a:r>
              <a:rPr lang="sv-SE" b="1" dirty="0">
                <a:latin typeface="Comic Sans MS"/>
                <a:cs typeface="Comic Sans MS"/>
              </a:rPr>
              <a:t> the </a:t>
            </a:r>
            <a:r>
              <a:rPr lang="sv-SE" b="1" dirty="0" err="1">
                <a:latin typeface="Comic Sans MS"/>
                <a:cs typeface="Comic Sans MS"/>
              </a:rPr>
              <a:t>following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3292" y="308994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2897" y="342211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93017" y="329931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3180805"/>
            <a:ext cx="356046" cy="22851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22977" y="319935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283292" y="2636912"/>
            <a:ext cx="1272485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51920" y="2636912"/>
            <a:ext cx="3960440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601023" y="324433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3130077"/>
            <a:ext cx="409992" cy="22943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2771800" y="343924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11978" y="328536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4" name="Rectangle 43"/>
          <p:cNvSpPr/>
          <p:nvPr/>
        </p:nvSpPr>
        <p:spPr>
          <a:xfrm>
            <a:off x="4362307" y="321617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002267" y="344581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350797" y="331178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515242" y="1630541"/>
            <a:ext cx="4233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Output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can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be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either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400" b="1" dirty="0" err="1">
                <a:latin typeface="Comic Sans MS"/>
                <a:cs typeface="Comic Sans MS"/>
              </a:rPr>
              <a:t>discrete</a:t>
            </a:r>
            <a:r>
              <a:rPr lang="sv-SE" sz="1400" dirty="0">
                <a:latin typeface="Comic Sans MS"/>
                <a:cs typeface="Comic Sans MS"/>
              </a:rPr>
              <a:t> 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or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continuous</a:t>
            </a:r>
            <a:endParaRPr lang="sv-SE" sz="1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38" y="2387385"/>
            <a:ext cx="499142" cy="288032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251090" y="3460143"/>
            <a:ext cx="277729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39935"/>
            <a:ext cx="399203" cy="2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55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2348880"/>
            <a:ext cx="479369" cy="310154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848143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4199" y="206084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study</a:t>
            </a:r>
            <a:r>
              <a:rPr lang="sv-SE" b="1" dirty="0">
                <a:latin typeface="Comic Sans MS"/>
                <a:cs typeface="Comic Sans MS"/>
              </a:rPr>
              <a:t> the </a:t>
            </a:r>
            <a:r>
              <a:rPr lang="sv-SE" b="1" dirty="0" err="1">
                <a:latin typeface="Comic Sans MS"/>
                <a:cs typeface="Comic Sans MS"/>
              </a:rPr>
              <a:t>following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3292" y="308994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2897" y="342211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93017" y="329931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3180805"/>
            <a:ext cx="356046" cy="22851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22977" y="319935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283292" y="2636912"/>
            <a:ext cx="1272485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51920" y="2636912"/>
            <a:ext cx="3960440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601023" y="324433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3130077"/>
            <a:ext cx="409992" cy="22943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2771800" y="343924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11978" y="328536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4" name="Rectangle 43"/>
          <p:cNvSpPr/>
          <p:nvPr/>
        </p:nvSpPr>
        <p:spPr>
          <a:xfrm>
            <a:off x="4362307" y="321617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002267" y="344581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350797" y="331178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515242" y="1630541"/>
            <a:ext cx="4233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Output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can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be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either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discrete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or </a:t>
            </a:r>
            <a:r>
              <a:rPr lang="sv-SE" sz="1400" b="1" dirty="0" err="1">
                <a:latin typeface="Comic Sans MS"/>
                <a:cs typeface="Comic Sans MS"/>
              </a:rPr>
              <a:t>continuous</a:t>
            </a:r>
            <a:endParaRPr lang="sv-SE" sz="1400" b="1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38" y="2387386"/>
            <a:ext cx="433377" cy="289193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251090" y="346014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39936"/>
            <a:ext cx="346605" cy="23129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827450" y="320960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ctangle 39"/>
          <p:cNvSpPr/>
          <p:nvPr/>
        </p:nvSpPr>
        <p:spPr>
          <a:xfrm>
            <a:off x="5815940" y="330521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079427" y="346014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708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2348880"/>
            <a:ext cx="479369" cy="310154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848143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4199" y="206084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study</a:t>
            </a:r>
            <a:r>
              <a:rPr lang="sv-SE" b="1" dirty="0">
                <a:latin typeface="Comic Sans MS"/>
                <a:cs typeface="Comic Sans MS"/>
              </a:rPr>
              <a:t> the </a:t>
            </a:r>
            <a:r>
              <a:rPr lang="sv-SE" b="1" dirty="0" err="1">
                <a:latin typeface="Comic Sans MS"/>
                <a:cs typeface="Comic Sans MS"/>
              </a:rPr>
              <a:t>following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3292" y="308994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2897" y="342211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93017" y="329931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3180805"/>
            <a:ext cx="356046" cy="22851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22977" y="319935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283292" y="2636912"/>
            <a:ext cx="1272485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51920" y="2636912"/>
            <a:ext cx="3960440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601023" y="324433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3130077"/>
            <a:ext cx="409992" cy="22943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2771800" y="343924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11978" y="328536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4" name="Rectangle 43"/>
          <p:cNvSpPr/>
          <p:nvPr/>
        </p:nvSpPr>
        <p:spPr>
          <a:xfrm>
            <a:off x="4362307" y="321617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002267" y="344581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350797" y="331178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515242" y="1630541"/>
            <a:ext cx="4233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Output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can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be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either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discrete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or </a:t>
            </a:r>
            <a:r>
              <a:rPr lang="sv-SE" sz="1400" b="1" dirty="0" err="1">
                <a:latin typeface="Comic Sans MS"/>
                <a:cs typeface="Comic Sans MS"/>
              </a:rPr>
              <a:t>continuous</a:t>
            </a:r>
            <a:endParaRPr lang="sv-SE" sz="1400" b="1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38" y="2387386"/>
            <a:ext cx="433377" cy="289193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251090" y="346014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39936"/>
            <a:ext cx="346605" cy="23129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827450" y="320960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ctangle 39"/>
          <p:cNvSpPr/>
          <p:nvPr/>
        </p:nvSpPr>
        <p:spPr>
          <a:xfrm>
            <a:off x="5815940" y="330521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079427" y="346014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7543" y="3896665"/>
            <a:ext cx="8201359" cy="20526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Box 45"/>
          <p:cNvSpPr txBox="1"/>
          <p:nvPr/>
        </p:nvSpPr>
        <p:spPr>
          <a:xfrm>
            <a:off x="467544" y="3861048"/>
            <a:ext cx="801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The </a:t>
            </a:r>
            <a:r>
              <a:rPr lang="sv-SE" b="1" dirty="0" err="1">
                <a:latin typeface="Comic Sans MS"/>
                <a:cs typeface="Comic Sans MS"/>
              </a:rPr>
              <a:t>target</a:t>
            </a:r>
            <a:r>
              <a:rPr lang="sv-SE" b="1" dirty="0">
                <a:latin typeface="Comic Sans MS"/>
                <a:cs typeface="Comic Sans MS"/>
              </a:rPr>
              <a:t> is </a:t>
            </a:r>
            <a:r>
              <a:rPr lang="sv-SE" b="1" dirty="0" err="1">
                <a:latin typeface="Comic Sans MS"/>
                <a:cs typeface="Comic Sans MS"/>
              </a:rPr>
              <a:t>to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carry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out</a:t>
            </a:r>
            <a:r>
              <a:rPr lang="sv-SE" b="1" dirty="0">
                <a:latin typeface="Comic Sans MS"/>
                <a:cs typeface="Comic Sans MS"/>
              </a:rPr>
              <a:t> the same task as an </a:t>
            </a:r>
            <a:r>
              <a:rPr lang="sv-SE" b="1" dirty="0" err="1">
                <a:latin typeface="Comic Sans MS"/>
                <a:cs typeface="Comic Sans MS"/>
              </a:rPr>
              <a:t>anolog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device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would</a:t>
            </a:r>
            <a:endParaRPr lang="sv-SE" sz="11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715341" y="456014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435421" y="4344122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TextBox 48"/>
          <p:cNvSpPr txBox="1"/>
          <p:nvPr/>
        </p:nvSpPr>
        <p:spPr>
          <a:xfrm>
            <a:off x="2630484" y="437548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6603" y="421179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7" y="4631016"/>
            <a:ext cx="479369" cy="312661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3727788" y="456014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73844" y="4200106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162937" y="5229200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82542" y="5561369"/>
            <a:ext cx="11166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799179" y="5438572"/>
            <a:ext cx="2076403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130735" y="5599643"/>
            <a:ext cx="304166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162937" y="4776170"/>
            <a:ext cx="1272485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31565" y="4776170"/>
            <a:ext cx="3960440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835697" y="5424618"/>
            <a:ext cx="2226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err="1">
                <a:latin typeface="Comic Sans MS"/>
              </a:rPr>
              <a:t>Continuous</a:t>
            </a:r>
            <a:r>
              <a:rPr lang="sv-SE" sz="1400" b="1" dirty="0">
                <a:latin typeface="Comic Sans MS"/>
              </a:rPr>
              <a:t> RAM</a:t>
            </a:r>
            <a:endParaRPr lang="sv-SE" dirty="0"/>
          </a:p>
        </p:txBody>
      </p:sp>
      <p:sp>
        <p:nvSpPr>
          <p:cNvPr id="61" name="Rectangle 60"/>
          <p:cNvSpPr/>
          <p:nvPr/>
        </p:nvSpPr>
        <p:spPr>
          <a:xfrm>
            <a:off x="4241952" y="5355430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881912" y="5585071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30442" y="5451041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5" y="5270885"/>
            <a:ext cx="372032" cy="24265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5" y="5270885"/>
            <a:ext cx="346605" cy="23129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58" y="4498153"/>
            <a:ext cx="433377" cy="28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64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2348880"/>
            <a:ext cx="479369" cy="310154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848143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4199" y="206084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study</a:t>
            </a:r>
            <a:r>
              <a:rPr lang="sv-SE" b="1" dirty="0">
                <a:latin typeface="Comic Sans MS"/>
                <a:cs typeface="Comic Sans MS"/>
              </a:rPr>
              <a:t> the </a:t>
            </a:r>
            <a:r>
              <a:rPr lang="sv-SE" b="1" dirty="0" err="1">
                <a:latin typeface="Comic Sans MS"/>
                <a:cs typeface="Comic Sans MS"/>
              </a:rPr>
              <a:t>following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3292" y="308994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2897" y="342211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93017" y="329931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3180805"/>
            <a:ext cx="356046" cy="22851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22977" y="319935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283292" y="2636912"/>
            <a:ext cx="1272485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51920" y="2636912"/>
            <a:ext cx="3960440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601023" y="324433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3130077"/>
            <a:ext cx="409992" cy="22943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2771800" y="343924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11978" y="328536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4" name="Rectangle 43"/>
          <p:cNvSpPr/>
          <p:nvPr/>
        </p:nvSpPr>
        <p:spPr>
          <a:xfrm>
            <a:off x="4362307" y="321617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002267" y="344581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350797" y="331178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515242" y="1630541"/>
            <a:ext cx="4233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Output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can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be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either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discrete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or </a:t>
            </a:r>
            <a:r>
              <a:rPr lang="sv-SE" sz="1400" b="1" dirty="0" err="1">
                <a:latin typeface="Comic Sans MS"/>
                <a:cs typeface="Comic Sans MS"/>
              </a:rPr>
              <a:t>continuous</a:t>
            </a:r>
            <a:endParaRPr lang="sv-SE" sz="1400" b="1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38" y="2387386"/>
            <a:ext cx="433377" cy="289193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251090" y="346014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39936"/>
            <a:ext cx="346605" cy="23129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827450" y="320960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ctangle 39"/>
          <p:cNvSpPr/>
          <p:nvPr/>
        </p:nvSpPr>
        <p:spPr>
          <a:xfrm>
            <a:off x="5815940" y="330521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079427" y="346014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7543" y="3896665"/>
            <a:ext cx="8201359" cy="20526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Box 45"/>
          <p:cNvSpPr txBox="1"/>
          <p:nvPr/>
        </p:nvSpPr>
        <p:spPr>
          <a:xfrm>
            <a:off x="467544" y="3861048"/>
            <a:ext cx="801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The </a:t>
            </a:r>
            <a:r>
              <a:rPr lang="sv-SE" b="1" dirty="0" err="1">
                <a:latin typeface="Comic Sans MS"/>
                <a:cs typeface="Comic Sans MS"/>
              </a:rPr>
              <a:t>target</a:t>
            </a:r>
            <a:r>
              <a:rPr lang="sv-SE" b="1" dirty="0">
                <a:latin typeface="Comic Sans MS"/>
                <a:cs typeface="Comic Sans MS"/>
              </a:rPr>
              <a:t> is </a:t>
            </a:r>
            <a:r>
              <a:rPr lang="sv-SE" b="1" dirty="0" err="1">
                <a:latin typeface="Comic Sans MS"/>
                <a:cs typeface="Comic Sans MS"/>
              </a:rPr>
              <a:t>to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carry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out</a:t>
            </a:r>
            <a:r>
              <a:rPr lang="sv-SE" b="1" dirty="0">
                <a:latin typeface="Comic Sans MS"/>
                <a:cs typeface="Comic Sans MS"/>
              </a:rPr>
              <a:t> the same task as an </a:t>
            </a:r>
            <a:r>
              <a:rPr lang="sv-SE" b="1" dirty="0" err="1">
                <a:latin typeface="Comic Sans MS"/>
                <a:cs typeface="Comic Sans MS"/>
              </a:rPr>
              <a:t>anolog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device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would</a:t>
            </a:r>
            <a:endParaRPr lang="sv-SE" sz="11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715341" y="456014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435421" y="4344122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TextBox 48"/>
          <p:cNvSpPr txBox="1"/>
          <p:nvPr/>
        </p:nvSpPr>
        <p:spPr>
          <a:xfrm>
            <a:off x="2630484" y="437548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6603" y="421179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7" y="4631016"/>
            <a:ext cx="479369" cy="312661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3727788" y="456014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73844" y="4200106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pic>
        <p:nvPicPr>
          <p:cNvPr id="67" name="Picture 6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58" y="4498153"/>
            <a:ext cx="433377" cy="28919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05835" y="5085184"/>
            <a:ext cx="801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Example</a:t>
            </a:r>
            <a:r>
              <a:rPr lang="sv-SE" b="1" dirty="0">
                <a:latin typeface="Comic Sans MS"/>
                <a:cs typeface="Comic Sans MS"/>
              </a:rPr>
              <a:t>: 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”The output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should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be the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mean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the input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during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the last 8 second plus the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mean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outputs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during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the last 5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seconds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”</a:t>
            </a:r>
            <a:endParaRPr lang="sv-SE" sz="11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7186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2348880"/>
            <a:ext cx="479369" cy="310154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848143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4199" y="206084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study</a:t>
            </a:r>
            <a:r>
              <a:rPr lang="sv-SE" b="1" dirty="0">
                <a:latin typeface="Comic Sans MS"/>
                <a:cs typeface="Comic Sans MS"/>
              </a:rPr>
              <a:t> the </a:t>
            </a:r>
            <a:r>
              <a:rPr lang="sv-SE" b="1" dirty="0" err="1">
                <a:latin typeface="Comic Sans MS"/>
                <a:cs typeface="Comic Sans MS"/>
              </a:rPr>
              <a:t>following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3292" y="308994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2897" y="342211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93017" y="329931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3180805"/>
            <a:ext cx="356046" cy="22851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22977" y="319935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283292" y="2636912"/>
            <a:ext cx="1272485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51920" y="2636912"/>
            <a:ext cx="3960440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3130077"/>
            <a:ext cx="409992" cy="22943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2771800" y="343924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11978" y="328536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4" name="Rectangle 43"/>
          <p:cNvSpPr/>
          <p:nvPr/>
        </p:nvSpPr>
        <p:spPr>
          <a:xfrm>
            <a:off x="4362307" y="321617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002267" y="344581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15242" y="1630541"/>
            <a:ext cx="4233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Output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can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be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either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discrete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or </a:t>
            </a:r>
            <a:r>
              <a:rPr lang="sv-SE" sz="1400" b="1" dirty="0" err="1">
                <a:latin typeface="Comic Sans MS"/>
                <a:cs typeface="Comic Sans MS"/>
              </a:rPr>
              <a:t>continuous</a:t>
            </a:r>
            <a:endParaRPr lang="sv-SE" sz="1400" b="1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38" y="2387386"/>
            <a:ext cx="433377" cy="289193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251090" y="346014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39936"/>
            <a:ext cx="346605" cy="23129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827450" y="320960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079427" y="346014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7543" y="3896665"/>
            <a:ext cx="8201359" cy="20526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Box 45"/>
          <p:cNvSpPr txBox="1"/>
          <p:nvPr/>
        </p:nvSpPr>
        <p:spPr>
          <a:xfrm>
            <a:off x="467544" y="3861048"/>
            <a:ext cx="8018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Thus, </a:t>
            </a:r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need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to</a:t>
            </a:r>
            <a:r>
              <a:rPr lang="sv-SE" b="1" dirty="0">
                <a:latin typeface="Comic Sans MS"/>
                <a:cs typeface="Comic Sans MS"/>
              </a:rPr>
              <a:t> understand </a:t>
            </a:r>
            <a:r>
              <a:rPr lang="sv-SE" b="1" dirty="0" err="1">
                <a:latin typeface="Comic Sans MS"/>
                <a:cs typeface="Comic Sans MS"/>
              </a:rPr>
              <a:t>how</a:t>
            </a:r>
            <a:endParaRPr lang="sv-SE" b="1" dirty="0">
              <a:latin typeface="Comic Sans MS"/>
              <a:cs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Sampling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should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be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done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so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that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nothing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is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lost</a:t>
            </a:r>
            <a:endParaRPr lang="sv-SE" sz="14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How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to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process a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signal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How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to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convert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a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discrete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signal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into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a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continuous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one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so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that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it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behaves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well</a:t>
            </a:r>
            <a:endParaRPr lang="sv-SE" sz="1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5835" y="5085184"/>
            <a:ext cx="801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Example</a:t>
            </a:r>
            <a:r>
              <a:rPr lang="sv-SE" b="1" dirty="0">
                <a:latin typeface="Comic Sans MS"/>
                <a:cs typeface="Comic Sans MS"/>
              </a:rPr>
              <a:t>: 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”The output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should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be the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mean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the input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during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the last 8 second plus the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mean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outputs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during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the last 5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seconds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”</a:t>
            </a:r>
            <a:endParaRPr lang="sv-SE" sz="11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01023" y="324433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sp>
        <p:nvSpPr>
          <p:cNvPr id="35" name="Rectangle 34"/>
          <p:cNvSpPr/>
          <p:nvPr/>
        </p:nvSpPr>
        <p:spPr>
          <a:xfrm>
            <a:off x="4350797" y="331178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40" name="Rectangle 39"/>
          <p:cNvSpPr/>
          <p:nvPr/>
        </p:nvSpPr>
        <p:spPr>
          <a:xfrm>
            <a:off x="5815940" y="330521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091851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2348880"/>
            <a:ext cx="479369" cy="310154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848143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4199" y="206084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study</a:t>
            </a:r>
            <a:r>
              <a:rPr lang="sv-SE" b="1" dirty="0">
                <a:latin typeface="Comic Sans MS"/>
                <a:cs typeface="Comic Sans MS"/>
              </a:rPr>
              <a:t> the </a:t>
            </a:r>
            <a:r>
              <a:rPr lang="sv-SE" b="1" dirty="0" err="1">
                <a:latin typeface="Comic Sans MS"/>
                <a:cs typeface="Comic Sans MS"/>
              </a:rPr>
              <a:t>following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3292" y="308994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2897" y="342211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93017" y="329931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3180805"/>
            <a:ext cx="356046" cy="22851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22977" y="319935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283292" y="2636912"/>
            <a:ext cx="1272485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51920" y="2636912"/>
            <a:ext cx="3960440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3130077"/>
            <a:ext cx="409992" cy="22943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2771800" y="343924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11978" y="328536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4" name="Rectangle 43"/>
          <p:cNvSpPr/>
          <p:nvPr/>
        </p:nvSpPr>
        <p:spPr>
          <a:xfrm>
            <a:off x="4362307" y="321617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002267" y="344581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15242" y="1630541"/>
            <a:ext cx="4233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Output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can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be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either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discrete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or </a:t>
            </a:r>
            <a:r>
              <a:rPr lang="sv-SE" sz="1400" b="1" dirty="0" err="1">
                <a:latin typeface="Comic Sans MS"/>
                <a:cs typeface="Comic Sans MS"/>
              </a:rPr>
              <a:t>continuous</a:t>
            </a:r>
            <a:endParaRPr lang="sv-SE" sz="1400" b="1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38" y="2387386"/>
            <a:ext cx="433377" cy="289193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251090" y="346014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39936"/>
            <a:ext cx="346605" cy="23129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827450" y="320960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079427" y="346014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601023" y="324433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sp>
        <p:nvSpPr>
          <p:cNvPr id="35" name="Rectangle 34"/>
          <p:cNvSpPr/>
          <p:nvPr/>
        </p:nvSpPr>
        <p:spPr>
          <a:xfrm>
            <a:off x="4350797" y="331178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40" name="Rectangle 39"/>
          <p:cNvSpPr/>
          <p:nvPr/>
        </p:nvSpPr>
        <p:spPr>
          <a:xfrm>
            <a:off x="5815940" y="330521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pic>
        <p:nvPicPr>
          <p:cNvPr id="47" name="Picture 2" descr="Image result for digital signal processing proaki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1584176" cy="20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411760" y="3861048"/>
            <a:ext cx="5426526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>
                <a:latin typeface="Comic Sans MS"/>
                <a:cs typeface="Comic Sans MS"/>
              </a:rPr>
              <a:t>Chapters</a:t>
            </a:r>
            <a:endParaRPr lang="sv-SE" sz="1200" b="1" dirty="0">
              <a:latin typeface="Comic Sans MS"/>
              <a:cs typeface="Comic Sans MS"/>
            </a:endParaRPr>
          </a:p>
          <a:p>
            <a:endParaRPr lang="sv-SE" sz="1200" b="1" dirty="0">
              <a:latin typeface="Comic Sans MS"/>
              <a:cs typeface="Comic Sans MS"/>
            </a:endParaRPr>
          </a:p>
          <a:p>
            <a:r>
              <a:rPr lang="en-US" sz="1100" dirty="0">
                <a:latin typeface="Comic Sans MS" panose="030F0702030302020204" pitchFamily="66" charset="0"/>
              </a:rPr>
              <a:t>1 Introduction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2 Discrete-Time Signals And Systems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3 The Z-Transform And Its Application To The Analysis Of LTI Systems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4 Frequency Analysis Of Signals And Systems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5 Frequency Domain Analysis Of </a:t>
            </a:r>
            <a:r>
              <a:rPr lang="en-US" sz="1100" dirty="0" err="1">
                <a:latin typeface="Comic Sans MS" panose="030F0702030302020204" pitchFamily="66" charset="0"/>
              </a:rPr>
              <a:t>Lti</a:t>
            </a:r>
            <a:r>
              <a:rPr lang="en-US" sz="1100" dirty="0">
                <a:latin typeface="Comic Sans MS" panose="030F0702030302020204" pitchFamily="66" charset="0"/>
              </a:rPr>
              <a:t> Systems</a:t>
            </a:r>
          </a:p>
          <a:p>
            <a:r>
              <a:rPr lang="en-US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6 Sampling And Reconstruction Of Signals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7 The Discrete Fourier Transform: Its Properties And Applications</a:t>
            </a:r>
          </a:p>
          <a:p>
            <a:r>
              <a:rPr lang="en-US" sz="1100" strike="sngStrike" dirty="0">
                <a:solidFill>
                  <a:srgbClr val="FF0000"/>
                </a:solidFill>
                <a:latin typeface="Comic Sans MS" panose="030F0702030302020204" pitchFamily="66" charset="0"/>
              </a:rPr>
              <a:t>8 Efficient Computation Of The DFT: Fast Fourier Transform Algorithms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9 Implementation Of Discrete-Time Systems</a:t>
            </a:r>
          </a:p>
          <a:p>
            <a:endParaRPr lang="sv-SE" sz="1050" dirty="0">
              <a:latin typeface="Comic Sans MS" panose="030F0702030302020204" pitchFamily="66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1767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 Systems and Signals</a:t>
            </a:r>
          </a:p>
        </p:txBody>
      </p:sp>
      <p:pic>
        <p:nvPicPr>
          <p:cNvPr id="1026" name="Picture 2" descr="Image result for digital signal processing proak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548905" cy="33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1199828"/>
            <a:ext cx="542652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Schedule:</a:t>
            </a:r>
          </a:p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Lectures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, F. Rusek, E:2377</a:t>
            </a:r>
          </a:p>
          <a:p>
            <a:r>
              <a:rPr lang="sv-SE" b="1" dirty="0">
                <a:latin typeface="Comic Sans MS"/>
                <a:cs typeface="Comic Sans MS"/>
              </a:rPr>
              <a:t>12 </a:t>
            </a:r>
            <a:r>
              <a:rPr lang="sv-SE" b="1" dirty="0" err="1">
                <a:latin typeface="Comic Sans MS"/>
                <a:cs typeface="Comic Sans MS"/>
              </a:rPr>
              <a:t>lectures</a:t>
            </a:r>
            <a:r>
              <a:rPr lang="sv-SE" b="1" dirty="0">
                <a:latin typeface="Comic Sans MS"/>
                <a:cs typeface="Comic Sans MS"/>
              </a:rPr>
              <a:t>, 2/</a:t>
            </a:r>
            <a:r>
              <a:rPr lang="sv-SE" b="1" dirty="0" err="1">
                <a:latin typeface="Comic Sans MS"/>
                <a:cs typeface="Comic Sans MS"/>
              </a:rPr>
              <a:t>week</a:t>
            </a:r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latin typeface="Comic Sans MS"/>
                <a:cs typeface="Comic Sans MS"/>
              </a:rPr>
              <a:t>1 old </a:t>
            </a:r>
            <a:r>
              <a:rPr lang="sv-SE" b="1" dirty="0" err="1">
                <a:latin typeface="Comic Sans MS"/>
                <a:cs typeface="Comic Sans MS"/>
              </a:rPr>
              <a:t>exam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solving</a:t>
            </a:r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latin typeface="Comic Sans MS"/>
                <a:cs typeface="Comic Sans MS"/>
              </a:rPr>
              <a:t>1 </a:t>
            </a:r>
            <a:r>
              <a:rPr lang="sv-SE" b="1" dirty="0" err="1">
                <a:latin typeface="Comic Sans MS"/>
                <a:cs typeface="Comic Sans MS"/>
              </a:rPr>
              <a:t>reserve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Exercises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, G. Tian (E:2367), A.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Sheikhi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(E:2366) </a:t>
            </a:r>
          </a:p>
          <a:p>
            <a:r>
              <a:rPr lang="sv-SE" b="1" dirty="0">
                <a:latin typeface="Comic Sans MS"/>
                <a:cs typeface="Comic Sans MS"/>
              </a:rPr>
              <a:t>14 </a:t>
            </a:r>
            <a:r>
              <a:rPr lang="sv-SE" b="1" dirty="0" err="1">
                <a:latin typeface="Comic Sans MS"/>
                <a:cs typeface="Comic Sans MS"/>
              </a:rPr>
              <a:t>exercises</a:t>
            </a:r>
            <a:r>
              <a:rPr lang="sv-SE" b="1" dirty="0">
                <a:latin typeface="Comic Sans MS"/>
                <a:cs typeface="Comic Sans MS"/>
              </a:rPr>
              <a:t>, 2/</a:t>
            </a:r>
            <a:r>
              <a:rPr lang="sv-SE" b="1" dirty="0" err="1">
                <a:latin typeface="Comic Sans MS"/>
                <a:cs typeface="Comic Sans MS"/>
              </a:rPr>
              <a:t>week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Labs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, G. Tian, A.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Sheikhi</a:t>
            </a:r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b="1" dirty="0">
                <a:latin typeface="Comic Sans MS"/>
                <a:cs typeface="Comic Sans MS"/>
              </a:rPr>
              <a:t>2 </a:t>
            </a:r>
            <a:r>
              <a:rPr lang="sv-SE" b="1" dirty="0" err="1">
                <a:latin typeface="Comic Sans MS"/>
                <a:cs typeface="Comic Sans MS"/>
              </a:rPr>
              <a:t>Labs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Self-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study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time</a:t>
            </a:r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96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hours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endParaRPr lang="sv-SE" sz="1400" dirty="0"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2" name="Picture 2" descr="photo">
            <a:extLst>
              <a:ext uri="{FF2B5EF4-FFF2-40B4-BE49-F238E27FC236}">
                <a16:creationId xmlns:a16="http://schemas.microsoft.com/office/drawing/2014/main" id="{C2F50F2E-E70B-8540-88C5-45EAF63C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76" y="3861048"/>
            <a:ext cx="908324" cy="12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C7A5CEE-0BE3-D040-85E3-BCEF06892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13331" y="3861048"/>
            <a:ext cx="1259430" cy="12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09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2528256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signals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2348880"/>
            <a:ext cx="479369" cy="310154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848143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4199" y="206084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study</a:t>
            </a:r>
            <a:r>
              <a:rPr lang="sv-SE" b="1" dirty="0">
                <a:latin typeface="Comic Sans MS"/>
                <a:cs typeface="Comic Sans MS"/>
              </a:rPr>
              <a:t> the </a:t>
            </a:r>
            <a:r>
              <a:rPr lang="sv-SE" b="1" dirty="0" err="1">
                <a:latin typeface="Comic Sans MS"/>
                <a:cs typeface="Comic Sans MS"/>
              </a:rPr>
              <a:t>following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3292" y="308994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2897" y="342211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93017" y="329931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3180805"/>
            <a:ext cx="356046" cy="22851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22977" y="319935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283292" y="2636912"/>
            <a:ext cx="1272485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51920" y="2636912"/>
            <a:ext cx="3960440" cy="453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3130077"/>
            <a:ext cx="409992" cy="22943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2771800" y="343924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11978" y="328536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4" name="Rectangle 43"/>
          <p:cNvSpPr/>
          <p:nvPr/>
        </p:nvSpPr>
        <p:spPr>
          <a:xfrm>
            <a:off x="4362307" y="321617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002267" y="344581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15242" y="1630541"/>
            <a:ext cx="4233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Output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can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be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either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400" dirty="0" err="1">
                <a:solidFill>
                  <a:srgbClr val="0000FF"/>
                </a:solidFill>
                <a:latin typeface="Comic Sans MS"/>
                <a:cs typeface="Comic Sans MS"/>
              </a:rPr>
              <a:t>discrete</a:t>
            </a:r>
            <a:r>
              <a:rPr lang="sv-SE" sz="1400" dirty="0">
                <a:solidFill>
                  <a:srgbClr val="0000FF"/>
                </a:solidFill>
                <a:latin typeface="Comic Sans MS"/>
                <a:cs typeface="Comic Sans MS"/>
              </a:rPr>
              <a:t> or </a:t>
            </a:r>
            <a:r>
              <a:rPr lang="sv-SE" sz="1400" b="1" dirty="0" err="1">
                <a:latin typeface="Comic Sans MS"/>
                <a:cs typeface="Comic Sans MS"/>
              </a:rPr>
              <a:t>continuous</a:t>
            </a:r>
            <a:endParaRPr lang="sv-SE" sz="1400" b="1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38" y="2387386"/>
            <a:ext cx="433377" cy="289193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251090" y="346014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139936"/>
            <a:ext cx="346605" cy="23129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827450" y="320960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079427" y="346014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601023" y="324433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sp>
        <p:nvSpPr>
          <p:cNvPr id="35" name="Rectangle 34"/>
          <p:cNvSpPr/>
          <p:nvPr/>
        </p:nvSpPr>
        <p:spPr>
          <a:xfrm>
            <a:off x="4350797" y="331178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40" name="Rectangle 39"/>
          <p:cNvSpPr/>
          <p:nvPr/>
        </p:nvSpPr>
        <p:spPr>
          <a:xfrm>
            <a:off x="5815940" y="330521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pic>
        <p:nvPicPr>
          <p:cNvPr id="47" name="Picture 2" descr="Image result for digital signal processing proaki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1584176" cy="20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411760" y="3861048"/>
            <a:ext cx="5426526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>
                <a:latin typeface="Comic Sans MS"/>
                <a:cs typeface="Comic Sans MS"/>
              </a:rPr>
              <a:t>Chapters</a:t>
            </a:r>
            <a:endParaRPr lang="sv-SE" sz="1200" b="1" dirty="0">
              <a:latin typeface="Comic Sans MS"/>
              <a:cs typeface="Comic Sans MS"/>
            </a:endParaRPr>
          </a:p>
          <a:p>
            <a:endParaRPr lang="sv-SE" sz="1200" b="1" dirty="0">
              <a:latin typeface="Comic Sans MS"/>
              <a:cs typeface="Comic Sans MS"/>
            </a:endParaRPr>
          </a:p>
          <a:p>
            <a:r>
              <a:rPr lang="en-US" sz="1100" dirty="0">
                <a:latin typeface="Comic Sans MS" panose="030F0702030302020204" pitchFamily="66" charset="0"/>
              </a:rPr>
              <a:t>1 Introduction</a:t>
            </a:r>
          </a:p>
          <a:p>
            <a:r>
              <a:rPr lang="en-US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2 Discrete-Time Signals And Systems</a:t>
            </a:r>
          </a:p>
          <a:p>
            <a:r>
              <a:rPr lang="en-US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3 The Z-Transform And Its Application To The Analysis Of LTI Systems</a:t>
            </a:r>
          </a:p>
          <a:p>
            <a:r>
              <a:rPr lang="en-US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4 Frequency Analysis Of Signals And Systems</a:t>
            </a:r>
          </a:p>
          <a:p>
            <a:r>
              <a:rPr lang="en-US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5 Frequency Domain Analysis Of </a:t>
            </a:r>
            <a:r>
              <a:rPr lang="en-US" sz="11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Lti</a:t>
            </a:r>
            <a:r>
              <a:rPr lang="en-US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Systems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6 Sampling And Reconstruction Of Signals</a:t>
            </a:r>
          </a:p>
          <a:p>
            <a:r>
              <a:rPr lang="en-US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7 The Discrete Fourier Transform: Its Properties And Applications</a:t>
            </a:r>
          </a:p>
          <a:p>
            <a:r>
              <a:rPr lang="en-US" sz="1100" strike="sngStrike" dirty="0">
                <a:solidFill>
                  <a:srgbClr val="FF0000"/>
                </a:solidFill>
                <a:latin typeface="Comic Sans MS" panose="030F0702030302020204" pitchFamily="66" charset="0"/>
              </a:rPr>
              <a:t>8 Efficient Computation Of The DFT: Fast Fourier Transform Algorithms</a:t>
            </a:r>
          </a:p>
          <a:p>
            <a:r>
              <a:rPr lang="en-US" sz="1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9 Implementation Of Discrete-Time Systems</a:t>
            </a:r>
          </a:p>
          <a:p>
            <a:endParaRPr lang="sv-SE" sz="1050" dirty="0">
              <a:latin typeface="Comic Sans MS" panose="030F0702030302020204" pitchFamily="66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77581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556792"/>
            <a:ext cx="5112568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How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express a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4530865" cy="4334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1989710"/>
            <a:ext cx="4896544" cy="719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539552" y="27809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The bar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below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”0” marks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that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this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is at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time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n=0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5972684" y="1693589"/>
            <a:ext cx="2343732" cy="1375371"/>
            <a:chOff x="2516300" y="3832939"/>
            <a:chExt cx="2498359" cy="1466111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2927132" y="3933056"/>
              <a:ext cx="0" cy="13659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555776" y="4867002"/>
              <a:ext cx="23042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6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261" y="3832939"/>
              <a:ext cx="357805" cy="20023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4835037"/>
              <a:ext cx="82619" cy="70454"/>
            </a:xfrm>
            <a:prstGeom prst="rect">
              <a:avLst/>
            </a:prstGeom>
          </p:spPr>
        </p:pic>
        <p:grpSp>
          <p:nvGrpSpPr>
            <p:cNvPr id="72" name="Group 71"/>
            <p:cNvGrpSpPr/>
            <p:nvPr/>
          </p:nvGrpSpPr>
          <p:grpSpPr>
            <a:xfrm>
              <a:off x="3167843" y="4830998"/>
              <a:ext cx="1512168" cy="72008"/>
              <a:chOff x="4932040" y="2852936"/>
              <a:chExt cx="1512168" cy="7200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796136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22818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01216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44420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Rectangle 81"/>
            <p:cNvSpPr/>
            <p:nvPr/>
          </p:nvSpPr>
          <p:spPr>
            <a:xfrm>
              <a:off x="3045087" y="4867002"/>
              <a:ext cx="24558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252260" y="4867002"/>
              <a:ext cx="2632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468284" y="4867674"/>
              <a:ext cx="2632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3167877" y="4500900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131839" y="4442360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3383867" y="4293932"/>
              <a:ext cx="0" cy="57307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3347829" y="4235392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3795953" y="4835037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3995935" y="5233776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2891128" y="4831259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3599891" y="4500900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3563853" y="4442360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4031939" y="4900311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631202" y="5196811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V="1">
              <a:off x="2667206" y="4863346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2516300" y="4458813"/>
              <a:ext cx="3738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891128" y="4581924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891128" y="4266590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2592164" y="4144918"/>
              <a:ext cx="24237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6108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556792"/>
            <a:ext cx="5112568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How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express a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4530865" cy="4334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1989710"/>
            <a:ext cx="4896544" cy="719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539552" y="27809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The bar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below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”0” marks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that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this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is at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time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n=0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5972684" y="1693589"/>
            <a:ext cx="2343732" cy="1375371"/>
            <a:chOff x="2516300" y="3832939"/>
            <a:chExt cx="2498359" cy="1466111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2927132" y="3933056"/>
              <a:ext cx="0" cy="13659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555776" y="4867002"/>
              <a:ext cx="23042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6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261" y="3832939"/>
              <a:ext cx="357805" cy="20023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4835037"/>
              <a:ext cx="82619" cy="70454"/>
            </a:xfrm>
            <a:prstGeom prst="rect">
              <a:avLst/>
            </a:prstGeom>
          </p:spPr>
        </p:pic>
        <p:grpSp>
          <p:nvGrpSpPr>
            <p:cNvPr id="72" name="Group 71"/>
            <p:cNvGrpSpPr/>
            <p:nvPr/>
          </p:nvGrpSpPr>
          <p:grpSpPr>
            <a:xfrm>
              <a:off x="3167843" y="4830998"/>
              <a:ext cx="1512168" cy="72008"/>
              <a:chOff x="4932040" y="2852936"/>
              <a:chExt cx="1512168" cy="7200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796136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22818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01216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44420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Rectangle 81"/>
            <p:cNvSpPr/>
            <p:nvPr/>
          </p:nvSpPr>
          <p:spPr>
            <a:xfrm>
              <a:off x="3045087" y="4867002"/>
              <a:ext cx="24558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252260" y="4867002"/>
              <a:ext cx="2632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468284" y="4867674"/>
              <a:ext cx="2632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3167877" y="4500900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131839" y="4442360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3383867" y="4293932"/>
              <a:ext cx="0" cy="57307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3347829" y="4235392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3795953" y="4835037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3995935" y="5233776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2891128" y="4831259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3599891" y="4500900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3563853" y="4442360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4031939" y="4900311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631202" y="5196811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V="1">
              <a:off x="2667206" y="4863346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2516300" y="4458813"/>
              <a:ext cx="3738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891128" y="4581924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891128" y="4266590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2592164" y="4144918"/>
              <a:ext cx="24237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oup 4"/>
          <p:cNvGrpSpPr/>
          <p:nvPr/>
        </p:nvGrpSpPr>
        <p:grpSpPr>
          <a:xfrm>
            <a:off x="971600" y="3710930"/>
            <a:ext cx="3964364" cy="432048"/>
            <a:chOff x="1619672" y="4477762"/>
            <a:chExt cx="3964364" cy="432048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219912" y="4693786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2939992" y="4477762"/>
              <a:ext cx="1296144" cy="432048"/>
            </a:xfrm>
            <a:prstGeom prst="rect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78900" y="4500248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system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530460"/>
              <a:ext cx="552001" cy="308908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/>
            <p:nvPr/>
          </p:nvCxnSpPr>
          <p:spPr>
            <a:xfrm>
              <a:off x="4232359" y="4693786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63" y="4530836"/>
              <a:ext cx="539573" cy="310154"/>
            </a:xfrm>
            <a:prstGeom prst="rect">
              <a:avLst/>
            </a:prstGeom>
          </p:spPr>
        </p:pic>
      </p:grpSp>
      <p:sp>
        <p:nvSpPr>
          <p:cNvPr id="54" name="Rectangle 53"/>
          <p:cNvSpPr/>
          <p:nvPr/>
        </p:nvSpPr>
        <p:spPr>
          <a:xfrm>
            <a:off x="467545" y="3212976"/>
            <a:ext cx="5112568" cy="280831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TextBox 54"/>
          <p:cNvSpPr txBox="1"/>
          <p:nvPr/>
        </p:nvSpPr>
        <p:spPr>
          <a:xfrm>
            <a:off x="509381" y="328062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Examples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systems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0533" y="4286994"/>
            <a:ext cx="4896544" cy="719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2" y="4377361"/>
            <a:ext cx="4531006" cy="3294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4730075"/>
            <a:ext cx="3653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Easily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understood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as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average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5 last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samples</a:t>
            </a:r>
            <a:endParaRPr lang="sv-SE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69434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556792"/>
            <a:ext cx="5112568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How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express a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4530865" cy="4334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1989710"/>
            <a:ext cx="4896544" cy="719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539552" y="27809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The bar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below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”0” marks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that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this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is at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time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n=0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5972684" y="1693589"/>
            <a:ext cx="2343732" cy="1375371"/>
            <a:chOff x="2516300" y="3832939"/>
            <a:chExt cx="2498359" cy="1466111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2927132" y="3933056"/>
              <a:ext cx="0" cy="13659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555776" y="4867002"/>
              <a:ext cx="23042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6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261" y="3832939"/>
              <a:ext cx="357805" cy="20023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4835037"/>
              <a:ext cx="82619" cy="70454"/>
            </a:xfrm>
            <a:prstGeom prst="rect">
              <a:avLst/>
            </a:prstGeom>
          </p:spPr>
        </p:pic>
        <p:grpSp>
          <p:nvGrpSpPr>
            <p:cNvPr id="72" name="Group 71"/>
            <p:cNvGrpSpPr/>
            <p:nvPr/>
          </p:nvGrpSpPr>
          <p:grpSpPr>
            <a:xfrm>
              <a:off x="3167843" y="4830998"/>
              <a:ext cx="1512168" cy="72008"/>
              <a:chOff x="4932040" y="2852936"/>
              <a:chExt cx="1512168" cy="7200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796136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22818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01216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44420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Rectangle 81"/>
            <p:cNvSpPr/>
            <p:nvPr/>
          </p:nvSpPr>
          <p:spPr>
            <a:xfrm>
              <a:off x="3045087" y="4867002"/>
              <a:ext cx="24558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252260" y="4867002"/>
              <a:ext cx="2632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468284" y="4867674"/>
              <a:ext cx="2632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3167877" y="4500900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131839" y="4442360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3383867" y="4293932"/>
              <a:ext cx="0" cy="57307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3347829" y="4235392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3795953" y="4835037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3995935" y="5233776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2891128" y="4831259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3599891" y="4500900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3563853" y="4442360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4031939" y="4900311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631202" y="5196811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V="1">
              <a:off x="2667206" y="4863346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2516300" y="4458813"/>
              <a:ext cx="3738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891128" y="4581924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891128" y="4266590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2592164" y="4144918"/>
              <a:ext cx="24237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oup 4"/>
          <p:cNvGrpSpPr/>
          <p:nvPr/>
        </p:nvGrpSpPr>
        <p:grpSpPr>
          <a:xfrm>
            <a:off x="971600" y="3710930"/>
            <a:ext cx="3964364" cy="432048"/>
            <a:chOff x="1619672" y="4477762"/>
            <a:chExt cx="3964364" cy="432048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219912" y="4693786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2939992" y="4477762"/>
              <a:ext cx="1296144" cy="432048"/>
            </a:xfrm>
            <a:prstGeom prst="rect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78900" y="4500248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system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530460"/>
              <a:ext cx="552001" cy="308908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/>
            <p:nvPr/>
          </p:nvCxnSpPr>
          <p:spPr>
            <a:xfrm>
              <a:off x="4232359" y="4693786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63" y="4530836"/>
              <a:ext cx="539573" cy="310154"/>
            </a:xfrm>
            <a:prstGeom prst="rect">
              <a:avLst/>
            </a:prstGeom>
          </p:spPr>
        </p:pic>
      </p:grpSp>
      <p:sp>
        <p:nvSpPr>
          <p:cNvPr id="54" name="Rectangle 53"/>
          <p:cNvSpPr/>
          <p:nvPr/>
        </p:nvSpPr>
        <p:spPr>
          <a:xfrm>
            <a:off x="467545" y="3212976"/>
            <a:ext cx="5112568" cy="280831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TextBox 54"/>
          <p:cNvSpPr txBox="1"/>
          <p:nvPr/>
        </p:nvSpPr>
        <p:spPr>
          <a:xfrm>
            <a:off x="509381" y="328062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Examples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systems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0533" y="4286994"/>
            <a:ext cx="4896544" cy="719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2" y="4377361"/>
            <a:ext cx="4531006" cy="3294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4730075"/>
            <a:ext cx="3653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Easily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understood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as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average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5 last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samples</a:t>
            </a:r>
            <a:endParaRPr lang="sv-SE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55576" y="5127823"/>
            <a:ext cx="4896544" cy="719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5" y="5218190"/>
            <a:ext cx="4642418" cy="352714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54595" y="5570904"/>
            <a:ext cx="4846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But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what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does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this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system do?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We’ll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understand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how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find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out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72072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556792"/>
            <a:ext cx="5112568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How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express a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4530865" cy="4334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1989710"/>
            <a:ext cx="4896544" cy="719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539552" y="27809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The bar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below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”0” marks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that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this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is at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time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n=0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5972684" y="1693589"/>
            <a:ext cx="2343732" cy="1375371"/>
            <a:chOff x="2516300" y="3832939"/>
            <a:chExt cx="2498359" cy="1466111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2927132" y="3933056"/>
              <a:ext cx="0" cy="13659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555776" y="4867002"/>
              <a:ext cx="23042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6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261" y="3832939"/>
              <a:ext cx="357805" cy="20023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4835037"/>
              <a:ext cx="82619" cy="70454"/>
            </a:xfrm>
            <a:prstGeom prst="rect">
              <a:avLst/>
            </a:prstGeom>
          </p:spPr>
        </p:pic>
        <p:grpSp>
          <p:nvGrpSpPr>
            <p:cNvPr id="72" name="Group 71"/>
            <p:cNvGrpSpPr/>
            <p:nvPr/>
          </p:nvGrpSpPr>
          <p:grpSpPr>
            <a:xfrm>
              <a:off x="3167843" y="4830998"/>
              <a:ext cx="1512168" cy="72008"/>
              <a:chOff x="4932040" y="2852936"/>
              <a:chExt cx="1512168" cy="7200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796136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22818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01216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44420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Rectangle 81"/>
            <p:cNvSpPr/>
            <p:nvPr/>
          </p:nvSpPr>
          <p:spPr>
            <a:xfrm>
              <a:off x="3045087" y="4867002"/>
              <a:ext cx="24558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252260" y="4867002"/>
              <a:ext cx="2632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468284" y="4867674"/>
              <a:ext cx="2632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3167877" y="4500900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131839" y="4442360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3383867" y="4293932"/>
              <a:ext cx="0" cy="57307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3347829" y="4235392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3795953" y="4835037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3995935" y="5233776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2891128" y="4831259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3599891" y="4500900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3563853" y="4442360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4031939" y="4900311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2631202" y="5196811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V="1">
              <a:off x="2667206" y="4863346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2516300" y="4458813"/>
              <a:ext cx="3738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891128" y="4581924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891128" y="4266590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2592164" y="4144918"/>
              <a:ext cx="24237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oup 4"/>
          <p:cNvGrpSpPr/>
          <p:nvPr/>
        </p:nvGrpSpPr>
        <p:grpSpPr>
          <a:xfrm>
            <a:off x="971600" y="3710930"/>
            <a:ext cx="3964364" cy="432048"/>
            <a:chOff x="1619672" y="4477762"/>
            <a:chExt cx="3964364" cy="432048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219912" y="4693786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2939992" y="4477762"/>
              <a:ext cx="1296144" cy="432048"/>
            </a:xfrm>
            <a:prstGeom prst="rect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78900" y="4500248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system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530460"/>
              <a:ext cx="552001" cy="308908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/>
            <p:nvPr/>
          </p:nvCxnSpPr>
          <p:spPr>
            <a:xfrm>
              <a:off x="4232359" y="4693786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63" y="4530836"/>
              <a:ext cx="539573" cy="310154"/>
            </a:xfrm>
            <a:prstGeom prst="rect">
              <a:avLst/>
            </a:prstGeom>
          </p:spPr>
        </p:pic>
      </p:grpSp>
      <p:sp>
        <p:nvSpPr>
          <p:cNvPr id="54" name="Rectangle 53"/>
          <p:cNvSpPr/>
          <p:nvPr/>
        </p:nvSpPr>
        <p:spPr>
          <a:xfrm>
            <a:off x="467545" y="3212976"/>
            <a:ext cx="5112568" cy="280831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TextBox 54"/>
          <p:cNvSpPr txBox="1"/>
          <p:nvPr/>
        </p:nvSpPr>
        <p:spPr>
          <a:xfrm>
            <a:off x="509381" y="328062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Examples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systems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2" y="4377361"/>
            <a:ext cx="4531006" cy="3294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4730075"/>
            <a:ext cx="3653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Easily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understood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as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average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5 last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samples</a:t>
            </a:r>
            <a:endParaRPr lang="sv-SE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55576" y="5127823"/>
            <a:ext cx="4896544" cy="719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5" y="5218190"/>
            <a:ext cx="4642418" cy="352714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54595" y="5570904"/>
            <a:ext cx="4846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But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what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does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this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system do?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We’ll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understand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how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find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out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…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652120" y="3210694"/>
            <a:ext cx="3018414" cy="281059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TextBox 61"/>
          <p:cNvSpPr txBox="1"/>
          <p:nvPr/>
        </p:nvSpPr>
        <p:spPr>
          <a:xfrm>
            <a:off x="5832140" y="3285984"/>
            <a:ext cx="2406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class</a:t>
            </a:r>
            <a:r>
              <a:rPr lang="sv-SE" b="1" dirty="0">
                <a:latin typeface="Comic Sans MS"/>
                <a:cs typeface="Comic Sans MS"/>
              </a:rPr>
              <a:t>: </a:t>
            </a: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Feedback systems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49" y="4005065"/>
            <a:ext cx="2544712" cy="228717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>
            <a:off x="6358089" y="4573035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023" y="4450117"/>
            <a:ext cx="347169" cy="194281"/>
          </a:xfrm>
          <a:prstGeom prst="rect">
            <a:avLst/>
          </a:prstGeom>
        </p:spPr>
      </p:pic>
      <p:cxnSp>
        <p:nvCxnSpPr>
          <p:cNvPr id="73" name="Straight Arrow Connector 72"/>
          <p:cNvCxnSpPr/>
          <p:nvPr/>
        </p:nvCxnSpPr>
        <p:spPr>
          <a:xfrm flipV="1">
            <a:off x="6865747" y="4709368"/>
            <a:ext cx="0" cy="4478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74" y="4464227"/>
            <a:ext cx="378586" cy="217616"/>
          </a:xfrm>
          <a:prstGeom prst="rect">
            <a:avLst/>
          </a:prstGeom>
        </p:spPr>
      </p:pic>
      <p:sp>
        <p:nvSpPr>
          <p:cNvPr id="15" name="Flowchart: Or 14"/>
          <p:cNvSpPr/>
          <p:nvPr/>
        </p:nvSpPr>
        <p:spPr>
          <a:xfrm>
            <a:off x="6775843" y="4483130"/>
            <a:ext cx="179810" cy="179810"/>
          </a:xfrm>
          <a:prstGeom prst="flowChartOr">
            <a:avLst/>
          </a:prstGeom>
          <a:noFill/>
          <a:ln w="19050">
            <a:solidFill>
              <a:schemeClr val="tx1"/>
            </a:solidFill>
          </a:ln>
          <a:effectLst>
            <a:outerShdw blurRad="63500" sx="4000" sy="4000" algn="ctr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051917" y="4585657"/>
            <a:ext cx="61642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owchart: Or 90"/>
          <p:cNvSpPr/>
          <p:nvPr/>
        </p:nvSpPr>
        <p:spPr>
          <a:xfrm rot="2700000">
            <a:off x="7133057" y="5072919"/>
            <a:ext cx="189120" cy="189120"/>
          </a:xfrm>
          <a:prstGeom prst="flowChartOr">
            <a:avLst/>
          </a:prstGeom>
          <a:noFill/>
          <a:ln w="19050">
            <a:solidFill>
              <a:schemeClr val="tx1"/>
            </a:solidFill>
          </a:ln>
          <a:effectLst>
            <a:outerShdw blurRad="63500" sx="4000" sy="4000" algn="ctr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867489" y="5157192"/>
            <a:ext cx="2247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7360743" y="5157192"/>
            <a:ext cx="9157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452319" y="4585657"/>
            <a:ext cx="1" cy="5818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7223978" y="5276771"/>
            <a:ext cx="1" cy="7280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36251" y="525604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0.9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796136" y="4377361"/>
            <a:ext cx="2773671" cy="111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7388217" y="4697499"/>
            <a:ext cx="145057" cy="355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7242967" y="4754767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err="1"/>
              <a:t>Delay</a:t>
            </a:r>
            <a:endParaRPr lang="sv-SE" dirty="0"/>
          </a:p>
        </p:txBody>
      </p:sp>
      <p:sp>
        <p:nvSpPr>
          <p:cNvPr id="98" name="Rectangle 97"/>
          <p:cNvSpPr/>
          <p:nvPr/>
        </p:nvSpPr>
        <p:spPr>
          <a:xfrm>
            <a:off x="5796136" y="5570904"/>
            <a:ext cx="1531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What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will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dirty="0" err="1">
                <a:solidFill>
                  <a:srgbClr val="0000FF"/>
                </a:solidFill>
                <a:latin typeface="Comic Sans MS"/>
                <a:cs typeface="Comic Sans MS"/>
              </a:rPr>
              <a:t>happen</a:t>
            </a:r>
            <a:r>
              <a:rPr lang="sv-SE" sz="1200" dirty="0">
                <a:solidFill>
                  <a:srgbClr val="0000FF"/>
                </a:solidFill>
                <a:latin typeface="Comic Sans MS"/>
                <a:cs typeface="Comic Sans MS"/>
              </a:rPr>
              <a:t> ?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40533" y="4286994"/>
            <a:ext cx="4896544" cy="719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5506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5112568" cy="115125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72684" y="1693590"/>
            <a:ext cx="2343732" cy="1375370"/>
            <a:chOff x="5972684" y="1693590"/>
            <a:chExt cx="2343732" cy="137537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358089" y="1787510"/>
              <a:ext cx="0" cy="1281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009717" y="2663652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783" y="1693590"/>
              <a:ext cx="316890" cy="18859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910" y="2633666"/>
              <a:ext cx="77506" cy="66093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6468744" y="2663652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63094" y="2663652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5748" y="2664283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550125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Oval 87"/>
            <p:cNvSpPr/>
            <p:nvPr/>
          </p:nvSpPr>
          <p:spPr>
            <a:xfrm>
              <a:off x="6752748" y="263012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7173137" y="263366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7360742" y="263303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23368" y="207122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55402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357143" y="2132456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080475" y="263852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72684" y="2280727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24313" y="239621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324313" y="2100401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043853" y="1986259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83902" y="2629877"/>
            <a:ext cx="1418578" cy="67551"/>
            <a:chOff x="4932040" y="2852936"/>
            <a:chExt cx="1512168" cy="7200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5427" y="207113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2500489"/>
            <a:ext cx="4814701" cy="499108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71011" y="3217346"/>
            <a:ext cx="5112568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oup 26"/>
          <p:cNvGrpSpPr/>
          <p:nvPr/>
        </p:nvGrpSpPr>
        <p:grpSpPr>
          <a:xfrm>
            <a:off x="5976150" y="3284984"/>
            <a:ext cx="2343732" cy="1208262"/>
            <a:chOff x="5976150" y="3354145"/>
            <a:chExt cx="2343732" cy="120826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361555" y="3448064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013183" y="4324206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250" y="3354145"/>
              <a:ext cx="336051" cy="18935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376" y="4294220"/>
              <a:ext cx="77506" cy="6609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6472210" y="4324206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66560" y="4324206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69214" y="4324837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26834" y="373177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6360609" y="3793010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3941" y="429907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76150" y="3941281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327779" y="4056772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327779" y="376095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6047319" y="3646813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587368" y="4221270"/>
            <a:ext cx="1418578" cy="67551"/>
            <a:chOff x="4932040" y="2852936"/>
            <a:chExt cx="1512168" cy="720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5655586" y="3217346"/>
            <a:ext cx="3018414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TextBox 144"/>
          <p:cNvSpPr txBox="1"/>
          <p:nvPr/>
        </p:nvSpPr>
        <p:spPr>
          <a:xfrm>
            <a:off x="528325" y="333732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Step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3762393"/>
            <a:ext cx="3637301" cy="4995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53624" y="3662615"/>
            <a:ext cx="67551" cy="589516"/>
            <a:chOff x="6520673" y="3737750"/>
            <a:chExt cx="67551" cy="589516"/>
          </a:xfrm>
        </p:grpSpPr>
        <p:sp>
          <p:nvSpPr>
            <p:cNvPr id="149" name="Oval 148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6756245" y="3662615"/>
            <a:ext cx="67551" cy="589516"/>
            <a:chOff x="6520673" y="3737750"/>
            <a:chExt cx="67551" cy="589516"/>
          </a:xfrm>
        </p:grpSpPr>
        <p:sp>
          <p:nvSpPr>
            <p:cNvPr id="152" name="Oval 151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958899" y="3660784"/>
            <a:ext cx="67551" cy="589516"/>
            <a:chOff x="6520673" y="3737750"/>
            <a:chExt cx="67551" cy="589516"/>
          </a:xfrm>
        </p:grpSpPr>
        <p:sp>
          <p:nvSpPr>
            <p:cNvPr id="155" name="Oval 154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161520" y="3660784"/>
            <a:ext cx="67551" cy="589516"/>
            <a:chOff x="6520673" y="3737750"/>
            <a:chExt cx="67551" cy="589516"/>
          </a:xfrm>
        </p:grpSpPr>
        <p:sp>
          <p:nvSpPr>
            <p:cNvPr id="158" name="Oval 157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8" name="Straight Connector 237"/>
          <p:cNvCxnSpPr/>
          <p:nvPr/>
        </p:nvCxnSpPr>
        <p:spPr>
          <a:xfrm>
            <a:off x="7428293" y="3808634"/>
            <a:ext cx="743066" cy="0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688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5112568" cy="115125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274" y="4653136"/>
            <a:ext cx="2819586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1" name="Group 20"/>
          <p:cNvGrpSpPr/>
          <p:nvPr/>
        </p:nvGrpSpPr>
        <p:grpSpPr>
          <a:xfrm>
            <a:off x="5972684" y="1693590"/>
            <a:ext cx="2343732" cy="1375370"/>
            <a:chOff x="5972684" y="1693590"/>
            <a:chExt cx="2343732" cy="137537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358089" y="1787510"/>
              <a:ext cx="0" cy="1281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009717" y="2663652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783" y="1693590"/>
              <a:ext cx="316890" cy="18859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910" y="2633666"/>
              <a:ext cx="77506" cy="66093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6468744" y="2663652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63094" y="2663652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5748" y="2664283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550125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Oval 87"/>
            <p:cNvSpPr/>
            <p:nvPr/>
          </p:nvSpPr>
          <p:spPr>
            <a:xfrm>
              <a:off x="6752748" y="263012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7173137" y="263366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7360742" y="263303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23368" y="207122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55402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357143" y="2132456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080475" y="263852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72684" y="2280727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24313" y="239621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324313" y="2100401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043853" y="1986259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83902" y="2629877"/>
            <a:ext cx="1418578" cy="67551"/>
            <a:chOff x="4932040" y="2852936"/>
            <a:chExt cx="1512168" cy="7200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5427" y="207113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2500489"/>
            <a:ext cx="4814701" cy="499108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71011" y="3217346"/>
            <a:ext cx="5112568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oup 26"/>
          <p:cNvGrpSpPr/>
          <p:nvPr/>
        </p:nvGrpSpPr>
        <p:grpSpPr>
          <a:xfrm>
            <a:off x="5976150" y="3284984"/>
            <a:ext cx="2343732" cy="1208262"/>
            <a:chOff x="5976150" y="3354145"/>
            <a:chExt cx="2343732" cy="120826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361555" y="3448064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013183" y="4324206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250" y="3354145"/>
              <a:ext cx="336051" cy="18935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376" y="4294220"/>
              <a:ext cx="77506" cy="6609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6472210" y="4324206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66560" y="4324206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69214" y="4324837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26834" y="373177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6360609" y="3793010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3941" y="429907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76150" y="3941281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327779" y="4056772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327779" y="376095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6047319" y="3646813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587368" y="4221270"/>
            <a:ext cx="1418578" cy="67551"/>
            <a:chOff x="4932040" y="2852936"/>
            <a:chExt cx="1512168" cy="720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5655586" y="3217346"/>
            <a:ext cx="3018414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TextBox 144"/>
          <p:cNvSpPr txBox="1"/>
          <p:nvPr/>
        </p:nvSpPr>
        <p:spPr>
          <a:xfrm>
            <a:off x="528325" y="333732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Step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3762393"/>
            <a:ext cx="3637301" cy="4995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53624" y="3662615"/>
            <a:ext cx="67551" cy="589516"/>
            <a:chOff x="6520673" y="3737750"/>
            <a:chExt cx="67551" cy="589516"/>
          </a:xfrm>
        </p:grpSpPr>
        <p:sp>
          <p:nvSpPr>
            <p:cNvPr id="149" name="Oval 148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6756245" y="3662615"/>
            <a:ext cx="67551" cy="589516"/>
            <a:chOff x="6520673" y="3737750"/>
            <a:chExt cx="67551" cy="589516"/>
          </a:xfrm>
        </p:grpSpPr>
        <p:sp>
          <p:nvSpPr>
            <p:cNvPr id="152" name="Oval 151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958899" y="3660784"/>
            <a:ext cx="67551" cy="589516"/>
            <a:chOff x="6520673" y="3737750"/>
            <a:chExt cx="67551" cy="589516"/>
          </a:xfrm>
        </p:grpSpPr>
        <p:sp>
          <p:nvSpPr>
            <p:cNvPr id="155" name="Oval 154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161520" y="3660784"/>
            <a:ext cx="67551" cy="589516"/>
            <a:chOff x="6520673" y="3737750"/>
            <a:chExt cx="67551" cy="589516"/>
          </a:xfrm>
        </p:grpSpPr>
        <p:sp>
          <p:nvSpPr>
            <p:cNvPr id="158" name="Oval 157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/>
          <p:cNvSpPr txBox="1"/>
          <p:nvPr/>
        </p:nvSpPr>
        <p:spPr>
          <a:xfrm>
            <a:off x="524494" y="4725144"/>
            <a:ext cx="27873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Comic Sans MS"/>
                <a:cs typeface="Comic Sans MS"/>
              </a:rPr>
              <a:t>Signal is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causal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sz="1400" b="1" dirty="0" err="1">
                <a:latin typeface="Comic Sans MS"/>
                <a:cs typeface="Comic Sans MS"/>
              </a:rPr>
              <a:t>if</a:t>
            </a:r>
            <a:r>
              <a:rPr lang="sv-SE" sz="1400" b="1" dirty="0">
                <a:latin typeface="Comic Sans MS"/>
                <a:cs typeface="Comic Sans MS"/>
              </a:rPr>
              <a:t> it is </a:t>
            </a:r>
            <a:r>
              <a:rPr lang="sv-SE" sz="1400" b="1" dirty="0" err="1">
                <a:latin typeface="Comic Sans MS"/>
                <a:cs typeface="Comic Sans MS"/>
              </a:rPr>
              <a:t>zero</a:t>
            </a:r>
            <a:r>
              <a:rPr lang="sv-SE" sz="1400" b="1" dirty="0">
                <a:latin typeface="Comic Sans MS"/>
                <a:cs typeface="Comic Sans MS"/>
              </a:rPr>
              <a:t> for all negative </a:t>
            </a:r>
            <a:r>
              <a:rPr lang="sv-SE" sz="1400" b="1" dirty="0" err="1">
                <a:latin typeface="Comic Sans MS"/>
                <a:cs typeface="Comic Sans MS"/>
              </a:rPr>
              <a:t>indices</a:t>
            </a:r>
            <a:endParaRPr lang="sv-SE" sz="1400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8" y="5474725"/>
            <a:ext cx="2628075" cy="181959"/>
          </a:xfrm>
          <a:prstGeom prst="rect">
            <a:avLst/>
          </a:prstGeom>
        </p:spPr>
      </p:pic>
      <p:cxnSp>
        <p:nvCxnSpPr>
          <p:cNvPr id="161" name="Straight Connector 160"/>
          <p:cNvCxnSpPr/>
          <p:nvPr/>
        </p:nvCxnSpPr>
        <p:spPr>
          <a:xfrm>
            <a:off x="7428293" y="3808634"/>
            <a:ext cx="743066" cy="0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996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5112568" cy="115125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274" y="4653136"/>
            <a:ext cx="2819586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1" name="Group 20"/>
          <p:cNvGrpSpPr/>
          <p:nvPr/>
        </p:nvGrpSpPr>
        <p:grpSpPr>
          <a:xfrm>
            <a:off x="5972684" y="1693590"/>
            <a:ext cx="2343732" cy="1375370"/>
            <a:chOff x="5972684" y="1693590"/>
            <a:chExt cx="2343732" cy="137537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358089" y="1787510"/>
              <a:ext cx="0" cy="1281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009717" y="2663652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783" y="1693590"/>
              <a:ext cx="316890" cy="18859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910" y="2633666"/>
              <a:ext cx="77506" cy="66093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6468744" y="2663652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63094" y="2663652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5748" y="2664283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550125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Oval 87"/>
            <p:cNvSpPr/>
            <p:nvPr/>
          </p:nvSpPr>
          <p:spPr>
            <a:xfrm>
              <a:off x="6752748" y="263012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7173137" y="263366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7360742" y="263303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23368" y="207122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55402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357143" y="2132456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080475" y="263852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72684" y="2280727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24313" y="239621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324313" y="2100401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043853" y="1986259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83902" y="2629877"/>
            <a:ext cx="1418578" cy="67551"/>
            <a:chOff x="4932040" y="2852936"/>
            <a:chExt cx="1512168" cy="7200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5427" y="207113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2500489"/>
            <a:ext cx="4814701" cy="499108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71011" y="3217346"/>
            <a:ext cx="5112568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oup 26"/>
          <p:cNvGrpSpPr/>
          <p:nvPr/>
        </p:nvGrpSpPr>
        <p:grpSpPr>
          <a:xfrm>
            <a:off x="5976150" y="3284984"/>
            <a:ext cx="2343732" cy="1208262"/>
            <a:chOff x="5976150" y="3354145"/>
            <a:chExt cx="2343732" cy="120826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361555" y="3448064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013183" y="4324206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250" y="3354145"/>
              <a:ext cx="336051" cy="18935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376" y="4294220"/>
              <a:ext cx="77506" cy="6609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6472210" y="4324206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66560" y="4324206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69214" y="4324837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26834" y="373177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6360609" y="3793010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3941" y="429907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76150" y="3941281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327779" y="4056772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327779" y="376095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6047319" y="3646813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587368" y="4221270"/>
            <a:ext cx="1418578" cy="67551"/>
            <a:chOff x="4932040" y="2852936"/>
            <a:chExt cx="1512168" cy="720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5655586" y="3217346"/>
            <a:ext cx="3018414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TextBox 144"/>
          <p:cNvSpPr txBox="1"/>
          <p:nvPr/>
        </p:nvSpPr>
        <p:spPr>
          <a:xfrm>
            <a:off x="528325" y="333732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Step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3762393"/>
            <a:ext cx="3637301" cy="4995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53624" y="3662615"/>
            <a:ext cx="67551" cy="589516"/>
            <a:chOff x="6520673" y="3737750"/>
            <a:chExt cx="67551" cy="589516"/>
          </a:xfrm>
        </p:grpSpPr>
        <p:sp>
          <p:nvSpPr>
            <p:cNvPr id="149" name="Oval 148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6756245" y="3662615"/>
            <a:ext cx="67551" cy="589516"/>
            <a:chOff x="6520673" y="3737750"/>
            <a:chExt cx="67551" cy="589516"/>
          </a:xfrm>
        </p:grpSpPr>
        <p:sp>
          <p:nvSpPr>
            <p:cNvPr id="152" name="Oval 151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958899" y="3660784"/>
            <a:ext cx="67551" cy="589516"/>
            <a:chOff x="6520673" y="3737750"/>
            <a:chExt cx="67551" cy="589516"/>
          </a:xfrm>
        </p:grpSpPr>
        <p:sp>
          <p:nvSpPr>
            <p:cNvPr id="155" name="Oval 154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161520" y="3660784"/>
            <a:ext cx="67551" cy="589516"/>
            <a:chOff x="6520673" y="3737750"/>
            <a:chExt cx="67551" cy="589516"/>
          </a:xfrm>
        </p:grpSpPr>
        <p:sp>
          <p:nvSpPr>
            <p:cNvPr id="158" name="Oval 157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/>
          <p:cNvSpPr txBox="1"/>
          <p:nvPr/>
        </p:nvSpPr>
        <p:spPr>
          <a:xfrm>
            <a:off x="524494" y="4725144"/>
            <a:ext cx="27873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Comic Sans MS"/>
                <a:cs typeface="Comic Sans MS"/>
              </a:rPr>
              <a:t>Signal is </a:t>
            </a:r>
            <a:r>
              <a:rPr lang="sv-SE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causal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sz="1400" b="1" dirty="0" err="1">
                <a:latin typeface="Comic Sans MS"/>
                <a:cs typeface="Comic Sans MS"/>
              </a:rPr>
              <a:t>if</a:t>
            </a:r>
            <a:r>
              <a:rPr lang="sv-SE" sz="1400" b="1" dirty="0">
                <a:latin typeface="Comic Sans MS"/>
                <a:cs typeface="Comic Sans MS"/>
              </a:rPr>
              <a:t> it is </a:t>
            </a:r>
            <a:r>
              <a:rPr lang="sv-SE" sz="1400" b="1" dirty="0" err="1">
                <a:latin typeface="Comic Sans MS"/>
                <a:cs typeface="Comic Sans MS"/>
              </a:rPr>
              <a:t>zero</a:t>
            </a:r>
            <a:r>
              <a:rPr lang="sv-SE" sz="1400" b="1" dirty="0">
                <a:latin typeface="Comic Sans MS"/>
                <a:cs typeface="Comic Sans MS"/>
              </a:rPr>
              <a:t> for all negative </a:t>
            </a:r>
            <a:r>
              <a:rPr lang="sv-SE" sz="1400" b="1" dirty="0" err="1">
                <a:latin typeface="Comic Sans MS"/>
                <a:cs typeface="Comic Sans MS"/>
              </a:rPr>
              <a:t>indices</a:t>
            </a:r>
            <a:endParaRPr lang="sv-SE" sz="1400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8" y="5474725"/>
            <a:ext cx="2628075" cy="181959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491880" y="4762929"/>
            <a:ext cx="2343732" cy="1114343"/>
            <a:chOff x="3491880" y="4834937"/>
            <a:chExt cx="2343732" cy="1114343"/>
          </a:xfrm>
        </p:grpSpPr>
        <p:cxnSp>
          <p:nvCxnSpPr>
            <p:cNvPr id="163" name="Straight Arrow Connector 162"/>
            <p:cNvCxnSpPr/>
            <p:nvPr/>
          </p:nvCxnSpPr>
          <p:spPr>
            <a:xfrm flipV="1">
              <a:off x="3877285" y="4834937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3528913" y="5711079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81" y="4834937"/>
              <a:ext cx="336051" cy="19012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106" y="5681093"/>
              <a:ext cx="77506" cy="66093"/>
            </a:xfrm>
            <a:prstGeom prst="rect">
              <a:avLst/>
            </a:prstGeom>
          </p:spPr>
        </p:pic>
        <p:sp>
          <p:nvSpPr>
            <p:cNvPr id="167" name="Rectangle 166"/>
            <p:cNvSpPr/>
            <p:nvPr/>
          </p:nvSpPr>
          <p:spPr>
            <a:xfrm>
              <a:off x="3987940" y="5711079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182290" y="5711079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84944" y="5711710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42564" y="511864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71" name="Straight Connector 170"/>
            <p:cNvCxnSpPr/>
            <p:nvPr/>
          </p:nvCxnSpPr>
          <p:spPr>
            <a:xfrm flipV="1">
              <a:off x="3876339" y="5179883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3599671" y="568595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491880" y="5328154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174" name="Straight Connector 173"/>
            <p:cNvCxnSpPr/>
            <p:nvPr/>
          </p:nvCxnSpPr>
          <p:spPr>
            <a:xfrm>
              <a:off x="3843509" y="544364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3843509" y="514782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/>
            <p:cNvSpPr/>
            <p:nvPr/>
          </p:nvSpPr>
          <p:spPr>
            <a:xfrm>
              <a:off x="3563049" y="5033686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103098" y="5605296"/>
            <a:ext cx="1418578" cy="67551"/>
            <a:chOff x="4932040" y="2852936"/>
            <a:chExt cx="1512168" cy="72008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Rectangle 185"/>
          <p:cNvSpPr/>
          <p:nvPr/>
        </p:nvSpPr>
        <p:spPr>
          <a:xfrm>
            <a:off x="3397627" y="4653136"/>
            <a:ext cx="2624482" cy="12961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8" name="Oval 187"/>
          <p:cNvSpPr/>
          <p:nvPr/>
        </p:nvSpPr>
        <p:spPr>
          <a:xfrm>
            <a:off x="4069558" y="5162043"/>
            <a:ext cx="67551" cy="6123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9" name="Straight Connector 188"/>
          <p:cNvCxnSpPr/>
          <p:nvPr/>
        </p:nvCxnSpPr>
        <p:spPr>
          <a:xfrm flipV="1">
            <a:off x="4103129" y="5229200"/>
            <a:ext cx="0" cy="40695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4271976" y="5255257"/>
            <a:ext cx="67551" cy="6123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2" name="Straight Connector 191"/>
          <p:cNvCxnSpPr/>
          <p:nvPr/>
        </p:nvCxnSpPr>
        <p:spPr>
          <a:xfrm flipV="1">
            <a:off x="4305750" y="5316491"/>
            <a:ext cx="0" cy="31966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4474629" y="5370185"/>
            <a:ext cx="67551" cy="6123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5" name="Straight Connector 194"/>
          <p:cNvCxnSpPr/>
          <p:nvPr/>
        </p:nvCxnSpPr>
        <p:spPr>
          <a:xfrm flipV="1">
            <a:off x="4508404" y="5432678"/>
            <a:ext cx="0" cy="20164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4677284" y="5472268"/>
            <a:ext cx="67551" cy="6123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4711025" y="5533502"/>
            <a:ext cx="0" cy="10082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6077528" y="4653136"/>
            <a:ext cx="2589738" cy="12961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ctangle 42"/>
          <p:cNvSpPr/>
          <p:nvPr/>
        </p:nvSpPr>
        <p:spPr>
          <a:xfrm>
            <a:off x="5018577" y="4691195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causal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sv-SE" dirty="0"/>
          </a:p>
        </p:txBody>
      </p:sp>
      <p:grpSp>
        <p:nvGrpSpPr>
          <p:cNvPr id="200" name="Group 199"/>
          <p:cNvGrpSpPr/>
          <p:nvPr/>
        </p:nvGrpSpPr>
        <p:grpSpPr>
          <a:xfrm>
            <a:off x="6167480" y="4781132"/>
            <a:ext cx="2306699" cy="1130089"/>
            <a:chOff x="3528913" y="4819191"/>
            <a:chExt cx="2306699" cy="1130089"/>
          </a:xfrm>
        </p:grpSpPr>
        <p:cxnSp>
          <p:nvCxnSpPr>
            <p:cNvPr id="201" name="Straight Arrow Connector 200"/>
            <p:cNvCxnSpPr/>
            <p:nvPr/>
          </p:nvCxnSpPr>
          <p:spPr>
            <a:xfrm flipV="1">
              <a:off x="4093673" y="4834937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>
              <a:off x="3528913" y="5711079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3" name="Picture 20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947" y="4819191"/>
              <a:ext cx="336051" cy="190121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106" y="5681093"/>
              <a:ext cx="77506" cy="66093"/>
            </a:xfrm>
            <a:prstGeom prst="rect">
              <a:avLst/>
            </a:prstGeom>
          </p:spPr>
        </p:pic>
        <p:sp>
          <p:nvSpPr>
            <p:cNvPr id="205" name="Rectangle 204"/>
            <p:cNvSpPr/>
            <p:nvPr/>
          </p:nvSpPr>
          <p:spPr>
            <a:xfrm>
              <a:off x="4204328" y="5711079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4398678" y="5711079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4601332" y="5711710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839508" y="543886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09" name="Straight Connector 208"/>
            <p:cNvCxnSpPr/>
            <p:nvPr/>
          </p:nvCxnSpPr>
          <p:spPr>
            <a:xfrm flipV="1">
              <a:off x="3876339" y="5503427"/>
              <a:ext cx="0" cy="20473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/>
            <p:cNvSpPr/>
            <p:nvPr/>
          </p:nvSpPr>
          <p:spPr>
            <a:xfrm>
              <a:off x="3637845" y="553280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741665" y="5639245"/>
            <a:ext cx="1418578" cy="67551"/>
            <a:chOff x="4932040" y="2852936"/>
            <a:chExt cx="1512168" cy="72008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Oval 223"/>
          <p:cNvSpPr/>
          <p:nvPr/>
        </p:nvSpPr>
        <p:spPr>
          <a:xfrm>
            <a:off x="6708125" y="5195992"/>
            <a:ext cx="67551" cy="6123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6741696" y="5263149"/>
            <a:ext cx="0" cy="40695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Oval 225"/>
          <p:cNvSpPr/>
          <p:nvPr/>
        </p:nvSpPr>
        <p:spPr>
          <a:xfrm>
            <a:off x="6910543" y="5289206"/>
            <a:ext cx="67551" cy="6123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7" name="Straight Connector 226"/>
          <p:cNvCxnSpPr/>
          <p:nvPr/>
        </p:nvCxnSpPr>
        <p:spPr>
          <a:xfrm flipV="1">
            <a:off x="6944317" y="5350440"/>
            <a:ext cx="0" cy="31966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Oval 227"/>
          <p:cNvSpPr/>
          <p:nvPr/>
        </p:nvSpPr>
        <p:spPr>
          <a:xfrm>
            <a:off x="7113196" y="5404134"/>
            <a:ext cx="67551" cy="6123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9" name="Straight Connector 228"/>
          <p:cNvCxnSpPr/>
          <p:nvPr/>
        </p:nvCxnSpPr>
        <p:spPr>
          <a:xfrm flipV="1">
            <a:off x="7146971" y="5466627"/>
            <a:ext cx="0" cy="20164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Oval 229"/>
          <p:cNvSpPr/>
          <p:nvPr/>
        </p:nvSpPr>
        <p:spPr>
          <a:xfrm>
            <a:off x="7315851" y="5506217"/>
            <a:ext cx="67551" cy="6123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1" name="Straight Connector 230"/>
          <p:cNvCxnSpPr/>
          <p:nvPr/>
        </p:nvCxnSpPr>
        <p:spPr>
          <a:xfrm flipV="1">
            <a:off x="7349592" y="5567451"/>
            <a:ext cx="0" cy="10082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Rectangle 231"/>
          <p:cNvSpPr/>
          <p:nvPr/>
        </p:nvSpPr>
        <p:spPr>
          <a:xfrm>
            <a:off x="7262071" y="4735801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not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causal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sv-SE" dirty="0"/>
          </a:p>
        </p:txBody>
      </p:sp>
      <p:cxnSp>
        <p:nvCxnSpPr>
          <p:cNvPr id="233" name="Straight Connector 232"/>
          <p:cNvCxnSpPr/>
          <p:nvPr/>
        </p:nvCxnSpPr>
        <p:spPr>
          <a:xfrm flipV="1">
            <a:off x="6310188" y="5558470"/>
            <a:ext cx="0" cy="10082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6309196" y="5644561"/>
            <a:ext cx="0" cy="67551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511850" y="5644561"/>
            <a:ext cx="0" cy="67551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/>
          <p:cNvSpPr/>
          <p:nvPr/>
        </p:nvSpPr>
        <p:spPr>
          <a:xfrm>
            <a:off x="6407748" y="5678336"/>
            <a:ext cx="2952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-1</a:t>
            </a:r>
            <a:endParaRPr lang="sv-SE" sz="1000" dirty="0"/>
          </a:p>
        </p:txBody>
      </p:sp>
      <p:sp>
        <p:nvSpPr>
          <p:cNvPr id="237" name="Rectangle 236"/>
          <p:cNvSpPr/>
          <p:nvPr/>
        </p:nvSpPr>
        <p:spPr>
          <a:xfrm>
            <a:off x="6167480" y="5661248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>
                <a:solidFill>
                  <a:srgbClr val="0000FF"/>
                </a:solidFill>
                <a:latin typeface="Comic Sans MS"/>
              </a:rPr>
              <a:t>-2</a:t>
            </a:r>
            <a:endParaRPr lang="sv-SE" sz="1000" dirty="0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7428293" y="3808634"/>
            <a:ext cx="743066" cy="0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739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5112568" cy="115125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72684" y="1693590"/>
            <a:ext cx="2343732" cy="1375370"/>
            <a:chOff x="5972684" y="1693590"/>
            <a:chExt cx="2343732" cy="137537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358089" y="1787510"/>
              <a:ext cx="0" cy="1281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009717" y="2663652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783" y="1693590"/>
              <a:ext cx="316890" cy="18859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910" y="2633666"/>
              <a:ext cx="77506" cy="66093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6468744" y="2663652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63094" y="2663652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5748" y="2664283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550125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Oval 87"/>
            <p:cNvSpPr/>
            <p:nvPr/>
          </p:nvSpPr>
          <p:spPr>
            <a:xfrm>
              <a:off x="6752748" y="263012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7173137" y="263366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7360742" y="263303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23368" y="207122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55402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357143" y="2132456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080475" y="263852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72684" y="2280727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24313" y="239621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324313" y="2100401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043853" y="1986259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83902" y="2629877"/>
            <a:ext cx="1418578" cy="67551"/>
            <a:chOff x="4932040" y="2852936"/>
            <a:chExt cx="1512168" cy="7200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5427" y="207113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2500489"/>
            <a:ext cx="4814701" cy="499108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71011" y="3217346"/>
            <a:ext cx="5112568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oup 26"/>
          <p:cNvGrpSpPr/>
          <p:nvPr/>
        </p:nvGrpSpPr>
        <p:grpSpPr>
          <a:xfrm>
            <a:off x="5976150" y="3284984"/>
            <a:ext cx="2343732" cy="1208262"/>
            <a:chOff x="5976150" y="3354145"/>
            <a:chExt cx="2343732" cy="120826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361555" y="3448064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013183" y="4324206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250" y="3354145"/>
              <a:ext cx="336051" cy="18935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376" y="4294220"/>
              <a:ext cx="77506" cy="6609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6472210" y="4324206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66560" y="4324206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69214" y="4324837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26834" y="373177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6360609" y="3793010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3941" y="429907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76150" y="3941281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327779" y="4056772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327779" y="376095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6047319" y="3646813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587368" y="4221270"/>
            <a:ext cx="1418578" cy="67551"/>
            <a:chOff x="4932040" y="2852936"/>
            <a:chExt cx="1512168" cy="720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5655586" y="3217346"/>
            <a:ext cx="3018414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TextBox 144"/>
          <p:cNvSpPr txBox="1"/>
          <p:nvPr/>
        </p:nvSpPr>
        <p:spPr>
          <a:xfrm>
            <a:off x="528325" y="333732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Step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3762393"/>
            <a:ext cx="3637301" cy="4995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53624" y="3662615"/>
            <a:ext cx="67551" cy="589516"/>
            <a:chOff x="6520673" y="3737750"/>
            <a:chExt cx="67551" cy="589516"/>
          </a:xfrm>
        </p:grpSpPr>
        <p:sp>
          <p:nvSpPr>
            <p:cNvPr id="149" name="Oval 148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6756245" y="3662615"/>
            <a:ext cx="67551" cy="589516"/>
            <a:chOff x="6520673" y="3737750"/>
            <a:chExt cx="67551" cy="589516"/>
          </a:xfrm>
        </p:grpSpPr>
        <p:sp>
          <p:nvSpPr>
            <p:cNvPr id="152" name="Oval 151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958899" y="3660784"/>
            <a:ext cx="67551" cy="589516"/>
            <a:chOff x="6520673" y="3737750"/>
            <a:chExt cx="67551" cy="589516"/>
          </a:xfrm>
        </p:grpSpPr>
        <p:sp>
          <p:nvSpPr>
            <p:cNvPr id="155" name="Oval 154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161520" y="3660784"/>
            <a:ext cx="67551" cy="589516"/>
            <a:chOff x="6520673" y="3737750"/>
            <a:chExt cx="67551" cy="589516"/>
          </a:xfrm>
        </p:grpSpPr>
        <p:sp>
          <p:nvSpPr>
            <p:cNvPr id="158" name="Oval 157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/>
          <p:cNvSpPr txBox="1"/>
          <p:nvPr/>
        </p:nvSpPr>
        <p:spPr>
          <a:xfrm>
            <a:off x="471010" y="4653136"/>
            <a:ext cx="8202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Impulses</a:t>
            </a:r>
            <a:r>
              <a:rPr lang="sv-SE" b="1" dirty="0">
                <a:latin typeface="Comic Sans MS"/>
                <a:cs typeface="Comic Sans MS"/>
              </a:rPr>
              <a:t> and steps </a:t>
            </a:r>
            <a:r>
              <a:rPr lang="sv-SE" b="1" dirty="0" err="1">
                <a:latin typeface="Comic Sans MS"/>
                <a:cs typeface="Comic Sans MS"/>
              </a:rPr>
              <a:t>are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key</a:t>
            </a:r>
            <a:r>
              <a:rPr lang="sv-SE" b="1" dirty="0">
                <a:latin typeface="Comic Sans MS"/>
                <a:cs typeface="Comic Sans MS"/>
              </a:rPr>
              <a:t> later, </a:t>
            </a:r>
            <a:r>
              <a:rPr lang="sv-SE" b="1" dirty="0" err="1">
                <a:latin typeface="Comic Sans MS"/>
                <a:cs typeface="Comic Sans MS"/>
              </a:rPr>
              <a:t>but</a:t>
            </a:r>
            <a:r>
              <a:rPr lang="sv-SE" b="1" dirty="0">
                <a:latin typeface="Comic Sans MS"/>
                <a:cs typeface="Comic Sans MS"/>
              </a:rPr>
              <a:t> for </a:t>
            </a:r>
            <a:r>
              <a:rPr lang="sv-SE" b="1" dirty="0" err="1">
                <a:latin typeface="Comic Sans MS"/>
                <a:cs typeface="Comic Sans MS"/>
              </a:rPr>
              <a:t>now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just </a:t>
            </a:r>
            <a:r>
              <a:rPr lang="sv-SE" b="1" dirty="0" err="1">
                <a:latin typeface="Comic Sans MS"/>
                <a:cs typeface="Comic Sans MS"/>
              </a:rPr>
              <a:t>mention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that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they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can</a:t>
            </a:r>
            <a:r>
              <a:rPr lang="sv-SE" b="1" dirty="0">
                <a:latin typeface="Comic Sans MS"/>
                <a:cs typeface="Comic Sans MS"/>
              </a:rPr>
              <a:t> be </a:t>
            </a:r>
            <a:r>
              <a:rPr lang="sv-SE" b="1" dirty="0" err="1">
                <a:latin typeface="Comic Sans MS"/>
                <a:cs typeface="Comic Sans MS"/>
              </a:rPr>
              <a:t>used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to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mathematically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represent</a:t>
            </a:r>
            <a:r>
              <a:rPr lang="sv-SE" b="1" dirty="0">
                <a:latin typeface="Comic Sans MS"/>
                <a:cs typeface="Comic Sans MS"/>
              </a:rPr>
              <a:t> a signal.</a:t>
            </a: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Examples: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2" y="5517232"/>
            <a:ext cx="5879592" cy="252984"/>
          </a:xfrm>
          <a:prstGeom prst="rect">
            <a:avLst/>
          </a:prstGeom>
        </p:spPr>
      </p:pic>
      <p:cxnSp>
        <p:nvCxnSpPr>
          <p:cNvPr id="162" name="Straight Connector 161"/>
          <p:cNvCxnSpPr/>
          <p:nvPr/>
        </p:nvCxnSpPr>
        <p:spPr>
          <a:xfrm>
            <a:off x="7428293" y="3808634"/>
            <a:ext cx="743066" cy="0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557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5112568" cy="115125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72684" y="1693590"/>
            <a:ext cx="2343732" cy="1375370"/>
            <a:chOff x="5972684" y="1693590"/>
            <a:chExt cx="2343732" cy="137537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358089" y="1787510"/>
              <a:ext cx="0" cy="1281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009717" y="2663652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783" y="1693590"/>
              <a:ext cx="316890" cy="18859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910" y="2633666"/>
              <a:ext cx="77506" cy="66093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6468744" y="2663652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63094" y="2663652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5748" y="2664283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550125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Oval 87"/>
            <p:cNvSpPr/>
            <p:nvPr/>
          </p:nvSpPr>
          <p:spPr>
            <a:xfrm>
              <a:off x="6752748" y="263012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7173137" y="263366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7360742" y="263303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23368" y="207122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55402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357143" y="2132456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080475" y="263852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72684" y="2280727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24313" y="239621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324313" y="2100401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043853" y="1986259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83902" y="2629877"/>
            <a:ext cx="1418578" cy="67551"/>
            <a:chOff x="4932040" y="2852936"/>
            <a:chExt cx="1512168" cy="7200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5427" y="207113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2500489"/>
            <a:ext cx="4814701" cy="499108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71011" y="3217346"/>
            <a:ext cx="5112568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oup 26"/>
          <p:cNvGrpSpPr/>
          <p:nvPr/>
        </p:nvGrpSpPr>
        <p:grpSpPr>
          <a:xfrm>
            <a:off x="5976150" y="3284984"/>
            <a:ext cx="2343732" cy="1208262"/>
            <a:chOff x="5976150" y="3354145"/>
            <a:chExt cx="2343732" cy="120826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361555" y="3448064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013183" y="4324206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250" y="3354145"/>
              <a:ext cx="336051" cy="18935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376" y="4294220"/>
              <a:ext cx="77506" cy="6609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6472210" y="4324206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66560" y="4324206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69214" y="4324837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26834" y="373177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6360609" y="3793010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3941" y="429907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76150" y="3941281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327779" y="4056772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327779" y="376095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6047319" y="3646813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587368" y="4221270"/>
            <a:ext cx="1418578" cy="67551"/>
            <a:chOff x="4932040" y="2852936"/>
            <a:chExt cx="1512168" cy="720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5655586" y="3217346"/>
            <a:ext cx="3018414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TextBox 144"/>
          <p:cNvSpPr txBox="1"/>
          <p:nvPr/>
        </p:nvSpPr>
        <p:spPr>
          <a:xfrm>
            <a:off x="528325" y="333732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Step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3762393"/>
            <a:ext cx="3637301" cy="4995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53624" y="3662615"/>
            <a:ext cx="67551" cy="589516"/>
            <a:chOff x="6520673" y="3737750"/>
            <a:chExt cx="67551" cy="589516"/>
          </a:xfrm>
        </p:grpSpPr>
        <p:sp>
          <p:nvSpPr>
            <p:cNvPr id="149" name="Oval 148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6756245" y="3662615"/>
            <a:ext cx="67551" cy="589516"/>
            <a:chOff x="6520673" y="3737750"/>
            <a:chExt cx="67551" cy="589516"/>
          </a:xfrm>
        </p:grpSpPr>
        <p:sp>
          <p:nvSpPr>
            <p:cNvPr id="152" name="Oval 151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958899" y="3660784"/>
            <a:ext cx="67551" cy="589516"/>
            <a:chOff x="6520673" y="3737750"/>
            <a:chExt cx="67551" cy="589516"/>
          </a:xfrm>
        </p:grpSpPr>
        <p:sp>
          <p:nvSpPr>
            <p:cNvPr id="155" name="Oval 154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161520" y="3660784"/>
            <a:ext cx="67551" cy="589516"/>
            <a:chOff x="6520673" y="3737750"/>
            <a:chExt cx="67551" cy="589516"/>
          </a:xfrm>
        </p:grpSpPr>
        <p:sp>
          <p:nvSpPr>
            <p:cNvPr id="158" name="Oval 157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/>
          <p:cNvSpPr txBox="1"/>
          <p:nvPr/>
        </p:nvSpPr>
        <p:spPr>
          <a:xfrm>
            <a:off x="471010" y="4653136"/>
            <a:ext cx="8202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Impulses</a:t>
            </a:r>
            <a:r>
              <a:rPr lang="sv-SE" b="1" dirty="0">
                <a:latin typeface="Comic Sans MS"/>
                <a:cs typeface="Comic Sans MS"/>
              </a:rPr>
              <a:t> and steps </a:t>
            </a:r>
            <a:r>
              <a:rPr lang="sv-SE" b="1" dirty="0" err="1">
                <a:latin typeface="Comic Sans MS"/>
                <a:cs typeface="Comic Sans MS"/>
              </a:rPr>
              <a:t>are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key</a:t>
            </a:r>
            <a:r>
              <a:rPr lang="sv-SE" b="1" dirty="0">
                <a:latin typeface="Comic Sans MS"/>
                <a:cs typeface="Comic Sans MS"/>
              </a:rPr>
              <a:t> later, </a:t>
            </a:r>
            <a:r>
              <a:rPr lang="sv-SE" b="1" dirty="0" err="1">
                <a:latin typeface="Comic Sans MS"/>
                <a:cs typeface="Comic Sans MS"/>
              </a:rPr>
              <a:t>but</a:t>
            </a:r>
            <a:r>
              <a:rPr lang="sv-SE" b="1" dirty="0">
                <a:latin typeface="Comic Sans MS"/>
                <a:cs typeface="Comic Sans MS"/>
              </a:rPr>
              <a:t> for </a:t>
            </a:r>
            <a:r>
              <a:rPr lang="sv-SE" b="1" dirty="0" err="1">
                <a:latin typeface="Comic Sans MS"/>
                <a:cs typeface="Comic Sans MS"/>
              </a:rPr>
              <a:t>now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we</a:t>
            </a:r>
            <a:r>
              <a:rPr lang="sv-SE" b="1" dirty="0">
                <a:latin typeface="Comic Sans MS"/>
                <a:cs typeface="Comic Sans MS"/>
              </a:rPr>
              <a:t> just </a:t>
            </a:r>
            <a:r>
              <a:rPr lang="sv-SE" b="1" dirty="0" err="1">
                <a:latin typeface="Comic Sans MS"/>
                <a:cs typeface="Comic Sans MS"/>
              </a:rPr>
              <a:t>mention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that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they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can</a:t>
            </a:r>
            <a:r>
              <a:rPr lang="sv-SE" b="1" dirty="0">
                <a:latin typeface="Comic Sans MS"/>
                <a:cs typeface="Comic Sans MS"/>
              </a:rPr>
              <a:t> be </a:t>
            </a:r>
            <a:r>
              <a:rPr lang="sv-SE" b="1" dirty="0" err="1">
                <a:latin typeface="Comic Sans MS"/>
                <a:cs typeface="Comic Sans MS"/>
              </a:rPr>
              <a:t>used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to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mathematically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represent</a:t>
            </a:r>
            <a:r>
              <a:rPr lang="sv-SE" b="1" dirty="0">
                <a:latin typeface="Comic Sans MS"/>
                <a:cs typeface="Comic Sans MS"/>
              </a:rPr>
              <a:t> a signal.</a:t>
            </a: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Examples: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32" y="5445224"/>
            <a:ext cx="2036416" cy="54932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2" y="5517232"/>
            <a:ext cx="5879592" cy="252984"/>
          </a:xfrm>
          <a:prstGeom prst="rect">
            <a:avLst/>
          </a:prstGeom>
        </p:spPr>
      </p:pic>
      <p:cxnSp>
        <p:nvCxnSpPr>
          <p:cNvPr id="89" name="Straight Connector 88"/>
          <p:cNvCxnSpPr/>
          <p:nvPr/>
        </p:nvCxnSpPr>
        <p:spPr>
          <a:xfrm>
            <a:off x="7428293" y="3808634"/>
            <a:ext cx="743066" cy="0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  <a:effectLst>
            <a:glow rad="127000">
              <a:schemeClr val="accent1"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 Systems and 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1180456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Allowed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tools</a:t>
            </a:r>
            <a:r>
              <a:rPr lang="sv-SE" b="1" dirty="0">
                <a:latin typeface="Comic Sans MS"/>
                <a:cs typeface="Comic Sans MS"/>
              </a:rPr>
              <a:t>: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Whatever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you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want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bring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that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does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not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have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internet access</a:t>
            </a: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Two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retake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exams</a:t>
            </a:r>
            <a:r>
              <a:rPr lang="sv-SE" b="1" dirty="0">
                <a:latin typeface="Comic Sans MS"/>
                <a:cs typeface="Comic Sans MS"/>
              </a:rPr>
              <a:t>:</a:t>
            </a:r>
          </a:p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April, August</a:t>
            </a: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Exam</a:t>
            </a:r>
            <a:r>
              <a:rPr lang="sv-SE" b="1" dirty="0">
                <a:latin typeface="Comic Sans MS"/>
                <a:cs typeface="Comic Sans MS"/>
              </a:rPr>
              <a:t> gives maximum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5.0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points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096344" cy="3974487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50000"/>
                <a:lumOff val="50000"/>
                <a:alpha val="3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5000" y="1774557"/>
            <a:ext cx="242085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v-SE" b="1" dirty="0" err="1">
                <a:latin typeface="Comic Sans MS"/>
                <a:cs typeface="Comic Sans MS"/>
              </a:rPr>
              <a:t>Exam</a:t>
            </a:r>
            <a:r>
              <a:rPr lang="sv-SE" b="1" dirty="0">
                <a:latin typeface="Comic Sans MS"/>
                <a:cs typeface="Comic Sans MS"/>
              </a:rPr>
              <a:t> in </a:t>
            </a:r>
          </a:p>
          <a:p>
            <a:pPr algn="ctr"/>
            <a:r>
              <a:rPr lang="sv-SE" b="1" dirty="0">
                <a:latin typeface="Comic Sans MS"/>
                <a:cs typeface="Comic Sans MS"/>
              </a:rPr>
              <a:t>Systems and signals</a:t>
            </a:r>
          </a:p>
        </p:txBody>
      </p:sp>
    </p:spTree>
    <p:extLst>
      <p:ext uri="{BB962C8B-B14F-4D97-AF65-F5344CB8AC3E}">
        <p14:creationId xmlns:p14="http://schemas.microsoft.com/office/powerpoint/2010/main" val="705529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5112568" cy="115125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72684" y="1693590"/>
            <a:ext cx="2343732" cy="1375370"/>
            <a:chOff x="5972684" y="1693590"/>
            <a:chExt cx="2343732" cy="137537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358089" y="1787510"/>
              <a:ext cx="0" cy="1281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009717" y="2663652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783" y="1693590"/>
              <a:ext cx="316890" cy="18859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910" y="2633666"/>
              <a:ext cx="77506" cy="66093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6468744" y="2663652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63094" y="2663652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5748" y="2664283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550125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Oval 87"/>
            <p:cNvSpPr/>
            <p:nvPr/>
          </p:nvSpPr>
          <p:spPr>
            <a:xfrm>
              <a:off x="6752748" y="263012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7173137" y="263366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7360742" y="263303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23368" y="207122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55402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357143" y="2132456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080475" y="263852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72684" y="2280727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24313" y="239621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324313" y="2100401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043853" y="1986259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83902" y="2629877"/>
            <a:ext cx="1418578" cy="67551"/>
            <a:chOff x="4932040" y="2852936"/>
            <a:chExt cx="1512168" cy="7200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5427" y="207113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2500489"/>
            <a:ext cx="4814701" cy="499108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71011" y="3217346"/>
            <a:ext cx="5112568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oup 26"/>
          <p:cNvGrpSpPr/>
          <p:nvPr/>
        </p:nvGrpSpPr>
        <p:grpSpPr>
          <a:xfrm>
            <a:off x="5976150" y="3284984"/>
            <a:ext cx="2343732" cy="1208262"/>
            <a:chOff x="5976150" y="3354145"/>
            <a:chExt cx="2343732" cy="120826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361555" y="3448064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013183" y="4324206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250" y="3354145"/>
              <a:ext cx="336051" cy="18935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376" y="4294220"/>
              <a:ext cx="77506" cy="6609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6472210" y="4324206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66560" y="4324206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69214" y="4324837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26834" y="373177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6360609" y="3793010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3941" y="429907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76150" y="3941281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327779" y="4056772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327779" y="376095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6047319" y="3646813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587368" y="4221270"/>
            <a:ext cx="1418578" cy="67551"/>
            <a:chOff x="4932040" y="2852936"/>
            <a:chExt cx="1512168" cy="720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5655586" y="3217346"/>
            <a:ext cx="3018414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TextBox 144"/>
          <p:cNvSpPr txBox="1"/>
          <p:nvPr/>
        </p:nvSpPr>
        <p:spPr>
          <a:xfrm>
            <a:off x="528325" y="333732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Step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3762393"/>
            <a:ext cx="3637301" cy="4995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53624" y="3662615"/>
            <a:ext cx="67551" cy="589516"/>
            <a:chOff x="6520673" y="3737750"/>
            <a:chExt cx="67551" cy="589516"/>
          </a:xfrm>
        </p:grpSpPr>
        <p:sp>
          <p:nvSpPr>
            <p:cNvPr id="149" name="Oval 148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6756245" y="3662615"/>
            <a:ext cx="67551" cy="589516"/>
            <a:chOff x="6520673" y="3737750"/>
            <a:chExt cx="67551" cy="589516"/>
          </a:xfrm>
        </p:grpSpPr>
        <p:sp>
          <p:nvSpPr>
            <p:cNvPr id="152" name="Oval 151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958899" y="3660784"/>
            <a:ext cx="67551" cy="589516"/>
            <a:chOff x="6520673" y="3737750"/>
            <a:chExt cx="67551" cy="589516"/>
          </a:xfrm>
        </p:grpSpPr>
        <p:sp>
          <p:nvSpPr>
            <p:cNvPr id="155" name="Oval 154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161520" y="3660784"/>
            <a:ext cx="67551" cy="589516"/>
            <a:chOff x="6520673" y="3737750"/>
            <a:chExt cx="67551" cy="589516"/>
          </a:xfrm>
        </p:grpSpPr>
        <p:sp>
          <p:nvSpPr>
            <p:cNvPr id="158" name="Oval 157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/>
          <p:cNvSpPr txBox="1"/>
          <p:nvPr/>
        </p:nvSpPr>
        <p:spPr>
          <a:xfrm>
            <a:off x="471010" y="4365104"/>
            <a:ext cx="8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An expression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such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form is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important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and is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named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convolution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32" y="5445224"/>
            <a:ext cx="2036416" cy="54932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2" y="5517232"/>
            <a:ext cx="5879592" cy="2529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20299" y="5328000"/>
            <a:ext cx="1865456" cy="706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5" name="Straight Connector 84"/>
          <p:cNvCxnSpPr/>
          <p:nvPr/>
        </p:nvCxnSpPr>
        <p:spPr>
          <a:xfrm>
            <a:off x="7428293" y="3808634"/>
            <a:ext cx="743066" cy="0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391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5112568" cy="115125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72684" y="1693590"/>
            <a:ext cx="2343732" cy="1375370"/>
            <a:chOff x="5972684" y="1693590"/>
            <a:chExt cx="2343732" cy="137537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358089" y="1787510"/>
              <a:ext cx="0" cy="1281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009717" y="2663652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783" y="1693590"/>
              <a:ext cx="316890" cy="18859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910" y="2633666"/>
              <a:ext cx="77506" cy="66093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6468744" y="2663652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63094" y="2663652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5748" y="2664283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550125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Oval 87"/>
            <p:cNvSpPr/>
            <p:nvPr/>
          </p:nvSpPr>
          <p:spPr>
            <a:xfrm>
              <a:off x="6752748" y="263012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7173137" y="263366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7360742" y="263303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23368" y="207122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55402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357143" y="2132456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080475" y="263852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72684" y="2280727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24313" y="239621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324313" y="2100401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043853" y="1986259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83902" y="2629877"/>
            <a:ext cx="1418578" cy="67551"/>
            <a:chOff x="4932040" y="2852936"/>
            <a:chExt cx="1512168" cy="7200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5427" y="207113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2500489"/>
            <a:ext cx="4814701" cy="499108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71011" y="3217346"/>
            <a:ext cx="5112568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oup 26"/>
          <p:cNvGrpSpPr/>
          <p:nvPr/>
        </p:nvGrpSpPr>
        <p:grpSpPr>
          <a:xfrm>
            <a:off x="5976150" y="3284984"/>
            <a:ext cx="2343732" cy="1208262"/>
            <a:chOff x="5976150" y="3354145"/>
            <a:chExt cx="2343732" cy="120826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361555" y="3448064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013183" y="4324206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250" y="3354145"/>
              <a:ext cx="336051" cy="18935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376" y="4294220"/>
              <a:ext cx="77506" cy="6609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6472210" y="4324206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66560" y="4324206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69214" y="4324837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26834" y="373177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6360609" y="3793010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3941" y="429907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76150" y="3941281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327779" y="4056772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327779" y="376095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6047319" y="3646813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587368" y="4221270"/>
            <a:ext cx="1418578" cy="67551"/>
            <a:chOff x="4932040" y="2852936"/>
            <a:chExt cx="1512168" cy="720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5655586" y="3217346"/>
            <a:ext cx="3018414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TextBox 144"/>
          <p:cNvSpPr txBox="1"/>
          <p:nvPr/>
        </p:nvSpPr>
        <p:spPr>
          <a:xfrm>
            <a:off x="528325" y="333732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Step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3762393"/>
            <a:ext cx="3637301" cy="4995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53624" y="3662615"/>
            <a:ext cx="67551" cy="589516"/>
            <a:chOff x="6520673" y="3737750"/>
            <a:chExt cx="67551" cy="589516"/>
          </a:xfrm>
        </p:grpSpPr>
        <p:sp>
          <p:nvSpPr>
            <p:cNvPr id="149" name="Oval 148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6756245" y="3662615"/>
            <a:ext cx="67551" cy="589516"/>
            <a:chOff x="6520673" y="3737750"/>
            <a:chExt cx="67551" cy="589516"/>
          </a:xfrm>
        </p:grpSpPr>
        <p:sp>
          <p:nvSpPr>
            <p:cNvPr id="152" name="Oval 151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958899" y="3660784"/>
            <a:ext cx="67551" cy="589516"/>
            <a:chOff x="6520673" y="3737750"/>
            <a:chExt cx="67551" cy="589516"/>
          </a:xfrm>
        </p:grpSpPr>
        <p:sp>
          <p:nvSpPr>
            <p:cNvPr id="155" name="Oval 154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161520" y="3660784"/>
            <a:ext cx="67551" cy="589516"/>
            <a:chOff x="6520673" y="3737750"/>
            <a:chExt cx="67551" cy="589516"/>
          </a:xfrm>
        </p:grpSpPr>
        <p:sp>
          <p:nvSpPr>
            <p:cNvPr id="158" name="Oval 157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/>
          <p:cNvSpPr txBox="1"/>
          <p:nvPr/>
        </p:nvSpPr>
        <p:spPr>
          <a:xfrm>
            <a:off x="471010" y="4365104"/>
            <a:ext cx="820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latin typeface="Comic Sans MS"/>
                <a:cs typeface="Comic Sans MS"/>
              </a:rPr>
              <a:t>Note </a:t>
            </a:r>
            <a:r>
              <a:rPr lang="sv-SE" b="1" dirty="0" err="1">
                <a:latin typeface="Comic Sans MS"/>
                <a:cs typeface="Comic Sans MS"/>
              </a:rPr>
              <a:t>that</a:t>
            </a:r>
            <a:r>
              <a:rPr lang="sv-SE" b="1" dirty="0">
                <a:latin typeface="Comic Sans MS"/>
                <a:cs typeface="Comic Sans MS"/>
              </a:rPr>
              <a:t> the </a:t>
            </a:r>
            <a:r>
              <a:rPr lang="sv-SE" b="1" dirty="0" err="1">
                <a:latin typeface="Comic Sans MS"/>
                <a:cs typeface="Comic Sans MS"/>
              </a:rPr>
              <a:t>below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equality</a:t>
            </a:r>
            <a:r>
              <a:rPr lang="sv-SE" b="1" dirty="0">
                <a:latin typeface="Comic Sans MS"/>
                <a:cs typeface="Comic Sans MS"/>
              </a:rPr>
              <a:t> is </a:t>
            </a:r>
            <a:r>
              <a:rPr lang="sv-SE" b="1" dirty="0" err="1">
                <a:latin typeface="Comic Sans MS"/>
                <a:cs typeface="Comic Sans MS"/>
              </a:rPr>
              <a:t>obvious</a:t>
            </a:r>
            <a:r>
              <a:rPr lang="sv-SE" b="1" dirty="0">
                <a:latin typeface="Comic Sans MS"/>
                <a:cs typeface="Comic Sans MS"/>
              </a:rPr>
              <a:t> and </a:t>
            </a:r>
            <a:r>
              <a:rPr lang="sv-SE" b="1" dirty="0" err="1">
                <a:latin typeface="Comic Sans MS"/>
                <a:cs typeface="Comic Sans MS"/>
              </a:rPr>
              <a:t>only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means</a:t>
            </a:r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”a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convolution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with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an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impulse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changes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nothing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”</a:t>
            </a: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				</a:t>
            </a:r>
          </a:p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				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However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this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form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will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turn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out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be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useful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later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22" y="5467010"/>
            <a:ext cx="2036416" cy="549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2" y="5517232"/>
            <a:ext cx="463376" cy="2540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8777" y="5328000"/>
            <a:ext cx="2953953" cy="706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9" name="Straight Connector 88"/>
          <p:cNvCxnSpPr/>
          <p:nvPr/>
        </p:nvCxnSpPr>
        <p:spPr>
          <a:xfrm>
            <a:off x="7428293" y="3808634"/>
            <a:ext cx="743066" cy="0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817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5112568" cy="115125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72684" y="1693590"/>
            <a:ext cx="2343732" cy="1375370"/>
            <a:chOff x="5972684" y="1693590"/>
            <a:chExt cx="2343732" cy="137537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358089" y="1787510"/>
              <a:ext cx="0" cy="1281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009717" y="2663652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783" y="1693590"/>
              <a:ext cx="316890" cy="18859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910" y="2633666"/>
              <a:ext cx="77506" cy="66093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6468744" y="2663652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63094" y="2663652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5748" y="2664283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550125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Oval 87"/>
            <p:cNvSpPr/>
            <p:nvPr/>
          </p:nvSpPr>
          <p:spPr>
            <a:xfrm>
              <a:off x="6752748" y="263012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7173137" y="263366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7360742" y="263303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23368" y="207122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55402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357143" y="2132456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080475" y="263852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72684" y="2280727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24313" y="239621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324313" y="2100401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043853" y="1986259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83902" y="2629877"/>
            <a:ext cx="1418578" cy="67551"/>
            <a:chOff x="4932040" y="2852936"/>
            <a:chExt cx="1512168" cy="7200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5427" y="207113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2500489"/>
            <a:ext cx="4814701" cy="499108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71011" y="3217346"/>
            <a:ext cx="5112568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oup 26"/>
          <p:cNvGrpSpPr/>
          <p:nvPr/>
        </p:nvGrpSpPr>
        <p:grpSpPr>
          <a:xfrm>
            <a:off x="5976150" y="3284984"/>
            <a:ext cx="2343732" cy="1208262"/>
            <a:chOff x="5976150" y="3354145"/>
            <a:chExt cx="2343732" cy="120826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361555" y="3448064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013183" y="4324206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250" y="3354145"/>
              <a:ext cx="336051" cy="18935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376" y="4294220"/>
              <a:ext cx="77506" cy="6609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6472210" y="4324206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66560" y="4324206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69214" y="4324837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26834" y="373177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6360609" y="3793010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3941" y="429907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76150" y="3941281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327779" y="4056772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327779" y="376095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6047319" y="3646813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587368" y="4221270"/>
            <a:ext cx="1418578" cy="67551"/>
            <a:chOff x="4932040" y="2852936"/>
            <a:chExt cx="1512168" cy="720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5655586" y="3217346"/>
            <a:ext cx="3018414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TextBox 144"/>
          <p:cNvSpPr txBox="1"/>
          <p:nvPr/>
        </p:nvSpPr>
        <p:spPr>
          <a:xfrm>
            <a:off x="528325" y="333732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Step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3762393"/>
            <a:ext cx="3637301" cy="4995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53624" y="3662615"/>
            <a:ext cx="67551" cy="589516"/>
            <a:chOff x="6520673" y="3737750"/>
            <a:chExt cx="67551" cy="589516"/>
          </a:xfrm>
        </p:grpSpPr>
        <p:sp>
          <p:nvSpPr>
            <p:cNvPr id="149" name="Oval 148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6756245" y="3662615"/>
            <a:ext cx="67551" cy="589516"/>
            <a:chOff x="6520673" y="3737750"/>
            <a:chExt cx="67551" cy="589516"/>
          </a:xfrm>
        </p:grpSpPr>
        <p:sp>
          <p:nvSpPr>
            <p:cNvPr id="152" name="Oval 151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958899" y="3660784"/>
            <a:ext cx="67551" cy="589516"/>
            <a:chOff x="6520673" y="3737750"/>
            <a:chExt cx="67551" cy="589516"/>
          </a:xfrm>
        </p:grpSpPr>
        <p:sp>
          <p:nvSpPr>
            <p:cNvPr id="155" name="Oval 154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161520" y="3660784"/>
            <a:ext cx="67551" cy="589516"/>
            <a:chOff x="6520673" y="3737750"/>
            <a:chExt cx="67551" cy="589516"/>
          </a:xfrm>
        </p:grpSpPr>
        <p:sp>
          <p:nvSpPr>
            <p:cNvPr id="158" name="Oval 157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/>
          <p:cNvSpPr txBox="1"/>
          <p:nvPr/>
        </p:nvSpPr>
        <p:spPr>
          <a:xfrm>
            <a:off x="471010" y="4293096"/>
            <a:ext cx="8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Another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example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				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778" y="4941168"/>
            <a:ext cx="2197978" cy="10929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7428293" y="3808634"/>
            <a:ext cx="743066" cy="0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18090" y="4989664"/>
            <a:ext cx="1924552" cy="992162"/>
            <a:chOff x="4649880" y="4737969"/>
            <a:chExt cx="2343732" cy="1208261"/>
          </a:xfrm>
        </p:grpSpPr>
        <p:grpSp>
          <p:nvGrpSpPr>
            <p:cNvPr id="13" name="Group 12"/>
            <p:cNvGrpSpPr/>
            <p:nvPr/>
          </p:nvGrpSpPr>
          <p:grpSpPr>
            <a:xfrm>
              <a:off x="4649880" y="4737969"/>
              <a:ext cx="2343732" cy="1208261"/>
              <a:chOff x="4649880" y="4737969"/>
              <a:chExt cx="2343732" cy="1208261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V="1">
                <a:off x="5035285" y="4831887"/>
                <a:ext cx="0" cy="11071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4686913" y="5708029"/>
                <a:ext cx="21616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Picture 11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981" y="4737969"/>
                <a:ext cx="336051" cy="190121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106" y="5678043"/>
                <a:ext cx="77506" cy="66093"/>
              </a:xfrm>
              <a:prstGeom prst="rect">
                <a:avLst/>
              </a:prstGeom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5145940" y="5708029"/>
                <a:ext cx="230381" cy="238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340290" y="5708029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2</a:t>
                </a:r>
                <a:endParaRPr lang="sv-SE" sz="1000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542944" y="5708660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3</a:t>
                </a:r>
                <a:endParaRPr lang="sv-SE" sz="10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000564" y="5115599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flipV="1">
                <a:off x="5034339" y="5176833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4757671" y="5682902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649880" y="5325104"/>
                <a:ext cx="350684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0.5</a:t>
                </a:r>
                <a:endParaRPr lang="sv-SE" sz="1000" dirty="0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5001509" y="5440595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5001509" y="5144778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4721049" y="5030636"/>
                <a:ext cx="22737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5261098" y="5674254"/>
              <a:ext cx="1418578" cy="67551"/>
              <a:chOff x="4932040" y="2852936"/>
              <a:chExt cx="1512168" cy="72008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796136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22818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1216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644420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5227354" y="5115599"/>
              <a:ext cx="67551" cy="589516"/>
              <a:chOff x="6520673" y="3737750"/>
              <a:chExt cx="67551" cy="589516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/>
            <p:cNvGrpSpPr/>
            <p:nvPr/>
          </p:nvGrpSpPr>
          <p:grpSpPr>
            <a:xfrm>
              <a:off x="5429975" y="5115599"/>
              <a:ext cx="67551" cy="589516"/>
              <a:chOff x="6520673" y="3737750"/>
              <a:chExt cx="67551" cy="589516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/>
          </p:nvGrpSpPr>
          <p:grpSpPr>
            <a:xfrm>
              <a:off x="5632629" y="5113768"/>
              <a:ext cx="67551" cy="589516"/>
              <a:chOff x="6520673" y="3737750"/>
              <a:chExt cx="67551" cy="589516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>
            <a:xfrm>
              <a:off x="5835250" y="5113768"/>
              <a:ext cx="67551" cy="589516"/>
              <a:chOff x="6520673" y="3737750"/>
              <a:chExt cx="67551" cy="589516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Oval 176"/>
            <p:cNvSpPr/>
            <p:nvPr/>
          </p:nvSpPr>
          <p:spPr>
            <a:xfrm>
              <a:off x="6037938" y="5678043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8" name="Oval 177"/>
            <p:cNvSpPr/>
            <p:nvPr/>
          </p:nvSpPr>
          <p:spPr>
            <a:xfrm>
              <a:off x="6240592" y="567646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9" name="Oval 178"/>
            <p:cNvSpPr/>
            <p:nvPr/>
          </p:nvSpPr>
          <p:spPr>
            <a:xfrm>
              <a:off x="6440474" y="568105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5333444"/>
            <a:ext cx="740792" cy="2550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1920" y="5276292"/>
            <a:ext cx="436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 err="1">
                <a:latin typeface="Comic Sans MS"/>
                <a:cs typeface="Comic Sans MS"/>
              </a:rPr>
              <a:t>Can</a:t>
            </a:r>
            <a:r>
              <a:rPr lang="sv-SE" i="1" dirty="0">
                <a:latin typeface="Comic Sans MS"/>
                <a:cs typeface="Comic Sans MS"/>
              </a:rPr>
              <a:t> be </a:t>
            </a:r>
            <a:r>
              <a:rPr lang="sv-SE" i="1" dirty="0" err="1">
                <a:latin typeface="Comic Sans MS"/>
                <a:cs typeface="Comic Sans MS"/>
              </a:rPr>
              <a:t>written</a:t>
            </a:r>
            <a:r>
              <a:rPr lang="sv-SE" i="1" dirty="0">
                <a:latin typeface="Comic Sans MS"/>
                <a:cs typeface="Comic Sans MS"/>
              </a:rPr>
              <a:t> </a:t>
            </a:r>
            <a:r>
              <a:rPr lang="sv-SE" i="1" dirty="0" err="1">
                <a:latin typeface="Comic Sans MS"/>
                <a:cs typeface="Comic Sans MS"/>
              </a:rPr>
              <a:t>with</a:t>
            </a:r>
            <a:r>
              <a:rPr lang="sv-SE" i="1" dirty="0">
                <a:latin typeface="Comic Sans MS"/>
                <a:cs typeface="Comic Sans MS"/>
              </a:rPr>
              <a:t> step </a:t>
            </a:r>
            <a:r>
              <a:rPr lang="sv-SE" i="1" dirty="0" err="1">
                <a:latin typeface="Comic Sans MS"/>
                <a:cs typeface="Comic Sans MS"/>
              </a:rPr>
              <a:t>functions</a:t>
            </a:r>
            <a:r>
              <a:rPr lang="sv-SE" i="1" dirty="0">
                <a:latin typeface="Comic Sans MS"/>
                <a:cs typeface="Comic Sans MS"/>
              </a:rPr>
              <a:t> as…</a:t>
            </a:r>
          </a:p>
        </p:txBody>
      </p:sp>
    </p:spTree>
    <p:extLst>
      <p:ext uri="{BB962C8B-B14F-4D97-AF65-F5344CB8AC3E}">
        <p14:creationId xmlns:p14="http://schemas.microsoft.com/office/powerpoint/2010/main" val="793507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5112568" cy="115125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72684" y="1693590"/>
            <a:ext cx="2343732" cy="1375370"/>
            <a:chOff x="5972684" y="1693590"/>
            <a:chExt cx="2343732" cy="137537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358089" y="1787510"/>
              <a:ext cx="0" cy="1281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009717" y="2663652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783" y="1693590"/>
              <a:ext cx="316890" cy="18859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910" y="2633666"/>
              <a:ext cx="77506" cy="66093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6468744" y="2663652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63094" y="2663652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5748" y="2664283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550125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Oval 87"/>
            <p:cNvSpPr/>
            <p:nvPr/>
          </p:nvSpPr>
          <p:spPr>
            <a:xfrm>
              <a:off x="6752748" y="263012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7173137" y="263366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7360742" y="263303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23368" y="207122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55402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357143" y="2132456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080475" y="263852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72684" y="2280727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24313" y="239621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324313" y="2100401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043853" y="1986259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83902" y="2629877"/>
            <a:ext cx="1418578" cy="67551"/>
            <a:chOff x="4932040" y="2852936"/>
            <a:chExt cx="1512168" cy="7200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5427" y="207113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2500489"/>
            <a:ext cx="4814701" cy="499108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71011" y="3217346"/>
            <a:ext cx="5112568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oup 26"/>
          <p:cNvGrpSpPr/>
          <p:nvPr/>
        </p:nvGrpSpPr>
        <p:grpSpPr>
          <a:xfrm>
            <a:off x="5976150" y="3284984"/>
            <a:ext cx="2343732" cy="1208262"/>
            <a:chOff x="5976150" y="3354145"/>
            <a:chExt cx="2343732" cy="120826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361555" y="3448064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013183" y="4324206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250" y="3354145"/>
              <a:ext cx="336051" cy="18935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376" y="4294220"/>
              <a:ext cx="77506" cy="6609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6472210" y="4324206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66560" y="4324206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69214" y="4324837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26834" y="373177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6360609" y="3793010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3941" y="429907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76150" y="3941281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327779" y="4056772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327779" y="376095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6047319" y="3646813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587368" y="4221270"/>
            <a:ext cx="1418578" cy="67551"/>
            <a:chOff x="4932040" y="2852936"/>
            <a:chExt cx="1512168" cy="720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5655586" y="3217346"/>
            <a:ext cx="3018414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TextBox 144"/>
          <p:cNvSpPr txBox="1"/>
          <p:nvPr/>
        </p:nvSpPr>
        <p:spPr>
          <a:xfrm>
            <a:off x="528325" y="333732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Step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3762393"/>
            <a:ext cx="3637301" cy="4995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53624" y="3662615"/>
            <a:ext cx="67551" cy="589516"/>
            <a:chOff x="6520673" y="3737750"/>
            <a:chExt cx="67551" cy="589516"/>
          </a:xfrm>
        </p:grpSpPr>
        <p:sp>
          <p:nvSpPr>
            <p:cNvPr id="149" name="Oval 148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6756245" y="3662615"/>
            <a:ext cx="67551" cy="589516"/>
            <a:chOff x="6520673" y="3737750"/>
            <a:chExt cx="67551" cy="589516"/>
          </a:xfrm>
        </p:grpSpPr>
        <p:sp>
          <p:nvSpPr>
            <p:cNvPr id="152" name="Oval 151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958899" y="3660784"/>
            <a:ext cx="67551" cy="589516"/>
            <a:chOff x="6520673" y="3737750"/>
            <a:chExt cx="67551" cy="589516"/>
          </a:xfrm>
        </p:grpSpPr>
        <p:sp>
          <p:nvSpPr>
            <p:cNvPr id="155" name="Oval 154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161520" y="3660784"/>
            <a:ext cx="67551" cy="589516"/>
            <a:chOff x="6520673" y="3737750"/>
            <a:chExt cx="67551" cy="589516"/>
          </a:xfrm>
        </p:grpSpPr>
        <p:sp>
          <p:nvSpPr>
            <p:cNvPr id="158" name="Oval 157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/>
          <p:cNvSpPr txBox="1"/>
          <p:nvPr/>
        </p:nvSpPr>
        <p:spPr>
          <a:xfrm>
            <a:off x="471010" y="4293096"/>
            <a:ext cx="8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Another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example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				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778" y="4941168"/>
            <a:ext cx="2197978" cy="10929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7428293" y="3808634"/>
            <a:ext cx="743066" cy="0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18090" y="4989664"/>
            <a:ext cx="1924552" cy="992162"/>
            <a:chOff x="4649880" y="4737969"/>
            <a:chExt cx="2343732" cy="1208261"/>
          </a:xfrm>
        </p:grpSpPr>
        <p:grpSp>
          <p:nvGrpSpPr>
            <p:cNvPr id="13" name="Group 12"/>
            <p:cNvGrpSpPr/>
            <p:nvPr/>
          </p:nvGrpSpPr>
          <p:grpSpPr>
            <a:xfrm>
              <a:off x="4649880" y="4737969"/>
              <a:ext cx="2343732" cy="1208261"/>
              <a:chOff x="4649880" y="4737969"/>
              <a:chExt cx="2343732" cy="1208261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V="1">
                <a:off x="5035285" y="4831887"/>
                <a:ext cx="0" cy="11071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4686913" y="5708029"/>
                <a:ext cx="21616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Picture 11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981" y="4737969"/>
                <a:ext cx="336051" cy="190121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106" y="5678043"/>
                <a:ext cx="77506" cy="66093"/>
              </a:xfrm>
              <a:prstGeom prst="rect">
                <a:avLst/>
              </a:prstGeom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5145940" y="5708029"/>
                <a:ext cx="230381" cy="238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340290" y="5708029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2</a:t>
                </a:r>
                <a:endParaRPr lang="sv-SE" sz="1000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542944" y="5708660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3</a:t>
                </a:r>
                <a:endParaRPr lang="sv-SE" sz="10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000564" y="5115599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flipV="1">
                <a:off x="5034339" y="5176833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4757671" y="5682902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649880" y="5325104"/>
                <a:ext cx="350684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0.5</a:t>
                </a:r>
                <a:endParaRPr lang="sv-SE" sz="1000" dirty="0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5001509" y="5440595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5001509" y="5144778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4721049" y="5030636"/>
                <a:ext cx="22737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5261098" y="5674254"/>
              <a:ext cx="1418578" cy="67551"/>
              <a:chOff x="4932040" y="2852936"/>
              <a:chExt cx="1512168" cy="72008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796136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22818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1216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644420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5227354" y="5115599"/>
              <a:ext cx="67551" cy="589516"/>
              <a:chOff x="6520673" y="3737750"/>
              <a:chExt cx="67551" cy="589516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/>
            <p:cNvGrpSpPr/>
            <p:nvPr/>
          </p:nvGrpSpPr>
          <p:grpSpPr>
            <a:xfrm>
              <a:off x="5429975" y="5115599"/>
              <a:ext cx="67551" cy="589516"/>
              <a:chOff x="6520673" y="3737750"/>
              <a:chExt cx="67551" cy="589516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/>
          </p:nvGrpSpPr>
          <p:grpSpPr>
            <a:xfrm>
              <a:off x="5632629" y="5113768"/>
              <a:ext cx="67551" cy="589516"/>
              <a:chOff x="6520673" y="3737750"/>
              <a:chExt cx="67551" cy="589516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>
            <a:xfrm>
              <a:off x="5835250" y="5113768"/>
              <a:ext cx="67551" cy="589516"/>
              <a:chOff x="6520673" y="3737750"/>
              <a:chExt cx="67551" cy="589516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Oval 176"/>
            <p:cNvSpPr/>
            <p:nvPr/>
          </p:nvSpPr>
          <p:spPr>
            <a:xfrm>
              <a:off x="6037938" y="5678043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8" name="Oval 177"/>
            <p:cNvSpPr/>
            <p:nvPr/>
          </p:nvSpPr>
          <p:spPr>
            <a:xfrm>
              <a:off x="6240592" y="567646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9" name="Oval 178"/>
            <p:cNvSpPr/>
            <p:nvPr/>
          </p:nvSpPr>
          <p:spPr>
            <a:xfrm>
              <a:off x="6440474" y="568105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0" y="5721601"/>
            <a:ext cx="2535279" cy="25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05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5112568" cy="115125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72684" y="1693590"/>
            <a:ext cx="2343732" cy="1375370"/>
            <a:chOff x="5972684" y="1693590"/>
            <a:chExt cx="2343732" cy="137537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358089" y="1787510"/>
              <a:ext cx="0" cy="1281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009717" y="2663652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783" y="1693590"/>
              <a:ext cx="316890" cy="18859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910" y="2633666"/>
              <a:ext cx="77506" cy="66093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6468744" y="2663652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63094" y="2663652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5748" y="2664283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550125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Oval 87"/>
            <p:cNvSpPr/>
            <p:nvPr/>
          </p:nvSpPr>
          <p:spPr>
            <a:xfrm>
              <a:off x="6752748" y="263012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7173137" y="263366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7360742" y="263303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23368" y="207122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55402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357143" y="2132456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080475" y="263852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72684" y="2280727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24313" y="239621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324313" y="2100401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043853" y="1986259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83902" y="2629877"/>
            <a:ext cx="1418578" cy="67551"/>
            <a:chOff x="4932040" y="2852936"/>
            <a:chExt cx="1512168" cy="7200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5427" y="207113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2500489"/>
            <a:ext cx="4814701" cy="499108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71011" y="3217346"/>
            <a:ext cx="5112568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oup 26"/>
          <p:cNvGrpSpPr/>
          <p:nvPr/>
        </p:nvGrpSpPr>
        <p:grpSpPr>
          <a:xfrm>
            <a:off x="5976150" y="3284984"/>
            <a:ext cx="2343732" cy="1208262"/>
            <a:chOff x="5976150" y="3354145"/>
            <a:chExt cx="2343732" cy="120826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361555" y="3448064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013183" y="4324206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250" y="3354145"/>
              <a:ext cx="336051" cy="18935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376" y="4294220"/>
              <a:ext cx="77506" cy="6609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6472210" y="4324206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66560" y="4324206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69214" y="4324837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26834" y="373177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6360609" y="3793010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3941" y="429907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76150" y="3941281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327779" y="4056772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327779" y="376095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6047319" y="3646813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587368" y="4221270"/>
            <a:ext cx="1418578" cy="67551"/>
            <a:chOff x="4932040" y="2852936"/>
            <a:chExt cx="1512168" cy="720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5655586" y="3217346"/>
            <a:ext cx="3018414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TextBox 144"/>
          <p:cNvSpPr txBox="1"/>
          <p:nvPr/>
        </p:nvSpPr>
        <p:spPr>
          <a:xfrm>
            <a:off x="528325" y="333732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Step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3762393"/>
            <a:ext cx="3637301" cy="4995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53624" y="3662615"/>
            <a:ext cx="67551" cy="589516"/>
            <a:chOff x="6520673" y="3737750"/>
            <a:chExt cx="67551" cy="589516"/>
          </a:xfrm>
        </p:grpSpPr>
        <p:sp>
          <p:nvSpPr>
            <p:cNvPr id="149" name="Oval 148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6756245" y="3662615"/>
            <a:ext cx="67551" cy="589516"/>
            <a:chOff x="6520673" y="3737750"/>
            <a:chExt cx="67551" cy="589516"/>
          </a:xfrm>
        </p:grpSpPr>
        <p:sp>
          <p:nvSpPr>
            <p:cNvPr id="152" name="Oval 151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958899" y="3660784"/>
            <a:ext cx="67551" cy="589516"/>
            <a:chOff x="6520673" y="3737750"/>
            <a:chExt cx="67551" cy="589516"/>
          </a:xfrm>
        </p:grpSpPr>
        <p:sp>
          <p:nvSpPr>
            <p:cNvPr id="155" name="Oval 154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161520" y="3660784"/>
            <a:ext cx="67551" cy="589516"/>
            <a:chOff x="6520673" y="3737750"/>
            <a:chExt cx="67551" cy="589516"/>
          </a:xfrm>
        </p:grpSpPr>
        <p:sp>
          <p:nvSpPr>
            <p:cNvPr id="158" name="Oval 157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/>
          <p:cNvSpPr txBox="1"/>
          <p:nvPr/>
        </p:nvSpPr>
        <p:spPr>
          <a:xfrm>
            <a:off x="3275856" y="4306798"/>
            <a:ext cx="8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Another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example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				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778" y="4941168"/>
            <a:ext cx="2197978" cy="10929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7428293" y="3808634"/>
            <a:ext cx="743066" cy="0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18090" y="4989664"/>
            <a:ext cx="1924552" cy="992162"/>
            <a:chOff x="4649880" y="4737969"/>
            <a:chExt cx="2343732" cy="1208261"/>
          </a:xfrm>
        </p:grpSpPr>
        <p:grpSp>
          <p:nvGrpSpPr>
            <p:cNvPr id="13" name="Group 12"/>
            <p:cNvGrpSpPr/>
            <p:nvPr/>
          </p:nvGrpSpPr>
          <p:grpSpPr>
            <a:xfrm>
              <a:off x="4649880" y="4737969"/>
              <a:ext cx="2343732" cy="1208261"/>
              <a:chOff x="4649880" y="4737969"/>
              <a:chExt cx="2343732" cy="1208261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V="1">
                <a:off x="5035285" y="4831887"/>
                <a:ext cx="0" cy="11071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4686913" y="5708029"/>
                <a:ext cx="21616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Picture 11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981" y="4737969"/>
                <a:ext cx="336051" cy="190121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106" y="5678043"/>
                <a:ext cx="77506" cy="66093"/>
              </a:xfrm>
              <a:prstGeom prst="rect">
                <a:avLst/>
              </a:prstGeom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5145940" y="5708029"/>
                <a:ext cx="230381" cy="238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340290" y="5708029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2</a:t>
                </a:r>
                <a:endParaRPr lang="sv-SE" sz="1000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542944" y="5708660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3</a:t>
                </a:r>
                <a:endParaRPr lang="sv-SE" sz="10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000564" y="5115599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flipV="1">
                <a:off x="5034339" y="5176833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4757671" y="5682902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649880" y="5325104"/>
                <a:ext cx="350684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0.5</a:t>
                </a:r>
                <a:endParaRPr lang="sv-SE" sz="1000" dirty="0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5001509" y="5440595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5001509" y="5144778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4721049" y="5030636"/>
                <a:ext cx="22737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5261098" y="5674254"/>
              <a:ext cx="1418578" cy="67551"/>
              <a:chOff x="4932040" y="2852936"/>
              <a:chExt cx="1512168" cy="72008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796136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22818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1216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644420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5227354" y="5115599"/>
              <a:ext cx="67551" cy="589516"/>
              <a:chOff x="6520673" y="3737750"/>
              <a:chExt cx="67551" cy="589516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/>
            <p:cNvGrpSpPr/>
            <p:nvPr/>
          </p:nvGrpSpPr>
          <p:grpSpPr>
            <a:xfrm>
              <a:off x="5429975" y="5115599"/>
              <a:ext cx="67551" cy="589516"/>
              <a:chOff x="6520673" y="3737750"/>
              <a:chExt cx="67551" cy="589516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/>
          </p:nvGrpSpPr>
          <p:grpSpPr>
            <a:xfrm>
              <a:off x="5632629" y="5113768"/>
              <a:ext cx="67551" cy="589516"/>
              <a:chOff x="6520673" y="3737750"/>
              <a:chExt cx="67551" cy="589516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>
            <a:xfrm>
              <a:off x="5835250" y="5113768"/>
              <a:ext cx="67551" cy="589516"/>
              <a:chOff x="6520673" y="3737750"/>
              <a:chExt cx="67551" cy="589516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Oval 176"/>
            <p:cNvSpPr/>
            <p:nvPr/>
          </p:nvSpPr>
          <p:spPr>
            <a:xfrm>
              <a:off x="6037938" y="5678043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8" name="Oval 177"/>
            <p:cNvSpPr/>
            <p:nvPr/>
          </p:nvSpPr>
          <p:spPr>
            <a:xfrm>
              <a:off x="6240592" y="567646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9" name="Oval 178"/>
            <p:cNvSpPr/>
            <p:nvPr/>
          </p:nvSpPr>
          <p:spPr>
            <a:xfrm>
              <a:off x="6440474" y="568105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" y="4640435"/>
            <a:ext cx="2535279" cy="256056"/>
          </a:xfrm>
          <a:prstGeom prst="rect">
            <a:avLst/>
          </a:prstGeom>
        </p:spPr>
      </p:pic>
      <p:sp>
        <p:nvSpPr>
          <p:cNvPr id="163" name="Rectangle 162"/>
          <p:cNvSpPr/>
          <p:nvPr/>
        </p:nvSpPr>
        <p:spPr>
          <a:xfrm>
            <a:off x="3231375" y="4940519"/>
            <a:ext cx="2197978" cy="10929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76" name="Group 175"/>
          <p:cNvGrpSpPr/>
          <p:nvPr/>
        </p:nvGrpSpPr>
        <p:grpSpPr>
          <a:xfrm>
            <a:off x="3341096" y="4988078"/>
            <a:ext cx="1894142" cy="993100"/>
            <a:chOff x="4686913" y="4736827"/>
            <a:chExt cx="2306699" cy="1209403"/>
          </a:xfrm>
        </p:grpSpPr>
        <p:grpSp>
          <p:nvGrpSpPr>
            <p:cNvPr id="180" name="Group 179"/>
            <p:cNvGrpSpPr/>
            <p:nvPr/>
          </p:nvGrpSpPr>
          <p:grpSpPr>
            <a:xfrm>
              <a:off x="4686913" y="4736827"/>
              <a:ext cx="2306699" cy="1209403"/>
              <a:chOff x="4686913" y="4736827"/>
              <a:chExt cx="2306699" cy="1209403"/>
            </a:xfrm>
          </p:grpSpPr>
          <p:cxnSp>
            <p:nvCxnSpPr>
              <p:cNvPr id="205" name="Straight Arrow Connector 204"/>
              <p:cNvCxnSpPr/>
              <p:nvPr/>
            </p:nvCxnSpPr>
            <p:spPr>
              <a:xfrm flipV="1">
                <a:off x="5261130" y="4831887"/>
                <a:ext cx="0" cy="11071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4686913" y="5708029"/>
                <a:ext cx="21616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7" name="Picture 206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772" y="4736827"/>
                <a:ext cx="336051" cy="190121"/>
              </a:xfrm>
              <a:prstGeom prst="rect">
                <a:avLst/>
              </a:prstGeom>
            </p:spPr>
          </p:pic>
          <p:pic>
            <p:nvPicPr>
              <p:cNvPr id="208" name="Picture 20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106" y="5678043"/>
                <a:ext cx="77506" cy="66093"/>
              </a:xfrm>
              <a:prstGeom prst="rect">
                <a:avLst/>
              </a:prstGeom>
            </p:spPr>
          </p:pic>
          <p:sp>
            <p:nvSpPr>
              <p:cNvPr id="209" name="Rectangle 208"/>
              <p:cNvSpPr/>
              <p:nvPr/>
            </p:nvSpPr>
            <p:spPr>
              <a:xfrm>
                <a:off x="5308998" y="5708028"/>
                <a:ext cx="230381" cy="238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5503348" y="5708028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2</a:t>
                </a:r>
                <a:endParaRPr lang="sv-SE" sz="1000" dirty="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5706002" y="5708660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3</a:t>
                </a:r>
                <a:endParaRPr lang="sv-SE" sz="1000" dirty="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5000564" y="5672667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757670" y="5670768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4875724" y="5325104"/>
                <a:ext cx="350685" cy="230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0.5</a:t>
                </a:r>
                <a:endParaRPr lang="sv-SE" sz="1000" dirty="0"/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>
                <a:off x="5227354" y="5144778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Rectangle 217"/>
              <p:cNvSpPr/>
              <p:nvPr/>
            </p:nvSpPr>
            <p:spPr>
              <a:xfrm>
                <a:off x="4946894" y="5030636"/>
                <a:ext cx="227373" cy="230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5261098" y="5674254"/>
              <a:ext cx="1418578" cy="67551"/>
              <a:chOff x="4932040" y="2852936"/>
              <a:chExt cx="1512168" cy="72008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5796136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622818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601216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644420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Oval 194"/>
            <p:cNvSpPr/>
            <p:nvPr/>
          </p:nvSpPr>
          <p:spPr>
            <a:xfrm>
              <a:off x="5227322" y="5672667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5429976" y="5527941"/>
              <a:ext cx="67551" cy="173445"/>
              <a:chOff x="6520674" y="4150092"/>
              <a:chExt cx="67551" cy="173445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6520674" y="4150092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94" name="Straight Connector 193"/>
              <p:cNvCxnSpPr/>
              <p:nvPr/>
            </p:nvCxnSpPr>
            <p:spPr>
              <a:xfrm flipV="1">
                <a:off x="6554448" y="4175298"/>
                <a:ext cx="0" cy="148239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>
              <a:off x="5632629" y="5377909"/>
              <a:ext cx="67551" cy="325375"/>
              <a:chOff x="6520673" y="4001891"/>
              <a:chExt cx="67551" cy="325375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6520673" y="4001891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 flipV="1">
                <a:off x="6554448" y="4037814"/>
                <a:ext cx="0" cy="28945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/>
            <p:cNvGrpSpPr/>
            <p:nvPr/>
          </p:nvGrpSpPr>
          <p:grpSpPr>
            <a:xfrm>
              <a:off x="5835414" y="5261618"/>
              <a:ext cx="67551" cy="441666"/>
              <a:chOff x="6520837" y="3885600"/>
              <a:chExt cx="67551" cy="441666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6520837" y="388560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90" name="Straight Connector 189"/>
              <p:cNvCxnSpPr/>
              <p:nvPr/>
            </p:nvCxnSpPr>
            <p:spPr>
              <a:xfrm flipV="1">
                <a:off x="6554448" y="3886389"/>
                <a:ext cx="0" cy="44087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9" name="Straight Connector 218"/>
          <p:cNvCxnSpPr/>
          <p:nvPr/>
        </p:nvCxnSpPr>
        <p:spPr>
          <a:xfrm>
            <a:off x="3787491" y="5544000"/>
            <a:ext cx="554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/>
          <p:cNvSpPr/>
          <p:nvPr/>
        </p:nvSpPr>
        <p:spPr>
          <a:xfrm>
            <a:off x="4450624" y="5300167"/>
            <a:ext cx="55469" cy="5028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78223" y="5300815"/>
            <a:ext cx="0" cy="48086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4644008" y="5067723"/>
            <a:ext cx="216024" cy="147045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36" y="5661460"/>
            <a:ext cx="742256" cy="2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28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5112568" cy="115125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72684" y="1693590"/>
            <a:ext cx="2343732" cy="1375370"/>
            <a:chOff x="5972684" y="1693590"/>
            <a:chExt cx="2343732" cy="137537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358089" y="1787510"/>
              <a:ext cx="0" cy="1281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009717" y="2663652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783" y="1693590"/>
              <a:ext cx="316890" cy="18859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910" y="2633666"/>
              <a:ext cx="77506" cy="66093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6468744" y="2663652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63094" y="2663652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5748" y="2664283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550125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Oval 87"/>
            <p:cNvSpPr/>
            <p:nvPr/>
          </p:nvSpPr>
          <p:spPr>
            <a:xfrm>
              <a:off x="6752748" y="263012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7173137" y="263366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7360742" y="263303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23368" y="207122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55402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357143" y="2132456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080475" y="263852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72684" y="2280727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24313" y="239621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324313" y="2100401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043853" y="1986259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83902" y="2629877"/>
            <a:ext cx="1418578" cy="67551"/>
            <a:chOff x="4932040" y="2852936"/>
            <a:chExt cx="1512168" cy="7200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5427" y="207113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2500489"/>
            <a:ext cx="4814701" cy="499108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71011" y="3217346"/>
            <a:ext cx="5112568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oup 26"/>
          <p:cNvGrpSpPr/>
          <p:nvPr/>
        </p:nvGrpSpPr>
        <p:grpSpPr>
          <a:xfrm>
            <a:off x="5976150" y="3284984"/>
            <a:ext cx="2343732" cy="1208262"/>
            <a:chOff x="5976150" y="3354145"/>
            <a:chExt cx="2343732" cy="120826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361555" y="3448064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013183" y="4324206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250" y="3354145"/>
              <a:ext cx="336051" cy="18935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376" y="4294220"/>
              <a:ext cx="77506" cy="6609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6472210" y="4324206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66560" y="4324206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69214" y="4324837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26834" y="373177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6360609" y="3793010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3941" y="429907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76150" y="3941281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327779" y="4056772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327779" y="376095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6047319" y="3646813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587368" y="4221270"/>
            <a:ext cx="1418578" cy="67551"/>
            <a:chOff x="4932040" y="2852936"/>
            <a:chExt cx="1512168" cy="720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5655586" y="3217346"/>
            <a:ext cx="3018414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TextBox 144"/>
          <p:cNvSpPr txBox="1"/>
          <p:nvPr/>
        </p:nvSpPr>
        <p:spPr>
          <a:xfrm>
            <a:off x="528325" y="333732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Step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3762393"/>
            <a:ext cx="3637301" cy="4995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53624" y="3662615"/>
            <a:ext cx="67551" cy="589516"/>
            <a:chOff x="6520673" y="3737750"/>
            <a:chExt cx="67551" cy="589516"/>
          </a:xfrm>
        </p:grpSpPr>
        <p:sp>
          <p:nvSpPr>
            <p:cNvPr id="149" name="Oval 148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6756245" y="3662615"/>
            <a:ext cx="67551" cy="589516"/>
            <a:chOff x="6520673" y="3737750"/>
            <a:chExt cx="67551" cy="589516"/>
          </a:xfrm>
        </p:grpSpPr>
        <p:sp>
          <p:nvSpPr>
            <p:cNvPr id="152" name="Oval 151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958899" y="3660784"/>
            <a:ext cx="67551" cy="589516"/>
            <a:chOff x="6520673" y="3737750"/>
            <a:chExt cx="67551" cy="589516"/>
          </a:xfrm>
        </p:grpSpPr>
        <p:sp>
          <p:nvSpPr>
            <p:cNvPr id="155" name="Oval 154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161520" y="3660784"/>
            <a:ext cx="67551" cy="589516"/>
            <a:chOff x="6520673" y="3737750"/>
            <a:chExt cx="67551" cy="589516"/>
          </a:xfrm>
        </p:grpSpPr>
        <p:sp>
          <p:nvSpPr>
            <p:cNvPr id="158" name="Oval 157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/>
          <p:cNvSpPr txBox="1"/>
          <p:nvPr/>
        </p:nvSpPr>
        <p:spPr>
          <a:xfrm>
            <a:off x="3275856" y="4306798"/>
            <a:ext cx="8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Another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example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				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778" y="4941168"/>
            <a:ext cx="2197978" cy="10929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7428293" y="3808634"/>
            <a:ext cx="743066" cy="0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18090" y="4989664"/>
            <a:ext cx="1924552" cy="992162"/>
            <a:chOff x="4649880" y="4737969"/>
            <a:chExt cx="2343732" cy="1208261"/>
          </a:xfrm>
        </p:grpSpPr>
        <p:grpSp>
          <p:nvGrpSpPr>
            <p:cNvPr id="13" name="Group 12"/>
            <p:cNvGrpSpPr/>
            <p:nvPr/>
          </p:nvGrpSpPr>
          <p:grpSpPr>
            <a:xfrm>
              <a:off x="4649880" y="4737969"/>
              <a:ext cx="2343732" cy="1208261"/>
              <a:chOff x="4649880" y="4737969"/>
              <a:chExt cx="2343732" cy="1208261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V="1">
                <a:off x="5035285" y="4831887"/>
                <a:ext cx="0" cy="11071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4686913" y="5708029"/>
                <a:ext cx="21616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Picture 11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981" y="4737969"/>
                <a:ext cx="336051" cy="190121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106" y="5678043"/>
                <a:ext cx="77506" cy="66093"/>
              </a:xfrm>
              <a:prstGeom prst="rect">
                <a:avLst/>
              </a:prstGeom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5145940" y="5708029"/>
                <a:ext cx="230381" cy="238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340290" y="5708029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2</a:t>
                </a:r>
                <a:endParaRPr lang="sv-SE" sz="1000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542944" y="5708660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3</a:t>
                </a:r>
                <a:endParaRPr lang="sv-SE" sz="10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000564" y="5115599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flipV="1">
                <a:off x="5034339" y="5176833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4757671" y="5682902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649880" y="5325104"/>
                <a:ext cx="350684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0.5</a:t>
                </a:r>
                <a:endParaRPr lang="sv-SE" sz="1000" dirty="0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5001509" y="5440595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5001509" y="5144778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4721049" y="5030636"/>
                <a:ext cx="22737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5261098" y="5674254"/>
              <a:ext cx="1418578" cy="67551"/>
              <a:chOff x="4932040" y="2852936"/>
              <a:chExt cx="1512168" cy="72008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796136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22818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1216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644420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5227354" y="5115599"/>
              <a:ext cx="67551" cy="589516"/>
              <a:chOff x="6520673" y="3737750"/>
              <a:chExt cx="67551" cy="589516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/>
            <p:cNvGrpSpPr/>
            <p:nvPr/>
          </p:nvGrpSpPr>
          <p:grpSpPr>
            <a:xfrm>
              <a:off x="5429975" y="5115599"/>
              <a:ext cx="67551" cy="589516"/>
              <a:chOff x="6520673" y="3737750"/>
              <a:chExt cx="67551" cy="589516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/>
          </p:nvGrpSpPr>
          <p:grpSpPr>
            <a:xfrm>
              <a:off x="5632629" y="5113768"/>
              <a:ext cx="67551" cy="589516"/>
              <a:chOff x="6520673" y="3737750"/>
              <a:chExt cx="67551" cy="589516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>
            <a:xfrm>
              <a:off x="5835250" y="5113768"/>
              <a:ext cx="67551" cy="589516"/>
              <a:chOff x="6520673" y="3737750"/>
              <a:chExt cx="67551" cy="589516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Oval 176"/>
            <p:cNvSpPr/>
            <p:nvPr/>
          </p:nvSpPr>
          <p:spPr>
            <a:xfrm>
              <a:off x="6037938" y="5678043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8" name="Oval 177"/>
            <p:cNvSpPr/>
            <p:nvPr/>
          </p:nvSpPr>
          <p:spPr>
            <a:xfrm>
              <a:off x="6240592" y="567646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9" name="Oval 178"/>
            <p:cNvSpPr/>
            <p:nvPr/>
          </p:nvSpPr>
          <p:spPr>
            <a:xfrm>
              <a:off x="6440474" y="568105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" y="4640435"/>
            <a:ext cx="2535279" cy="256056"/>
          </a:xfrm>
          <a:prstGeom prst="rect">
            <a:avLst/>
          </a:prstGeom>
        </p:spPr>
      </p:pic>
      <p:sp>
        <p:nvSpPr>
          <p:cNvPr id="163" name="Rectangle 162"/>
          <p:cNvSpPr/>
          <p:nvPr/>
        </p:nvSpPr>
        <p:spPr>
          <a:xfrm>
            <a:off x="3231375" y="4940519"/>
            <a:ext cx="2197978" cy="10929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76" name="Group 175"/>
          <p:cNvGrpSpPr/>
          <p:nvPr/>
        </p:nvGrpSpPr>
        <p:grpSpPr>
          <a:xfrm>
            <a:off x="3341096" y="4988078"/>
            <a:ext cx="1894142" cy="1083492"/>
            <a:chOff x="4686913" y="4736827"/>
            <a:chExt cx="2306699" cy="1319483"/>
          </a:xfrm>
        </p:grpSpPr>
        <p:grpSp>
          <p:nvGrpSpPr>
            <p:cNvPr id="180" name="Group 179"/>
            <p:cNvGrpSpPr/>
            <p:nvPr/>
          </p:nvGrpSpPr>
          <p:grpSpPr>
            <a:xfrm>
              <a:off x="4686913" y="4736827"/>
              <a:ext cx="2306699" cy="1319483"/>
              <a:chOff x="4686913" y="4736827"/>
              <a:chExt cx="2306699" cy="1319483"/>
            </a:xfrm>
          </p:grpSpPr>
          <p:cxnSp>
            <p:nvCxnSpPr>
              <p:cNvPr id="205" name="Straight Arrow Connector 204"/>
              <p:cNvCxnSpPr/>
              <p:nvPr/>
            </p:nvCxnSpPr>
            <p:spPr>
              <a:xfrm flipV="1">
                <a:off x="5261130" y="4831887"/>
                <a:ext cx="0" cy="11071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4686913" y="5708029"/>
                <a:ext cx="21616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7" name="Picture 206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772" y="4736827"/>
                <a:ext cx="336051" cy="190121"/>
              </a:xfrm>
              <a:prstGeom prst="rect">
                <a:avLst/>
              </a:prstGeom>
            </p:spPr>
          </p:pic>
          <p:pic>
            <p:nvPicPr>
              <p:cNvPr id="208" name="Picture 20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106" y="5678043"/>
                <a:ext cx="77506" cy="66093"/>
              </a:xfrm>
              <a:prstGeom prst="rect">
                <a:avLst/>
              </a:prstGeom>
            </p:spPr>
          </p:pic>
          <p:sp>
            <p:nvSpPr>
              <p:cNvPr id="209" name="Rectangle 208"/>
              <p:cNvSpPr/>
              <p:nvPr/>
            </p:nvSpPr>
            <p:spPr>
              <a:xfrm>
                <a:off x="5308998" y="5708028"/>
                <a:ext cx="230381" cy="238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5503348" y="5708028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2</a:t>
                </a:r>
                <a:endParaRPr lang="sv-SE" sz="1000" dirty="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5706002" y="5708660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3</a:t>
                </a:r>
                <a:endParaRPr lang="sv-SE" sz="1000" dirty="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5000564" y="5819693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757670" y="5995076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4875724" y="5325104"/>
                <a:ext cx="350685" cy="230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0.5</a:t>
                </a:r>
                <a:endParaRPr lang="sv-SE" sz="1000" dirty="0"/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>
                <a:off x="5227354" y="5144778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Rectangle 217"/>
              <p:cNvSpPr/>
              <p:nvPr/>
            </p:nvSpPr>
            <p:spPr>
              <a:xfrm>
                <a:off x="4946894" y="5030636"/>
                <a:ext cx="227373" cy="230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5261098" y="5674254"/>
              <a:ext cx="1418578" cy="67551"/>
              <a:chOff x="4932040" y="2852936"/>
              <a:chExt cx="1512168" cy="72008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5796136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622818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601216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644420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Oval 194"/>
            <p:cNvSpPr/>
            <p:nvPr/>
          </p:nvSpPr>
          <p:spPr>
            <a:xfrm>
              <a:off x="5227322" y="5672667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5429976" y="5527941"/>
              <a:ext cx="67551" cy="173445"/>
              <a:chOff x="6520674" y="4150092"/>
              <a:chExt cx="67551" cy="173445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6520674" y="4150092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94" name="Straight Connector 193"/>
              <p:cNvCxnSpPr/>
              <p:nvPr/>
            </p:nvCxnSpPr>
            <p:spPr>
              <a:xfrm flipV="1">
                <a:off x="6554448" y="4175298"/>
                <a:ext cx="0" cy="148239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>
              <a:off x="5632629" y="5377909"/>
              <a:ext cx="67551" cy="325375"/>
              <a:chOff x="6520673" y="4001891"/>
              <a:chExt cx="67551" cy="325375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6520673" y="4001891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 flipV="1">
                <a:off x="6554448" y="4037814"/>
                <a:ext cx="0" cy="28945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/>
            <p:cNvGrpSpPr/>
            <p:nvPr/>
          </p:nvGrpSpPr>
          <p:grpSpPr>
            <a:xfrm>
              <a:off x="5835414" y="5261618"/>
              <a:ext cx="67551" cy="441666"/>
              <a:chOff x="6520837" y="3885600"/>
              <a:chExt cx="67551" cy="441666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6520837" y="388560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90" name="Straight Connector 189"/>
              <p:cNvCxnSpPr/>
              <p:nvPr/>
            </p:nvCxnSpPr>
            <p:spPr>
              <a:xfrm flipV="1">
                <a:off x="6554448" y="3886389"/>
                <a:ext cx="0" cy="44087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9" name="Straight Connector 218"/>
          <p:cNvCxnSpPr/>
          <p:nvPr/>
        </p:nvCxnSpPr>
        <p:spPr>
          <a:xfrm>
            <a:off x="3787491" y="5544000"/>
            <a:ext cx="554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/>
          <p:cNvSpPr/>
          <p:nvPr/>
        </p:nvSpPr>
        <p:spPr>
          <a:xfrm>
            <a:off x="4450624" y="5300167"/>
            <a:ext cx="55469" cy="5028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78223" y="5300815"/>
            <a:ext cx="0" cy="48086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4644008" y="5067723"/>
            <a:ext cx="216024" cy="147045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11" y="5661248"/>
            <a:ext cx="1482677" cy="259455"/>
          </a:xfrm>
          <a:prstGeom prst="rect">
            <a:avLst/>
          </a:prstGeom>
        </p:spPr>
      </p:pic>
      <p:cxnSp>
        <p:nvCxnSpPr>
          <p:cNvPr id="182" name="Straight Connector 181"/>
          <p:cNvCxnSpPr/>
          <p:nvPr/>
        </p:nvCxnSpPr>
        <p:spPr>
          <a:xfrm flipV="1">
            <a:off x="3627103" y="5780124"/>
            <a:ext cx="0" cy="12172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V="1">
            <a:off x="3428960" y="5788483"/>
            <a:ext cx="0" cy="23768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2640179" y="6165305"/>
            <a:ext cx="634722" cy="432047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5541453" y="5085184"/>
            <a:ext cx="31350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>
                <a:latin typeface="Comic Sans MS"/>
                <a:cs typeface="Comic Sans MS"/>
              </a:rPr>
              <a:t>This</a:t>
            </a:r>
            <a:r>
              <a:rPr lang="sv-SE" sz="1400" b="1" dirty="0">
                <a:latin typeface="Comic Sans MS"/>
                <a:cs typeface="Comic Sans MS"/>
              </a:rPr>
              <a:t> is </a:t>
            </a:r>
            <a:r>
              <a:rPr lang="sv-SE" sz="1400" b="1" dirty="0">
                <a:solidFill>
                  <a:srgbClr val="FF0000"/>
                </a:solidFill>
                <a:latin typeface="Comic Sans MS"/>
                <a:cs typeface="Comic Sans MS"/>
              </a:rPr>
              <a:t>not</a:t>
            </a:r>
            <a:r>
              <a:rPr lang="sv-SE" sz="1400" b="1" dirty="0">
                <a:latin typeface="Comic Sans MS"/>
                <a:cs typeface="Comic Sans MS"/>
              </a:rPr>
              <a:t> </a:t>
            </a:r>
            <a:r>
              <a:rPr lang="sv-SE" sz="1400" b="1" dirty="0" err="1">
                <a:latin typeface="Comic Sans MS"/>
                <a:cs typeface="Comic Sans MS"/>
              </a:rPr>
              <a:t>correct</a:t>
            </a:r>
            <a:r>
              <a:rPr lang="sv-SE" sz="1400" b="1" dirty="0">
                <a:latin typeface="Comic Sans MS"/>
                <a:cs typeface="Comic Sans MS"/>
              </a:rPr>
              <a:t>, </a:t>
            </a:r>
          </a:p>
          <a:p>
            <a:r>
              <a:rPr lang="sv-SE" sz="1400" b="1" dirty="0" err="1">
                <a:latin typeface="Comic Sans MS"/>
                <a:cs typeface="Comic Sans MS"/>
              </a:rPr>
              <a:t>since</a:t>
            </a:r>
            <a:r>
              <a:rPr lang="sv-SE" sz="1400" b="1" dirty="0">
                <a:latin typeface="Comic Sans MS"/>
                <a:cs typeface="Comic Sans MS"/>
              </a:rPr>
              <a:t> </a:t>
            </a:r>
            <a:r>
              <a:rPr lang="sv-SE" sz="1400" b="1" dirty="0" err="1">
                <a:latin typeface="Comic Sans MS"/>
                <a:cs typeface="Comic Sans MS"/>
              </a:rPr>
              <a:t>such</a:t>
            </a:r>
            <a:r>
              <a:rPr lang="sv-SE" sz="1400" b="1" dirty="0">
                <a:latin typeface="Comic Sans MS"/>
                <a:cs typeface="Comic Sans MS"/>
              </a:rPr>
              <a:t> signal is not </a:t>
            </a:r>
            <a:r>
              <a:rPr lang="sv-SE" sz="1400" b="1" dirty="0" err="1">
                <a:latin typeface="Comic Sans MS"/>
                <a:cs typeface="Comic Sans MS"/>
              </a:rPr>
              <a:t>causal</a:t>
            </a:r>
            <a:endParaRPr lang="sv-SE" sz="1400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38819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5112568" cy="115125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72684" y="1693590"/>
            <a:ext cx="2343732" cy="1375370"/>
            <a:chOff x="5972684" y="1693590"/>
            <a:chExt cx="2343732" cy="137537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358089" y="1787510"/>
              <a:ext cx="0" cy="1281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009717" y="2663652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783" y="1693590"/>
              <a:ext cx="316890" cy="18859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910" y="2633666"/>
              <a:ext cx="77506" cy="66093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6468744" y="2663652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63094" y="2663652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5748" y="2664283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550125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Oval 87"/>
            <p:cNvSpPr/>
            <p:nvPr/>
          </p:nvSpPr>
          <p:spPr>
            <a:xfrm>
              <a:off x="6752748" y="263012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Oval 91"/>
            <p:cNvSpPr/>
            <p:nvPr/>
          </p:nvSpPr>
          <p:spPr>
            <a:xfrm>
              <a:off x="7173137" y="263366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Oval 95"/>
            <p:cNvSpPr/>
            <p:nvPr/>
          </p:nvSpPr>
          <p:spPr>
            <a:xfrm>
              <a:off x="7360742" y="263303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23368" y="207122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Oval 104"/>
            <p:cNvSpPr/>
            <p:nvPr/>
          </p:nvSpPr>
          <p:spPr>
            <a:xfrm>
              <a:off x="6955402" y="263414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357143" y="2132456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080475" y="263852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72684" y="2280727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24313" y="239621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324313" y="2100401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043853" y="1986259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83902" y="2629877"/>
            <a:ext cx="1418578" cy="67551"/>
            <a:chOff x="4932040" y="2852936"/>
            <a:chExt cx="1512168" cy="7200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5652120" y="1556792"/>
            <a:ext cx="3018414" cy="15841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5427" y="207113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Impulse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2500489"/>
            <a:ext cx="4814701" cy="499108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471011" y="3217346"/>
            <a:ext cx="5112568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oup 26"/>
          <p:cNvGrpSpPr/>
          <p:nvPr/>
        </p:nvGrpSpPr>
        <p:grpSpPr>
          <a:xfrm>
            <a:off x="5976150" y="3284984"/>
            <a:ext cx="2343732" cy="1208262"/>
            <a:chOff x="5976150" y="3354145"/>
            <a:chExt cx="2343732" cy="120826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361555" y="3448064"/>
              <a:ext cx="0" cy="110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013183" y="4324206"/>
              <a:ext cx="2161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250" y="3354145"/>
              <a:ext cx="336051" cy="189357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376" y="4294220"/>
              <a:ext cx="77506" cy="66093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6472210" y="4324206"/>
              <a:ext cx="230381" cy="238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66560" y="4324206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2</a:t>
              </a:r>
              <a:endParaRPr lang="sv-SE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69214" y="4324837"/>
              <a:ext cx="24692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3</a:t>
              </a:r>
              <a:endParaRPr lang="sv-SE" sz="10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26834" y="373177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6360609" y="3793010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3941" y="429907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76150" y="3941281"/>
              <a:ext cx="350684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0.5</a:t>
              </a:r>
              <a:endParaRPr lang="sv-SE" sz="10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327779" y="4056772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327779" y="376095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6047319" y="3646813"/>
              <a:ext cx="227373" cy="230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>
                  <a:solidFill>
                    <a:srgbClr val="0000FF"/>
                  </a:solidFill>
                  <a:latin typeface="Comic Sans MS"/>
                </a:rPr>
                <a:t>1</a:t>
              </a:r>
              <a:endParaRPr lang="sv-SE" sz="10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587368" y="4221270"/>
            <a:ext cx="1418578" cy="67551"/>
            <a:chOff x="4932040" y="2852936"/>
            <a:chExt cx="1512168" cy="720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493204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6408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14806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580112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796136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228184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012160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444208" y="2852936"/>
              <a:ext cx="0" cy="7200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5655586" y="3217346"/>
            <a:ext cx="3018414" cy="13637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TextBox 144"/>
          <p:cNvSpPr txBox="1"/>
          <p:nvPr/>
        </p:nvSpPr>
        <p:spPr>
          <a:xfrm>
            <a:off x="528325" y="3337324"/>
            <a:ext cx="1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Step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3762393"/>
            <a:ext cx="3637301" cy="4995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53624" y="3662615"/>
            <a:ext cx="67551" cy="589516"/>
            <a:chOff x="6520673" y="3737750"/>
            <a:chExt cx="67551" cy="589516"/>
          </a:xfrm>
        </p:grpSpPr>
        <p:sp>
          <p:nvSpPr>
            <p:cNvPr id="149" name="Oval 148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6756245" y="3662615"/>
            <a:ext cx="67551" cy="589516"/>
            <a:chOff x="6520673" y="3737750"/>
            <a:chExt cx="67551" cy="589516"/>
          </a:xfrm>
        </p:grpSpPr>
        <p:sp>
          <p:nvSpPr>
            <p:cNvPr id="152" name="Oval 151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958899" y="3660784"/>
            <a:ext cx="67551" cy="589516"/>
            <a:chOff x="6520673" y="3737750"/>
            <a:chExt cx="67551" cy="589516"/>
          </a:xfrm>
        </p:grpSpPr>
        <p:sp>
          <p:nvSpPr>
            <p:cNvPr id="155" name="Oval 154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161520" y="3660784"/>
            <a:ext cx="67551" cy="589516"/>
            <a:chOff x="6520673" y="3737750"/>
            <a:chExt cx="67551" cy="589516"/>
          </a:xfrm>
        </p:grpSpPr>
        <p:sp>
          <p:nvSpPr>
            <p:cNvPr id="158" name="Oval 157"/>
            <p:cNvSpPr/>
            <p:nvPr/>
          </p:nvSpPr>
          <p:spPr>
            <a:xfrm>
              <a:off x="6520673" y="3737750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6554448" y="3798984"/>
              <a:ext cx="0" cy="5282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/>
          <p:cNvSpPr txBox="1"/>
          <p:nvPr/>
        </p:nvSpPr>
        <p:spPr>
          <a:xfrm>
            <a:off x="3275856" y="4306798"/>
            <a:ext cx="82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Another </a:t>
            </a:r>
            <a:r>
              <a:rPr lang="sv-SE" b="1" dirty="0" err="1">
                <a:solidFill>
                  <a:srgbClr val="FF0000"/>
                </a:solidFill>
                <a:latin typeface="Comic Sans MS"/>
                <a:cs typeface="Comic Sans MS"/>
              </a:rPr>
              <a:t>example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</a:p>
          <a:p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				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778" y="4941168"/>
            <a:ext cx="2197978" cy="10929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7428293" y="3808634"/>
            <a:ext cx="743066" cy="0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18090" y="4989664"/>
            <a:ext cx="1924552" cy="992162"/>
            <a:chOff x="4649880" y="4737969"/>
            <a:chExt cx="2343732" cy="1208261"/>
          </a:xfrm>
        </p:grpSpPr>
        <p:grpSp>
          <p:nvGrpSpPr>
            <p:cNvPr id="13" name="Group 12"/>
            <p:cNvGrpSpPr/>
            <p:nvPr/>
          </p:nvGrpSpPr>
          <p:grpSpPr>
            <a:xfrm>
              <a:off x="4649880" y="4737969"/>
              <a:ext cx="2343732" cy="1208261"/>
              <a:chOff x="4649880" y="4737969"/>
              <a:chExt cx="2343732" cy="1208261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V="1">
                <a:off x="5035285" y="4831887"/>
                <a:ext cx="0" cy="11071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4686913" y="5708029"/>
                <a:ext cx="21616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Picture 11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981" y="4737969"/>
                <a:ext cx="336051" cy="190121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106" y="5678043"/>
                <a:ext cx="77506" cy="66093"/>
              </a:xfrm>
              <a:prstGeom prst="rect">
                <a:avLst/>
              </a:prstGeom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5145940" y="5708029"/>
                <a:ext cx="230381" cy="238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340290" y="5708029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2</a:t>
                </a:r>
                <a:endParaRPr lang="sv-SE" sz="1000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542944" y="5708660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3</a:t>
                </a:r>
                <a:endParaRPr lang="sv-SE" sz="10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000564" y="5115599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flipV="1">
                <a:off x="5034339" y="5176833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4757671" y="5682902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649880" y="5325104"/>
                <a:ext cx="350684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0.5</a:t>
                </a:r>
                <a:endParaRPr lang="sv-SE" sz="1000" dirty="0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5001509" y="5440595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5001509" y="5144778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4721049" y="5030636"/>
                <a:ext cx="22737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5261098" y="5674254"/>
              <a:ext cx="1418578" cy="67551"/>
              <a:chOff x="4932040" y="2852936"/>
              <a:chExt cx="1512168" cy="72008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796136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22818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1216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644420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5227354" y="5115599"/>
              <a:ext cx="67551" cy="589516"/>
              <a:chOff x="6520673" y="3737750"/>
              <a:chExt cx="67551" cy="589516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/>
            <p:cNvGrpSpPr/>
            <p:nvPr/>
          </p:nvGrpSpPr>
          <p:grpSpPr>
            <a:xfrm>
              <a:off x="5429975" y="5115599"/>
              <a:ext cx="67551" cy="589516"/>
              <a:chOff x="6520673" y="3737750"/>
              <a:chExt cx="67551" cy="589516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/>
          </p:nvGrpSpPr>
          <p:grpSpPr>
            <a:xfrm>
              <a:off x="5632629" y="5113768"/>
              <a:ext cx="67551" cy="589516"/>
              <a:chOff x="6520673" y="3737750"/>
              <a:chExt cx="67551" cy="589516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>
            <a:xfrm>
              <a:off x="5835250" y="5113768"/>
              <a:ext cx="67551" cy="589516"/>
              <a:chOff x="6520673" y="3737750"/>
              <a:chExt cx="67551" cy="589516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6520673" y="373775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 flipV="1">
                <a:off x="6554448" y="3798984"/>
                <a:ext cx="0" cy="52828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Oval 176"/>
            <p:cNvSpPr/>
            <p:nvPr/>
          </p:nvSpPr>
          <p:spPr>
            <a:xfrm>
              <a:off x="6037938" y="5678043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8" name="Oval 177"/>
            <p:cNvSpPr/>
            <p:nvPr/>
          </p:nvSpPr>
          <p:spPr>
            <a:xfrm>
              <a:off x="6240592" y="567646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9" name="Oval 178"/>
            <p:cNvSpPr/>
            <p:nvPr/>
          </p:nvSpPr>
          <p:spPr>
            <a:xfrm>
              <a:off x="6440474" y="5681056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" y="4640435"/>
            <a:ext cx="2535279" cy="256056"/>
          </a:xfrm>
          <a:prstGeom prst="rect">
            <a:avLst/>
          </a:prstGeom>
        </p:spPr>
      </p:pic>
      <p:sp>
        <p:nvSpPr>
          <p:cNvPr id="163" name="Rectangle 162"/>
          <p:cNvSpPr/>
          <p:nvPr/>
        </p:nvSpPr>
        <p:spPr>
          <a:xfrm>
            <a:off x="3231375" y="4940519"/>
            <a:ext cx="2197978" cy="10929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76" name="Group 175"/>
          <p:cNvGrpSpPr/>
          <p:nvPr/>
        </p:nvGrpSpPr>
        <p:grpSpPr>
          <a:xfrm>
            <a:off x="3341096" y="4988078"/>
            <a:ext cx="1894142" cy="993100"/>
            <a:chOff x="4686913" y="4736827"/>
            <a:chExt cx="2306699" cy="1209403"/>
          </a:xfrm>
        </p:grpSpPr>
        <p:grpSp>
          <p:nvGrpSpPr>
            <p:cNvPr id="180" name="Group 179"/>
            <p:cNvGrpSpPr/>
            <p:nvPr/>
          </p:nvGrpSpPr>
          <p:grpSpPr>
            <a:xfrm>
              <a:off x="4686913" y="4736827"/>
              <a:ext cx="2306699" cy="1209403"/>
              <a:chOff x="4686913" y="4736827"/>
              <a:chExt cx="2306699" cy="1209403"/>
            </a:xfrm>
          </p:grpSpPr>
          <p:cxnSp>
            <p:nvCxnSpPr>
              <p:cNvPr id="205" name="Straight Arrow Connector 204"/>
              <p:cNvCxnSpPr/>
              <p:nvPr/>
            </p:nvCxnSpPr>
            <p:spPr>
              <a:xfrm flipV="1">
                <a:off x="5261130" y="4831887"/>
                <a:ext cx="0" cy="11071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4686913" y="5708029"/>
                <a:ext cx="21616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7" name="Picture 206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772" y="4736827"/>
                <a:ext cx="336051" cy="190121"/>
              </a:xfrm>
              <a:prstGeom prst="rect">
                <a:avLst/>
              </a:prstGeom>
            </p:spPr>
          </p:pic>
          <p:pic>
            <p:nvPicPr>
              <p:cNvPr id="208" name="Picture 20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106" y="5678043"/>
                <a:ext cx="77506" cy="66093"/>
              </a:xfrm>
              <a:prstGeom prst="rect">
                <a:avLst/>
              </a:prstGeom>
            </p:spPr>
          </p:pic>
          <p:sp>
            <p:nvSpPr>
              <p:cNvPr id="209" name="Rectangle 208"/>
              <p:cNvSpPr/>
              <p:nvPr/>
            </p:nvSpPr>
            <p:spPr>
              <a:xfrm>
                <a:off x="5308998" y="5708028"/>
                <a:ext cx="230381" cy="238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5503348" y="5708028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2</a:t>
                </a:r>
                <a:endParaRPr lang="sv-SE" sz="1000" dirty="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5706002" y="5708660"/>
                <a:ext cx="246923" cy="23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3</a:t>
                </a:r>
                <a:endParaRPr lang="sv-SE" sz="1000" dirty="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5000564" y="5672667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757670" y="5670768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4875724" y="5325104"/>
                <a:ext cx="350685" cy="230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0.5</a:t>
                </a:r>
                <a:endParaRPr lang="sv-SE" sz="1000" dirty="0"/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>
                <a:off x="5227354" y="5144778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Rectangle 217"/>
              <p:cNvSpPr/>
              <p:nvPr/>
            </p:nvSpPr>
            <p:spPr>
              <a:xfrm>
                <a:off x="4946894" y="5030636"/>
                <a:ext cx="227373" cy="230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  <a:latin typeface="Comic Sans MS"/>
                  </a:rPr>
                  <a:t>1</a:t>
                </a:r>
                <a:endParaRPr lang="sv-SE" sz="1000" dirty="0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5261098" y="5674254"/>
              <a:ext cx="1418578" cy="67551"/>
              <a:chOff x="4932040" y="2852936"/>
              <a:chExt cx="1512168" cy="72008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5796136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622818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601216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644420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Oval 194"/>
            <p:cNvSpPr/>
            <p:nvPr/>
          </p:nvSpPr>
          <p:spPr>
            <a:xfrm>
              <a:off x="5227322" y="5672667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5429976" y="5527941"/>
              <a:ext cx="67551" cy="173445"/>
              <a:chOff x="6520674" y="4150092"/>
              <a:chExt cx="67551" cy="173445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6520674" y="4150092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94" name="Straight Connector 193"/>
              <p:cNvCxnSpPr/>
              <p:nvPr/>
            </p:nvCxnSpPr>
            <p:spPr>
              <a:xfrm flipV="1">
                <a:off x="6554448" y="4175298"/>
                <a:ext cx="0" cy="148239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>
              <a:off x="5632629" y="5377909"/>
              <a:ext cx="67551" cy="325375"/>
              <a:chOff x="6520673" y="4001891"/>
              <a:chExt cx="67551" cy="325375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6520673" y="4001891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 flipV="1">
                <a:off x="6554448" y="4037814"/>
                <a:ext cx="0" cy="28945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/>
            <p:cNvGrpSpPr/>
            <p:nvPr/>
          </p:nvGrpSpPr>
          <p:grpSpPr>
            <a:xfrm>
              <a:off x="5835414" y="5261618"/>
              <a:ext cx="67551" cy="441666"/>
              <a:chOff x="6520837" y="3885600"/>
              <a:chExt cx="67551" cy="441666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6520837" y="3885600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90" name="Straight Connector 189"/>
              <p:cNvCxnSpPr/>
              <p:nvPr/>
            </p:nvCxnSpPr>
            <p:spPr>
              <a:xfrm flipV="1">
                <a:off x="6554448" y="3886389"/>
                <a:ext cx="0" cy="44087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9" name="Straight Connector 218"/>
          <p:cNvCxnSpPr/>
          <p:nvPr/>
        </p:nvCxnSpPr>
        <p:spPr>
          <a:xfrm>
            <a:off x="3787491" y="5544000"/>
            <a:ext cx="554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/>
          <p:cNvSpPr/>
          <p:nvPr/>
        </p:nvSpPr>
        <p:spPr>
          <a:xfrm>
            <a:off x="4450624" y="5300167"/>
            <a:ext cx="55469" cy="5028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78223" y="5300815"/>
            <a:ext cx="0" cy="48086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4644008" y="5067723"/>
            <a:ext cx="216024" cy="147045"/>
          </a:xfrm>
          <a:prstGeom prst="lin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36" y="5661460"/>
            <a:ext cx="1959128" cy="258125"/>
          </a:xfrm>
          <a:prstGeom prst="rect">
            <a:avLst/>
          </a:prstGeom>
        </p:spPr>
      </p:pic>
      <p:sp>
        <p:nvSpPr>
          <p:cNvPr id="182" name="TextBox 181"/>
          <p:cNvSpPr txBox="1"/>
          <p:nvPr/>
        </p:nvSpPr>
        <p:spPr>
          <a:xfrm>
            <a:off x="5541453" y="5209455"/>
            <a:ext cx="3135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Comic Sans MS"/>
                <a:cs typeface="Comic Sans MS"/>
              </a:rPr>
              <a:t>Like </a:t>
            </a:r>
            <a:r>
              <a:rPr lang="sv-SE" sz="1400" b="1" dirty="0" err="1">
                <a:latin typeface="Comic Sans MS"/>
                <a:cs typeface="Comic Sans MS"/>
              </a:rPr>
              <a:t>this</a:t>
            </a:r>
            <a:endParaRPr lang="sv-SE" sz="14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62060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4968551" cy="143929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1411" y="1979548"/>
            <a:ext cx="22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Systems: </a:t>
            </a:r>
            <a:r>
              <a:rPr lang="sv-SE" b="1" dirty="0" err="1">
                <a:latin typeface="Comic Sans MS"/>
                <a:cs typeface="Comic Sans MS"/>
              </a:rPr>
              <a:t>delay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8" y="2853371"/>
            <a:ext cx="1951412" cy="287597"/>
          </a:xfrm>
          <a:prstGeom prst="rect">
            <a:avLst/>
          </a:prstGeom>
        </p:spPr>
      </p:pic>
      <p:sp>
        <p:nvSpPr>
          <p:cNvPr id="196" name="TextBox 195"/>
          <p:cNvSpPr txBox="1"/>
          <p:nvPr/>
        </p:nvSpPr>
        <p:spPr>
          <a:xfrm>
            <a:off x="827584" y="2348880"/>
            <a:ext cx="13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Expression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537285" y="2378689"/>
            <a:ext cx="2197978" cy="9062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4" name="Group 33"/>
          <p:cNvGrpSpPr/>
          <p:nvPr/>
        </p:nvGrpSpPr>
        <p:grpSpPr>
          <a:xfrm>
            <a:off x="2843808" y="2348880"/>
            <a:ext cx="2520280" cy="933543"/>
            <a:chOff x="2843808" y="2348880"/>
            <a:chExt cx="2520280" cy="933543"/>
          </a:xfrm>
        </p:grpSpPr>
        <p:sp>
          <p:nvSpPr>
            <p:cNvPr id="223" name="TextBox 222"/>
            <p:cNvSpPr txBox="1"/>
            <p:nvPr/>
          </p:nvSpPr>
          <p:spPr>
            <a:xfrm>
              <a:off x="3586892" y="2348880"/>
              <a:ext cx="1388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Circuit</a:t>
              </a: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2843808" y="2376128"/>
              <a:ext cx="2520280" cy="9062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3" name="Group 32"/>
            <p:cNvGrpSpPr/>
            <p:nvPr>
              <p:custDataLst>
                <p:tags r:id="rId2"/>
              </p:custDataLst>
            </p:nvPr>
          </p:nvGrpSpPr>
          <p:grpSpPr>
            <a:xfrm>
              <a:off x="2902259" y="2768584"/>
              <a:ext cx="2397054" cy="432048"/>
              <a:chOff x="2902259" y="2768584"/>
              <a:chExt cx="2397054" cy="432048"/>
            </a:xfrm>
          </p:grpSpPr>
          <p:cxnSp>
            <p:nvCxnSpPr>
              <p:cNvPr id="232" name="Straight Arrow Connector 231"/>
              <p:cNvCxnSpPr/>
              <p:nvPr/>
            </p:nvCxnSpPr>
            <p:spPr>
              <a:xfrm>
                <a:off x="3428507" y="2984608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tangle 232"/>
              <p:cNvSpPr/>
              <p:nvPr/>
            </p:nvSpPr>
            <p:spPr>
              <a:xfrm>
                <a:off x="3814872" y="2768584"/>
                <a:ext cx="549739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259" y="2845790"/>
                <a:ext cx="523065" cy="29508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6872" y="2845789"/>
                <a:ext cx="430343" cy="277638"/>
              </a:xfrm>
              <a:prstGeom prst="rect">
                <a:avLst/>
              </a:prstGeom>
            </p:spPr>
          </p:pic>
          <p:cxnSp>
            <p:nvCxnSpPr>
              <p:cNvPr id="240" name="Straight Arrow Connector 239"/>
              <p:cNvCxnSpPr/>
              <p:nvPr/>
            </p:nvCxnSpPr>
            <p:spPr>
              <a:xfrm>
                <a:off x="4427984" y="2984608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Picture 31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2828347"/>
                <a:ext cx="511289" cy="2962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62503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4968551" cy="143929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1411" y="1979548"/>
            <a:ext cx="22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Systems: </a:t>
            </a:r>
            <a:r>
              <a:rPr lang="sv-SE" b="1" dirty="0" err="1">
                <a:latin typeface="Comic Sans MS"/>
                <a:cs typeface="Comic Sans MS"/>
              </a:rPr>
              <a:t>delay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8" y="2853371"/>
            <a:ext cx="1951412" cy="287597"/>
          </a:xfrm>
          <a:prstGeom prst="rect">
            <a:avLst/>
          </a:prstGeom>
        </p:spPr>
      </p:pic>
      <p:sp>
        <p:nvSpPr>
          <p:cNvPr id="196" name="TextBox 195"/>
          <p:cNvSpPr txBox="1"/>
          <p:nvPr/>
        </p:nvSpPr>
        <p:spPr>
          <a:xfrm>
            <a:off x="827584" y="2348880"/>
            <a:ext cx="13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Expression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537285" y="2378689"/>
            <a:ext cx="2197978" cy="9062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808082" y="5014613"/>
            <a:ext cx="594275" cy="688958"/>
          </a:xfrm>
          <a:prstGeom prst="straightConnector1">
            <a:avLst/>
          </a:prstGeom>
          <a:ln w="28575">
            <a:solidFill>
              <a:srgbClr val="4FB6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40152" y="5681413"/>
            <a:ext cx="2425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 err="1">
                <a:latin typeface="Comic Sans MS"/>
                <a:cs typeface="Comic Sans MS"/>
              </a:rPr>
              <a:t>Multiplication</a:t>
            </a:r>
            <a:r>
              <a:rPr lang="sv-SE" sz="1100" b="1" dirty="0">
                <a:latin typeface="Comic Sans MS"/>
                <a:cs typeface="Comic Sans MS"/>
              </a:rPr>
              <a:t> from </a:t>
            </a:r>
            <a:r>
              <a:rPr lang="sv-SE" sz="1100" b="1" dirty="0" err="1">
                <a:latin typeface="Comic Sans MS"/>
                <a:cs typeface="Comic Sans MS"/>
              </a:rPr>
              <a:t>now</a:t>
            </a:r>
            <a:r>
              <a:rPr lang="sv-SE" sz="1100" b="1" dirty="0">
                <a:latin typeface="Comic Sans MS"/>
                <a:cs typeface="Comic Sans MS"/>
              </a:rPr>
              <a:t> and on</a:t>
            </a:r>
            <a:endParaRPr lang="sv-SE" sz="11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43808" y="2348880"/>
            <a:ext cx="2520280" cy="933543"/>
            <a:chOff x="2843808" y="2348880"/>
            <a:chExt cx="2520280" cy="933543"/>
          </a:xfrm>
        </p:grpSpPr>
        <p:sp>
          <p:nvSpPr>
            <p:cNvPr id="62" name="TextBox 61"/>
            <p:cNvSpPr txBox="1"/>
            <p:nvPr/>
          </p:nvSpPr>
          <p:spPr>
            <a:xfrm>
              <a:off x="3586892" y="2348880"/>
              <a:ext cx="1388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Circuit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43808" y="2376128"/>
              <a:ext cx="2520280" cy="9062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64" name="Group 63"/>
            <p:cNvGrpSpPr/>
            <p:nvPr>
              <p:custDataLst>
                <p:tags r:id="rId6"/>
              </p:custDataLst>
            </p:nvPr>
          </p:nvGrpSpPr>
          <p:grpSpPr>
            <a:xfrm>
              <a:off x="2902259" y="2768584"/>
              <a:ext cx="2397054" cy="432048"/>
              <a:chOff x="2902259" y="2768584"/>
              <a:chExt cx="2397054" cy="432048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3428507" y="2984608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3814872" y="2768584"/>
                <a:ext cx="549739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259" y="2845790"/>
                <a:ext cx="523065" cy="295081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6872" y="2845789"/>
                <a:ext cx="430343" cy="277638"/>
              </a:xfrm>
              <a:prstGeom prst="rect">
                <a:avLst/>
              </a:prstGeom>
            </p:spPr>
          </p:pic>
          <p:cxnSp>
            <p:nvCxnSpPr>
              <p:cNvPr id="69" name="Straight Arrow Connector 68"/>
              <p:cNvCxnSpPr/>
              <p:nvPr/>
            </p:nvCxnSpPr>
            <p:spPr>
              <a:xfrm>
                <a:off x="4427984" y="2984608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0" name="Picture 69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2828347"/>
                <a:ext cx="511289" cy="296271"/>
              </a:xfrm>
              <a:prstGeom prst="rect">
                <a:avLst/>
              </a:prstGeom>
            </p:spPr>
          </p:pic>
        </p:grpSp>
      </p:grpSp>
      <p:sp>
        <p:nvSpPr>
          <p:cNvPr id="77" name="TextBox 76"/>
          <p:cNvSpPr txBox="1"/>
          <p:nvPr/>
        </p:nvSpPr>
        <p:spPr>
          <a:xfrm>
            <a:off x="6156176" y="3923764"/>
            <a:ext cx="13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Circuit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4864355" y="4348644"/>
            <a:ext cx="3665171" cy="880556"/>
            <a:chOff x="2920139" y="4348644"/>
            <a:chExt cx="3665171" cy="880556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3446387" y="4496776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139" y="4357958"/>
              <a:ext cx="523065" cy="295081"/>
            </a:xfrm>
            <a:prstGeom prst="rect">
              <a:avLst/>
            </a:prstGeom>
          </p:spPr>
        </p:pic>
        <p:cxnSp>
          <p:nvCxnSpPr>
            <p:cNvPr id="81" name="Straight Arrow Connector 80"/>
            <p:cNvCxnSpPr/>
            <p:nvPr/>
          </p:nvCxnSpPr>
          <p:spPr>
            <a:xfrm>
              <a:off x="4064513" y="4504905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8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021" y="4348644"/>
              <a:ext cx="511289" cy="296271"/>
            </a:xfrm>
            <a:prstGeom prst="rect">
              <a:avLst/>
            </a:prstGeom>
          </p:spPr>
        </p:pic>
        <p:sp>
          <p:nvSpPr>
            <p:cNvPr id="83" name="Flowchart: Or 82"/>
            <p:cNvSpPr/>
            <p:nvPr/>
          </p:nvSpPr>
          <p:spPr>
            <a:xfrm>
              <a:off x="3833789" y="4415000"/>
              <a:ext cx="179810" cy="179810"/>
            </a:xfrm>
            <a:prstGeom prst="flowChartOr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63500" sx="4000" sy="4000" algn="ctr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5035229" y="4504905"/>
              <a:ext cx="10079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5539227" y="4504905"/>
              <a:ext cx="0" cy="499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5539227" y="494116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3911862" y="5229200"/>
              <a:ext cx="1630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3922053" y="4594812"/>
              <a:ext cx="0" cy="6343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526" y="4850655"/>
              <a:ext cx="212923" cy="126652"/>
            </a:xfrm>
            <a:prstGeom prst="rect">
              <a:avLst/>
            </a:prstGeom>
          </p:spPr>
        </p:pic>
      </p:grpSp>
      <p:grpSp>
        <p:nvGrpSpPr>
          <p:cNvPr id="91" name="Group 90"/>
          <p:cNvGrpSpPr/>
          <p:nvPr/>
        </p:nvGrpSpPr>
        <p:grpSpPr>
          <a:xfrm>
            <a:off x="6386795" y="4288881"/>
            <a:ext cx="549739" cy="432048"/>
            <a:chOff x="2764698" y="4640792"/>
            <a:chExt cx="549739" cy="432048"/>
          </a:xfrm>
        </p:grpSpPr>
        <p:sp>
          <p:nvSpPr>
            <p:cNvPr id="92" name="Rectangle 91"/>
            <p:cNvSpPr/>
            <p:nvPr/>
          </p:nvSpPr>
          <p:spPr>
            <a:xfrm>
              <a:off x="2764698" y="4640792"/>
              <a:ext cx="549739" cy="432048"/>
            </a:xfrm>
            <a:prstGeom prst="rect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3" name="Picture 9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698" y="4717997"/>
              <a:ext cx="430343" cy="277638"/>
            </a:xfrm>
            <a:prstGeom prst="rect">
              <a:avLst/>
            </a:prstGeom>
          </p:spPr>
        </p:pic>
      </p:grpSp>
      <p:sp>
        <p:nvSpPr>
          <p:cNvPr id="94" name="Rectangle 93"/>
          <p:cNvSpPr/>
          <p:nvPr/>
        </p:nvSpPr>
        <p:spPr>
          <a:xfrm>
            <a:off x="4783100" y="3933056"/>
            <a:ext cx="3821348" cy="13681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TextBox 94"/>
          <p:cNvSpPr txBox="1"/>
          <p:nvPr/>
        </p:nvSpPr>
        <p:spPr>
          <a:xfrm>
            <a:off x="1907704" y="4045668"/>
            <a:ext cx="13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Expression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41134" y="3924550"/>
            <a:ext cx="4128800" cy="13766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TextBox 96"/>
          <p:cNvSpPr txBox="1"/>
          <p:nvPr/>
        </p:nvSpPr>
        <p:spPr>
          <a:xfrm>
            <a:off x="406487" y="3555218"/>
            <a:ext cx="646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What</a:t>
            </a:r>
            <a:r>
              <a:rPr lang="sv-SE" b="1" dirty="0">
                <a:latin typeface="Comic Sans MS"/>
                <a:cs typeface="Comic Sans MS"/>
              </a:rPr>
              <a:t> is the expression?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67545" y="3573016"/>
            <a:ext cx="8208911" cy="187220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7125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4968551" cy="143929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1411" y="1979548"/>
            <a:ext cx="22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Systems: </a:t>
            </a:r>
            <a:r>
              <a:rPr lang="sv-SE" b="1" dirty="0" err="1">
                <a:latin typeface="Comic Sans MS"/>
                <a:cs typeface="Comic Sans MS"/>
              </a:rPr>
              <a:t>delay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8" y="2853371"/>
            <a:ext cx="1951412" cy="287597"/>
          </a:xfrm>
          <a:prstGeom prst="rect">
            <a:avLst/>
          </a:prstGeom>
        </p:spPr>
      </p:pic>
      <p:sp>
        <p:nvSpPr>
          <p:cNvPr id="196" name="TextBox 195"/>
          <p:cNvSpPr txBox="1"/>
          <p:nvPr/>
        </p:nvSpPr>
        <p:spPr>
          <a:xfrm>
            <a:off x="827584" y="2348880"/>
            <a:ext cx="13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Expression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537285" y="2378689"/>
            <a:ext cx="2197978" cy="9062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1" name="Group 60"/>
          <p:cNvGrpSpPr/>
          <p:nvPr/>
        </p:nvGrpSpPr>
        <p:grpSpPr>
          <a:xfrm>
            <a:off x="2843808" y="2348880"/>
            <a:ext cx="2520280" cy="933543"/>
            <a:chOff x="2843808" y="2348880"/>
            <a:chExt cx="2520280" cy="933543"/>
          </a:xfrm>
        </p:grpSpPr>
        <p:sp>
          <p:nvSpPr>
            <p:cNvPr id="62" name="TextBox 61"/>
            <p:cNvSpPr txBox="1"/>
            <p:nvPr/>
          </p:nvSpPr>
          <p:spPr>
            <a:xfrm>
              <a:off x="3586892" y="2348880"/>
              <a:ext cx="1388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Circuit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43808" y="2376128"/>
              <a:ext cx="2520280" cy="9062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64" name="Group 63"/>
            <p:cNvGrpSpPr/>
            <p:nvPr>
              <p:custDataLst>
                <p:tags r:id="rId8"/>
              </p:custDataLst>
            </p:nvPr>
          </p:nvGrpSpPr>
          <p:grpSpPr>
            <a:xfrm>
              <a:off x="2902259" y="2768584"/>
              <a:ext cx="2397054" cy="432048"/>
              <a:chOff x="2902259" y="2768584"/>
              <a:chExt cx="2397054" cy="432048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3428507" y="2984608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3814872" y="2768584"/>
                <a:ext cx="549739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259" y="2845790"/>
                <a:ext cx="523065" cy="295081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6872" y="2845789"/>
                <a:ext cx="430343" cy="277638"/>
              </a:xfrm>
              <a:prstGeom prst="rect">
                <a:avLst/>
              </a:prstGeom>
            </p:spPr>
          </p:pic>
          <p:cxnSp>
            <p:nvCxnSpPr>
              <p:cNvPr id="69" name="Straight Arrow Connector 68"/>
              <p:cNvCxnSpPr/>
              <p:nvPr/>
            </p:nvCxnSpPr>
            <p:spPr>
              <a:xfrm>
                <a:off x="4427984" y="2984608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0" name="Picture 69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2828347"/>
                <a:ext cx="511289" cy="296271"/>
              </a:xfrm>
              <a:prstGeom prst="rect">
                <a:avLst/>
              </a:prstGeom>
            </p:spPr>
          </p:pic>
        </p:grpSp>
      </p:grpSp>
      <p:pic>
        <p:nvPicPr>
          <p:cNvPr id="46" name="Picture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5" y="5612555"/>
            <a:ext cx="2917031" cy="28803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156176" y="3923764"/>
            <a:ext cx="13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Circuit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864355" y="4348644"/>
            <a:ext cx="3665171" cy="880556"/>
            <a:chOff x="2920139" y="4348644"/>
            <a:chExt cx="3665171" cy="880556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446387" y="4496776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139" y="4357958"/>
              <a:ext cx="523065" cy="295081"/>
            </a:xfrm>
            <a:prstGeom prst="rect">
              <a:avLst/>
            </a:prstGeom>
          </p:spPr>
        </p:pic>
        <p:cxnSp>
          <p:nvCxnSpPr>
            <p:cNvPr id="60" name="Straight Arrow Connector 59"/>
            <p:cNvCxnSpPr/>
            <p:nvPr/>
          </p:nvCxnSpPr>
          <p:spPr>
            <a:xfrm>
              <a:off x="4064513" y="4504905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021" y="4348644"/>
              <a:ext cx="511289" cy="296271"/>
            </a:xfrm>
            <a:prstGeom prst="rect">
              <a:avLst/>
            </a:prstGeom>
          </p:spPr>
        </p:pic>
        <p:sp>
          <p:nvSpPr>
            <p:cNvPr id="72" name="Flowchart: Or 71"/>
            <p:cNvSpPr/>
            <p:nvPr/>
          </p:nvSpPr>
          <p:spPr>
            <a:xfrm>
              <a:off x="3833789" y="4415000"/>
              <a:ext cx="179810" cy="179810"/>
            </a:xfrm>
            <a:prstGeom prst="flowChartOr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63500" sx="4000" sy="4000" algn="ctr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5035229" y="4504905"/>
              <a:ext cx="10079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539227" y="4504905"/>
              <a:ext cx="0" cy="499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5539227" y="494116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3911862" y="5229200"/>
              <a:ext cx="1630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22053" y="4594812"/>
              <a:ext cx="0" cy="6343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526" y="4850655"/>
              <a:ext cx="212923" cy="126652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6386795" y="4288881"/>
            <a:ext cx="549739" cy="432048"/>
            <a:chOff x="2764698" y="4640792"/>
            <a:chExt cx="549739" cy="432048"/>
          </a:xfrm>
        </p:grpSpPr>
        <p:sp>
          <p:nvSpPr>
            <p:cNvPr id="80" name="Rectangle 79"/>
            <p:cNvSpPr/>
            <p:nvPr/>
          </p:nvSpPr>
          <p:spPr>
            <a:xfrm>
              <a:off x="2764698" y="4640792"/>
              <a:ext cx="549739" cy="432048"/>
            </a:xfrm>
            <a:prstGeom prst="rect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81" name="Picture 8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698" y="4717997"/>
              <a:ext cx="430343" cy="277638"/>
            </a:xfrm>
            <a:prstGeom prst="rect">
              <a:avLst/>
            </a:prstGeom>
          </p:spPr>
        </p:pic>
      </p:grpSp>
      <p:sp>
        <p:nvSpPr>
          <p:cNvPr id="82" name="Rectangle 81"/>
          <p:cNvSpPr/>
          <p:nvPr/>
        </p:nvSpPr>
        <p:spPr>
          <a:xfrm>
            <a:off x="4783100" y="3933056"/>
            <a:ext cx="3821348" cy="13681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TextBox 82"/>
          <p:cNvSpPr txBox="1"/>
          <p:nvPr/>
        </p:nvSpPr>
        <p:spPr>
          <a:xfrm>
            <a:off x="1907704" y="4045668"/>
            <a:ext cx="13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Expression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41134" y="3924550"/>
            <a:ext cx="4128800" cy="13766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extBox 84"/>
          <p:cNvSpPr txBox="1"/>
          <p:nvPr/>
        </p:nvSpPr>
        <p:spPr>
          <a:xfrm>
            <a:off x="406487" y="3555218"/>
            <a:ext cx="646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What</a:t>
            </a:r>
            <a:r>
              <a:rPr lang="sv-SE" b="1" dirty="0">
                <a:latin typeface="Comic Sans MS"/>
                <a:cs typeface="Comic Sans MS"/>
              </a:rPr>
              <a:t> is the expression?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67545" y="3573016"/>
            <a:ext cx="8208911" cy="187220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7" name="Picture 8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32" y="4266957"/>
            <a:ext cx="255952" cy="1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  <a:effectLst>
            <a:glow rad="127000">
              <a:schemeClr val="accent1"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 Systems and 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1180456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Allowed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tools</a:t>
            </a:r>
            <a:r>
              <a:rPr lang="sv-SE" b="1" dirty="0">
                <a:latin typeface="Comic Sans MS"/>
                <a:cs typeface="Comic Sans MS"/>
              </a:rPr>
              <a:t>: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Whatever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you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want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bring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that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does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not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have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internet access</a:t>
            </a: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Two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retake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exams</a:t>
            </a:r>
            <a:r>
              <a:rPr lang="sv-SE" b="1" dirty="0">
                <a:latin typeface="Comic Sans MS"/>
                <a:cs typeface="Comic Sans MS"/>
              </a:rPr>
              <a:t>:</a:t>
            </a:r>
          </a:p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April, August</a:t>
            </a: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Exam</a:t>
            </a:r>
            <a:r>
              <a:rPr lang="sv-SE" b="1" dirty="0">
                <a:latin typeface="Comic Sans MS"/>
                <a:cs typeface="Comic Sans MS"/>
              </a:rPr>
              <a:t> gives maximum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5.0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points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There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are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two</a:t>
            </a:r>
            <a:r>
              <a:rPr lang="sv-SE" b="1" dirty="0">
                <a:latin typeface="Comic Sans MS"/>
                <a:cs typeface="Comic Sans MS"/>
              </a:rPr>
              <a:t> hand in </a:t>
            </a:r>
            <a:r>
              <a:rPr lang="sv-SE" b="1" dirty="0" err="1">
                <a:latin typeface="Comic Sans MS"/>
                <a:cs typeface="Comic Sans MS"/>
              </a:rPr>
              <a:t>assignements</a:t>
            </a:r>
            <a:r>
              <a:rPr lang="sv-SE" b="1" dirty="0">
                <a:latin typeface="Comic Sans MS"/>
                <a:cs typeface="Comic Sans MS"/>
              </a:rPr>
              <a:t>, </a:t>
            </a:r>
            <a:r>
              <a:rPr lang="sv-SE" b="1" dirty="0" err="1">
                <a:latin typeface="Comic Sans MS"/>
                <a:cs typeface="Comic Sans MS"/>
              </a:rPr>
              <a:t>these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give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0.5p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each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So, total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points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6.0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096344" cy="3974487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50000"/>
                <a:lumOff val="50000"/>
                <a:alpha val="3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7"/>
            <a:ext cx="3098065" cy="3974487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50000"/>
                <a:lumOff val="50000"/>
                <a:alpha val="3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9721" y="1486525"/>
            <a:ext cx="245772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latin typeface="Comic Sans MS"/>
                <a:cs typeface="Comic Sans MS"/>
              </a:rPr>
              <a:t>Hand in </a:t>
            </a:r>
            <a:r>
              <a:rPr lang="sv-SE" b="1" dirty="0" err="1">
                <a:latin typeface="Comic Sans MS"/>
                <a:cs typeface="Comic Sans MS"/>
              </a:rPr>
              <a:t>assignement</a:t>
            </a:r>
            <a:endParaRPr lang="sv-SE" b="1" dirty="0">
              <a:latin typeface="Comic Sans MS"/>
              <a:cs typeface="Comic Sans MS"/>
            </a:endParaRPr>
          </a:p>
          <a:p>
            <a:pPr algn="ctr"/>
            <a:r>
              <a:rPr lang="sv-SE" b="1" dirty="0" err="1">
                <a:latin typeface="Comic Sans MS"/>
                <a:cs typeface="Comic Sans MS"/>
              </a:rPr>
              <a:t>Nbr</a:t>
            </a:r>
            <a:r>
              <a:rPr lang="sv-SE" b="1" dirty="0">
                <a:latin typeface="Comic Sans MS"/>
                <a:cs typeface="Comic Sans MS"/>
              </a:rPr>
              <a:t> 1 (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893753" y="5520105"/>
            <a:ext cx="5646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Grades</a:t>
            </a:r>
            <a:r>
              <a:rPr lang="sv-SE" b="1" dirty="0">
                <a:latin typeface="Comic Sans MS"/>
                <a:cs typeface="Comic Sans MS"/>
              </a:rPr>
              <a:t>:  </a:t>
            </a:r>
            <a:r>
              <a:rPr lang="sv-SE" sz="1600" b="1" dirty="0">
                <a:solidFill>
                  <a:srgbClr val="0000FF"/>
                </a:solidFill>
                <a:latin typeface="Comic Sans MS"/>
                <a:cs typeface="Comic Sans MS"/>
              </a:rPr>
              <a:t>3.0-3.9: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    </a:t>
            </a:r>
            <a:r>
              <a:rPr lang="sv-SE" sz="1600" b="1" dirty="0">
                <a:solidFill>
                  <a:srgbClr val="0000FF"/>
                </a:solidFill>
                <a:latin typeface="Comic Sans MS"/>
                <a:cs typeface="Comic Sans MS"/>
              </a:rPr>
              <a:t>4.0-4.9: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    </a:t>
            </a:r>
            <a:r>
              <a:rPr lang="sv-SE" sz="1600" b="1" dirty="0">
                <a:solidFill>
                  <a:srgbClr val="0000FF"/>
                </a:solidFill>
                <a:latin typeface="Comic Sans MS"/>
                <a:cs typeface="Comic Sans MS"/>
              </a:rPr>
              <a:t>5.0-6.0: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1223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4968551" cy="143929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1411" y="1979548"/>
            <a:ext cx="22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Systems: </a:t>
            </a:r>
            <a:r>
              <a:rPr lang="sv-SE" b="1" dirty="0" err="1">
                <a:latin typeface="Comic Sans MS"/>
                <a:cs typeface="Comic Sans MS"/>
              </a:rPr>
              <a:t>delay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8" y="2853371"/>
            <a:ext cx="1951412" cy="287597"/>
          </a:xfrm>
          <a:prstGeom prst="rect">
            <a:avLst/>
          </a:prstGeom>
        </p:spPr>
      </p:pic>
      <p:sp>
        <p:nvSpPr>
          <p:cNvPr id="196" name="TextBox 195"/>
          <p:cNvSpPr txBox="1"/>
          <p:nvPr/>
        </p:nvSpPr>
        <p:spPr>
          <a:xfrm>
            <a:off x="827584" y="2348880"/>
            <a:ext cx="13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Expression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537285" y="2378689"/>
            <a:ext cx="2197978" cy="9062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1" name="Group 60"/>
          <p:cNvGrpSpPr/>
          <p:nvPr/>
        </p:nvGrpSpPr>
        <p:grpSpPr>
          <a:xfrm>
            <a:off x="2843808" y="2348880"/>
            <a:ext cx="2520280" cy="933543"/>
            <a:chOff x="2843808" y="2348880"/>
            <a:chExt cx="2520280" cy="933543"/>
          </a:xfrm>
        </p:grpSpPr>
        <p:sp>
          <p:nvSpPr>
            <p:cNvPr id="62" name="TextBox 61"/>
            <p:cNvSpPr txBox="1"/>
            <p:nvPr/>
          </p:nvSpPr>
          <p:spPr>
            <a:xfrm>
              <a:off x="3586892" y="2348880"/>
              <a:ext cx="1388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Circuit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43808" y="2376128"/>
              <a:ext cx="2520280" cy="9062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64" name="Group 63"/>
            <p:cNvGrpSpPr/>
            <p:nvPr>
              <p:custDataLst>
                <p:tags r:id="rId9"/>
              </p:custDataLst>
            </p:nvPr>
          </p:nvGrpSpPr>
          <p:grpSpPr>
            <a:xfrm>
              <a:off x="2902259" y="2768584"/>
              <a:ext cx="2397054" cy="432048"/>
              <a:chOff x="2902259" y="2768584"/>
              <a:chExt cx="2397054" cy="432048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3428507" y="2984608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3814872" y="2768584"/>
                <a:ext cx="549739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259" y="2845790"/>
                <a:ext cx="523065" cy="295081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6872" y="2845789"/>
                <a:ext cx="430343" cy="277638"/>
              </a:xfrm>
              <a:prstGeom prst="rect">
                <a:avLst/>
              </a:prstGeom>
            </p:spPr>
          </p:pic>
          <p:cxnSp>
            <p:nvCxnSpPr>
              <p:cNvPr id="69" name="Straight Arrow Connector 68"/>
              <p:cNvCxnSpPr/>
              <p:nvPr/>
            </p:nvCxnSpPr>
            <p:spPr>
              <a:xfrm>
                <a:off x="4427984" y="2984608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0" name="Picture 69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2828347"/>
                <a:ext cx="511289" cy="296271"/>
              </a:xfrm>
              <a:prstGeom prst="rect">
                <a:avLst/>
              </a:prstGeom>
            </p:spPr>
          </p:pic>
        </p:grpSp>
      </p:grpSp>
      <p:pic>
        <p:nvPicPr>
          <p:cNvPr id="46" name="Picture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5" y="5612555"/>
            <a:ext cx="2917031" cy="288033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 rot="8100000">
            <a:off x="5991791" y="3631530"/>
            <a:ext cx="1324173" cy="1324173"/>
          </a:xfrm>
          <a:prstGeom prst="arc">
            <a:avLst/>
          </a:prstGeom>
          <a:ln w="34925">
            <a:solidFill>
              <a:schemeClr val="tx1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61" y="5611974"/>
            <a:ext cx="1931610" cy="2891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156176" y="3923764"/>
            <a:ext cx="13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Circuit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864355" y="4348644"/>
            <a:ext cx="3665171" cy="880556"/>
            <a:chOff x="2920139" y="4348644"/>
            <a:chExt cx="3665171" cy="880556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3446387" y="4496776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139" y="4357958"/>
              <a:ext cx="523065" cy="295081"/>
            </a:xfrm>
            <a:prstGeom prst="rect">
              <a:avLst/>
            </a:prstGeom>
          </p:spPr>
        </p:pic>
        <p:cxnSp>
          <p:nvCxnSpPr>
            <p:cNvPr id="60" name="Straight Arrow Connector 59"/>
            <p:cNvCxnSpPr/>
            <p:nvPr/>
          </p:nvCxnSpPr>
          <p:spPr>
            <a:xfrm>
              <a:off x="4064513" y="4504905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021" y="4348644"/>
              <a:ext cx="511289" cy="296271"/>
            </a:xfrm>
            <a:prstGeom prst="rect">
              <a:avLst/>
            </a:prstGeom>
          </p:spPr>
        </p:pic>
        <p:sp>
          <p:nvSpPr>
            <p:cNvPr id="72" name="Flowchart: Or 71"/>
            <p:cNvSpPr/>
            <p:nvPr/>
          </p:nvSpPr>
          <p:spPr>
            <a:xfrm>
              <a:off x="3833789" y="4415000"/>
              <a:ext cx="179810" cy="179810"/>
            </a:xfrm>
            <a:prstGeom prst="flowChartOr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63500" sx="4000" sy="4000" algn="ctr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5035229" y="4504905"/>
              <a:ext cx="10079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539227" y="4504905"/>
              <a:ext cx="0" cy="499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5539227" y="494116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3911862" y="5229200"/>
              <a:ext cx="1630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22053" y="4594812"/>
              <a:ext cx="0" cy="6343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526" y="4850655"/>
              <a:ext cx="212923" cy="126652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6386795" y="4288881"/>
            <a:ext cx="549739" cy="432048"/>
            <a:chOff x="2764698" y="4640792"/>
            <a:chExt cx="549739" cy="432048"/>
          </a:xfrm>
        </p:grpSpPr>
        <p:sp>
          <p:nvSpPr>
            <p:cNvPr id="80" name="Rectangle 79"/>
            <p:cNvSpPr/>
            <p:nvPr/>
          </p:nvSpPr>
          <p:spPr>
            <a:xfrm>
              <a:off x="2764698" y="4640792"/>
              <a:ext cx="549739" cy="432048"/>
            </a:xfrm>
            <a:prstGeom prst="rect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81" name="Picture 8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698" y="4717997"/>
              <a:ext cx="430343" cy="277638"/>
            </a:xfrm>
            <a:prstGeom prst="rect">
              <a:avLst/>
            </a:prstGeom>
          </p:spPr>
        </p:pic>
      </p:grpSp>
      <p:sp>
        <p:nvSpPr>
          <p:cNvPr id="82" name="Rectangle 81"/>
          <p:cNvSpPr/>
          <p:nvPr/>
        </p:nvSpPr>
        <p:spPr>
          <a:xfrm>
            <a:off x="4783100" y="3933056"/>
            <a:ext cx="3821348" cy="13681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TextBox 82"/>
          <p:cNvSpPr txBox="1"/>
          <p:nvPr/>
        </p:nvSpPr>
        <p:spPr>
          <a:xfrm>
            <a:off x="1907704" y="4045668"/>
            <a:ext cx="13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Expression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41134" y="3924550"/>
            <a:ext cx="4128800" cy="13766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TextBox 85"/>
          <p:cNvSpPr txBox="1"/>
          <p:nvPr/>
        </p:nvSpPr>
        <p:spPr>
          <a:xfrm>
            <a:off x="406487" y="3555218"/>
            <a:ext cx="646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What</a:t>
            </a:r>
            <a:r>
              <a:rPr lang="sv-SE" b="1" dirty="0">
                <a:latin typeface="Comic Sans MS"/>
                <a:cs typeface="Comic Sans MS"/>
              </a:rPr>
              <a:t> is the expression?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67545" y="3573016"/>
            <a:ext cx="8208911" cy="187220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8" name="Picture 8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32" y="4266957"/>
            <a:ext cx="255952" cy="1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718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5" y="1989710"/>
            <a:ext cx="4968551" cy="143929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95536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Some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important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discrete</a:t>
            </a:r>
            <a:r>
              <a:rPr lang="sv-SE" b="1" dirty="0">
                <a:latin typeface="Comic Sans MS"/>
                <a:cs typeface="Comic Sans MS"/>
              </a:rPr>
              <a:t> signals and </a:t>
            </a:r>
            <a:r>
              <a:rPr lang="sv-SE" b="1" dirty="0" err="1">
                <a:latin typeface="Comic Sans MS"/>
                <a:cs typeface="Comic Sans MS"/>
              </a:rPr>
              <a:t>concepts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1411" y="1979548"/>
            <a:ext cx="22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Systems: </a:t>
            </a:r>
            <a:r>
              <a:rPr lang="sv-SE" b="1" dirty="0" err="1">
                <a:latin typeface="Comic Sans MS"/>
                <a:cs typeface="Comic Sans MS"/>
              </a:rPr>
              <a:t>delay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8" y="2853371"/>
            <a:ext cx="1951412" cy="287597"/>
          </a:xfrm>
          <a:prstGeom prst="rect">
            <a:avLst/>
          </a:prstGeom>
        </p:spPr>
      </p:pic>
      <p:sp>
        <p:nvSpPr>
          <p:cNvPr id="196" name="TextBox 195"/>
          <p:cNvSpPr txBox="1"/>
          <p:nvPr/>
        </p:nvSpPr>
        <p:spPr>
          <a:xfrm>
            <a:off x="827584" y="2348880"/>
            <a:ext cx="13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Expression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537285" y="2378689"/>
            <a:ext cx="2197978" cy="9062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2"/>
          <p:cNvSpPr txBox="1"/>
          <p:nvPr/>
        </p:nvSpPr>
        <p:spPr>
          <a:xfrm>
            <a:off x="6156176" y="3923764"/>
            <a:ext cx="13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Circuit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864355" y="4348644"/>
            <a:ext cx="3665171" cy="880556"/>
            <a:chOff x="2920139" y="4348644"/>
            <a:chExt cx="3665171" cy="880556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3446387" y="4496776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139" y="4357958"/>
              <a:ext cx="523065" cy="295081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4064513" y="4504905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021" y="4348644"/>
              <a:ext cx="511289" cy="296271"/>
            </a:xfrm>
            <a:prstGeom prst="rect">
              <a:avLst/>
            </a:prstGeom>
          </p:spPr>
        </p:pic>
        <p:sp>
          <p:nvSpPr>
            <p:cNvPr id="33" name="Flowchart: Or 32"/>
            <p:cNvSpPr/>
            <p:nvPr/>
          </p:nvSpPr>
          <p:spPr>
            <a:xfrm>
              <a:off x="3833789" y="4415000"/>
              <a:ext cx="179810" cy="179810"/>
            </a:xfrm>
            <a:prstGeom prst="flowChartOr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63500" sx="4000" sy="4000" algn="ctr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5035229" y="4504905"/>
              <a:ext cx="10079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539227" y="4504905"/>
              <a:ext cx="0" cy="499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539227" y="494116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911862" y="5229200"/>
              <a:ext cx="1630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922053" y="4594812"/>
              <a:ext cx="0" cy="6343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526" y="4850655"/>
              <a:ext cx="212923" cy="12665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386795" y="4288881"/>
            <a:ext cx="549739" cy="432048"/>
            <a:chOff x="2764698" y="4640792"/>
            <a:chExt cx="549739" cy="432048"/>
          </a:xfrm>
        </p:grpSpPr>
        <p:sp>
          <p:nvSpPr>
            <p:cNvPr id="28" name="Rectangle 27"/>
            <p:cNvSpPr/>
            <p:nvPr/>
          </p:nvSpPr>
          <p:spPr>
            <a:xfrm>
              <a:off x="2764698" y="4640792"/>
              <a:ext cx="549739" cy="432048"/>
            </a:xfrm>
            <a:prstGeom prst="rect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0" name="Picture 2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698" y="4717997"/>
              <a:ext cx="430343" cy="277638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467545" y="3573016"/>
            <a:ext cx="8208911" cy="187220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ctangle 50"/>
          <p:cNvSpPr/>
          <p:nvPr/>
        </p:nvSpPr>
        <p:spPr>
          <a:xfrm>
            <a:off x="4783100" y="3933056"/>
            <a:ext cx="3821348" cy="13681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TextBox 51"/>
          <p:cNvSpPr txBox="1"/>
          <p:nvPr/>
        </p:nvSpPr>
        <p:spPr>
          <a:xfrm>
            <a:off x="1907704" y="4045668"/>
            <a:ext cx="138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Expression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41134" y="3924550"/>
            <a:ext cx="4128800" cy="13766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TextBox 53"/>
          <p:cNvSpPr txBox="1"/>
          <p:nvPr/>
        </p:nvSpPr>
        <p:spPr>
          <a:xfrm>
            <a:off x="406487" y="3555218"/>
            <a:ext cx="646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What</a:t>
            </a:r>
            <a:r>
              <a:rPr lang="sv-SE" b="1" dirty="0">
                <a:latin typeface="Comic Sans MS"/>
                <a:cs typeface="Comic Sans MS"/>
              </a:rPr>
              <a:t> is the expression?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43808" y="2348880"/>
            <a:ext cx="2520280" cy="933543"/>
            <a:chOff x="2843808" y="2348880"/>
            <a:chExt cx="2520280" cy="933543"/>
          </a:xfrm>
        </p:grpSpPr>
        <p:sp>
          <p:nvSpPr>
            <p:cNvPr id="62" name="TextBox 61"/>
            <p:cNvSpPr txBox="1"/>
            <p:nvPr/>
          </p:nvSpPr>
          <p:spPr>
            <a:xfrm>
              <a:off x="3586892" y="2348880"/>
              <a:ext cx="1388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Circuit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43808" y="2376128"/>
              <a:ext cx="2520280" cy="9062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64" name="Group 63"/>
            <p:cNvGrpSpPr/>
            <p:nvPr>
              <p:custDataLst>
                <p:tags r:id="rId5"/>
              </p:custDataLst>
            </p:nvPr>
          </p:nvGrpSpPr>
          <p:grpSpPr>
            <a:xfrm>
              <a:off x="2902259" y="2768584"/>
              <a:ext cx="2397054" cy="432048"/>
              <a:chOff x="2902259" y="2768584"/>
              <a:chExt cx="2397054" cy="432048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3428507" y="2984608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3814872" y="2768584"/>
                <a:ext cx="549739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259" y="2845790"/>
                <a:ext cx="523065" cy="295081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6872" y="2845789"/>
                <a:ext cx="430343" cy="277638"/>
              </a:xfrm>
              <a:prstGeom prst="rect">
                <a:avLst/>
              </a:prstGeom>
            </p:spPr>
          </p:pic>
          <p:cxnSp>
            <p:nvCxnSpPr>
              <p:cNvPr id="69" name="Straight Arrow Connector 68"/>
              <p:cNvCxnSpPr/>
              <p:nvPr/>
            </p:nvCxnSpPr>
            <p:spPr>
              <a:xfrm>
                <a:off x="4427984" y="2984608"/>
                <a:ext cx="360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0" name="Picture 6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2828347"/>
                <a:ext cx="511289" cy="296271"/>
              </a:xfrm>
              <a:prstGeom prst="rect">
                <a:avLst/>
              </a:prstGeom>
            </p:spPr>
          </p:pic>
        </p:grpSp>
      </p:grp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79966"/>
            <a:ext cx="3916876" cy="28919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5" y="5612555"/>
            <a:ext cx="2917031" cy="2880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61" y="5611974"/>
            <a:ext cx="1931610" cy="2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85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52200" y="2016833"/>
            <a:ext cx="7932368" cy="3351122"/>
            <a:chOff x="3912440" y="2525319"/>
            <a:chExt cx="7932368" cy="3351122"/>
          </a:xfrm>
        </p:grpSpPr>
        <p:sp>
          <p:nvSpPr>
            <p:cNvPr id="18" name="TextBox 17"/>
            <p:cNvSpPr txBox="1"/>
            <p:nvPr/>
          </p:nvSpPr>
          <p:spPr>
            <a:xfrm>
              <a:off x="4067944" y="2708920"/>
              <a:ext cx="777686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latin typeface="Comic Sans MS"/>
                  <a:cs typeface="Comic Sans MS"/>
                </a:rPr>
                <a:t>In general, a signal        </a:t>
              </a:r>
              <a:r>
                <a:rPr lang="sv-SE" b="1" dirty="0" err="1">
                  <a:latin typeface="Comic Sans MS"/>
                  <a:cs typeface="Comic Sans MS"/>
                </a:rPr>
                <a:t>generated</a:t>
              </a:r>
              <a:endParaRPr lang="sv-SE" b="1" dirty="0">
                <a:latin typeface="Comic Sans MS"/>
                <a:cs typeface="Comic Sans MS"/>
              </a:endParaRPr>
            </a:p>
            <a:p>
              <a:r>
                <a:rPr lang="sv-SE" b="1" dirty="0">
                  <a:latin typeface="Comic Sans MS"/>
                  <a:cs typeface="Comic Sans MS"/>
                </a:rPr>
                <a:t> </a:t>
              </a:r>
            </a:p>
            <a:p>
              <a:r>
                <a:rPr lang="sv-SE" b="1" dirty="0">
                  <a:latin typeface="Comic Sans MS"/>
                  <a:cs typeface="Comic Sans MS"/>
                </a:rPr>
                <a:t>from        via   </a:t>
              </a:r>
              <a:endParaRPr lang="sv-SE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  <a:p>
              <a:endParaRPr lang="sv-SE" b="1" dirty="0">
                <a:latin typeface="Comic Sans MS"/>
                <a:cs typeface="Comic Sans MS"/>
              </a:endParaRPr>
            </a:p>
            <a:p>
              <a:endParaRPr lang="sv-SE" b="1" dirty="0">
                <a:latin typeface="Comic Sans MS"/>
                <a:cs typeface="Comic Sans MS"/>
              </a:endParaRPr>
            </a:p>
            <a:p>
              <a:r>
                <a:rPr lang="sv-SE" b="1" dirty="0" err="1">
                  <a:latin typeface="Comic Sans MS"/>
                  <a:cs typeface="Comic Sans MS"/>
                </a:rPr>
                <a:t>can</a:t>
              </a:r>
              <a:r>
                <a:rPr lang="sv-SE" b="1" dirty="0">
                  <a:latin typeface="Comic Sans MS"/>
                  <a:cs typeface="Comic Sans MS"/>
                </a:rPr>
                <a:t> be </a:t>
              </a:r>
              <a:r>
                <a:rPr lang="sv-SE" b="1" dirty="0" err="1">
                  <a:latin typeface="Comic Sans MS"/>
                  <a:cs typeface="Comic Sans MS"/>
                </a:rPr>
                <a:t>mathematically</a:t>
              </a:r>
              <a:r>
                <a:rPr lang="sv-SE" b="1" dirty="0">
                  <a:latin typeface="Comic Sans MS"/>
                  <a:cs typeface="Comic Sans MS"/>
                </a:rPr>
                <a:t> </a:t>
              </a:r>
              <a:r>
                <a:rPr lang="sv-SE" b="1" dirty="0" err="1">
                  <a:latin typeface="Comic Sans MS"/>
                  <a:cs typeface="Comic Sans MS"/>
                </a:rPr>
                <a:t>described</a:t>
              </a:r>
              <a:r>
                <a:rPr lang="sv-SE" b="1" dirty="0">
                  <a:latin typeface="Comic Sans MS"/>
                  <a:cs typeface="Comic Sans MS"/>
                </a:rPr>
                <a:t> by </a:t>
              </a:r>
            </a:p>
            <a:p>
              <a:endParaRPr lang="sv-SE" b="1" dirty="0">
                <a:latin typeface="Comic Sans MS"/>
                <a:cs typeface="Comic Sans MS"/>
              </a:endParaRPr>
            </a:p>
            <a:p>
              <a:endParaRPr lang="sv-SE" b="1" dirty="0">
                <a:latin typeface="Comic Sans MS"/>
                <a:cs typeface="Comic Sans MS"/>
              </a:endParaRPr>
            </a:p>
            <a:p>
              <a:endParaRPr lang="sv-SE" b="1" dirty="0">
                <a:latin typeface="Comic Sans MS"/>
                <a:cs typeface="Comic Sans MS"/>
              </a:endParaRPr>
            </a:p>
            <a:p>
              <a:endParaRPr lang="sv-SE" b="1" dirty="0">
                <a:latin typeface="Comic Sans MS"/>
                <a:cs typeface="Comic Sans M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12440" y="2525319"/>
              <a:ext cx="4645926" cy="3351122"/>
              <a:chOff x="360040" y="1590046"/>
              <a:chExt cx="4645926" cy="335112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71609" y="1590046"/>
                <a:ext cx="4534357" cy="3351122"/>
              </a:xfrm>
              <a:prstGeom prst="rect">
                <a:avLst/>
              </a:prstGeom>
              <a:noFill/>
              <a:ln w="317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5694" y="2343656"/>
                <a:ext cx="523065" cy="295081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853" y="1808512"/>
                <a:ext cx="511289" cy="296271"/>
              </a:xfrm>
              <a:prstGeom prst="rect">
                <a:avLst/>
              </a:prstGeom>
            </p:spPr>
          </p:pic>
          <p:sp>
            <p:nvSpPr>
              <p:cNvPr id="33" name="Flowchart: Or 32"/>
              <p:cNvSpPr/>
              <p:nvPr/>
            </p:nvSpPr>
            <p:spPr>
              <a:xfrm>
                <a:off x="2494805" y="2416450"/>
                <a:ext cx="179810" cy="179810"/>
              </a:xfrm>
              <a:prstGeom prst="flowChartOr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outerShdw blurRad="63500" sx="4000" sy="4000" algn="ctr" rotWithShape="0">
                  <a:prstClr val="black">
                    <a:alpha val="5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3753986" y="2171433"/>
                <a:ext cx="0" cy="782538"/>
                <a:chOff x="7558355" y="1979548"/>
                <a:chExt cx="0" cy="782538"/>
              </a:xfrm>
            </p:grpSpPr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7558355" y="1979548"/>
                  <a:ext cx="0" cy="49988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7558355" y="2474054"/>
                  <a:ext cx="0" cy="2880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" name="Group 1"/>
              <p:cNvGrpSpPr/>
              <p:nvPr/>
            </p:nvGrpSpPr>
            <p:grpSpPr>
              <a:xfrm>
                <a:off x="2869784" y="2325073"/>
                <a:ext cx="549739" cy="432048"/>
                <a:chOff x="2764698" y="4640792"/>
                <a:chExt cx="549739" cy="432048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2764698" y="4640792"/>
                  <a:ext cx="549739" cy="432048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pic>
              <p:nvPicPr>
                <p:cNvPr id="30" name="Picture 29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6698" y="4717997"/>
                  <a:ext cx="430343" cy="277638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537" y="3645024"/>
                <a:ext cx="3672408" cy="53116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60040" y="4222829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sv-SE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We</a:t>
                </a:r>
                <a:r>
                  <a:rPr lang="sv-SE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</a:t>
                </a:r>
                <a:r>
                  <a:rPr lang="sv-SE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will</a:t>
                </a:r>
                <a:r>
                  <a:rPr lang="sv-SE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</a:t>
                </a:r>
                <a:r>
                  <a:rPr lang="sv-SE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study</a:t>
                </a:r>
                <a:r>
                  <a:rPr lang="sv-SE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</a:t>
                </a:r>
                <a:r>
                  <a:rPr lang="sv-SE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this</a:t>
                </a:r>
                <a:r>
                  <a:rPr lang="sv-SE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</a:t>
                </a:r>
                <a:r>
                  <a:rPr lang="sv-SE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type</a:t>
                </a:r>
                <a:r>
                  <a:rPr lang="sv-SE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</a:t>
                </a:r>
                <a:r>
                  <a:rPr lang="sv-SE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of</a:t>
                </a:r>
                <a:endParaRPr lang="sv-SE" b="1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  <a:p>
                <a:pPr algn="ctr"/>
                <a:r>
                  <a:rPr lang="sv-SE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systems in </a:t>
                </a:r>
                <a:r>
                  <a:rPr lang="sv-SE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detail</a:t>
                </a:r>
                <a:endParaRPr lang="sv-SE" b="1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90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3589" y="2061718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1112505" y="1691516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Energy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62" y="2248014"/>
            <a:ext cx="1663192" cy="5338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530606" y="2071010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ctangle 24"/>
          <p:cNvSpPr/>
          <p:nvPr/>
        </p:nvSpPr>
        <p:spPr>
          <a:xfrm>
            <a:off x="3347864" y="1700808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Average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power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43039"/>
            <a:ext cx="2065651" cy="7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12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7345" y="2061718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986261" y="1691516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Energy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18" y="2248014"/>
            <a:ext cx="1663192" cy="5338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04362" y="2071010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ctangle 24"/>
          <p:cNvSpPr/>
          <p:nvPr/>
        </p:nvSpPr>
        <p:spPr>
          <a:xfrm>
            <a:off x="3221620" y="1700808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Average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power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60" y="2143039"/>
            <a:ext cx="2065651" cy="7383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76157" y="2061718"/>
            <a:ext cx="2484275" cy="244740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6144972" y="2162525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Ohm’s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law</a:t>
            </a:r>
            <a:r>
              <a:rPr lang="sv-SE" b="1" dirty="0">
                <a:latin typeface="Comic Sans MS"/>
                <a:cs typeface="Comic Sans MS"/>
              </a:rPr>
              <a:t>: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82" y="2531857"/>
            <a:ext cx="1025325" cy="18035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56176" y="2794685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Power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signal: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17" y="3195240"/>
            <a:ext cx="1036005" cy="1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78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7345" y="2061718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986261" y="1691516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Energy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18" y="2248014"/>
            <a:ext cx="1663192" cy="5338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04362" y="2071010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ctangle 24"/>
          <p:cNvSpPr/>
          <p:nvPr/>
        </p:nvSpPr>
        <p:spPr>
          <a:xfrm>
            <a:off x="3221620" y="1700808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Average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power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60" y="2143039"/>
            <a:ext cx="2065651" cy="7383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76157" y="2061718"/>
            <a:ext cx="2484275" cy="244740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6144972" y="2162525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Ohm’s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law</a:t>
            </a:r>
            <a:r>
              <a:rPr lang="sv-SE" b="1" dirty="0">
                <a:latin typeface="Comic Sans MS"/>
                <a:cs typeface="Comic Sans MS"/>
              </a:rPr>
              <a:t>: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82" y="2531857"/>
            <a:ext cx="1025325" cy="18035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56176" y="2794685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Power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signal: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17" y="3195240"/>
            <a:ext cx="1036005" cy="18191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56176" y="337662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So: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83" y="3745961"/>
            <a:ext cx="1160163" cy="294823"/>
          </a:xfrm>
          <a:prstGeom prst="rect">
            <a:avLst/>
          </a:prstGeom>
        </p:spPr>
      </p:pic>
      <p:sp>
        <p:nvSpPr>
          <p:cNvPr id="20" name="Arc 19"/>
          <p:cNvSpPr/>
          <p:nvPr/>
        </p:nvSpPr>
        <p:spPr>
          <a:xfrm rot="17251828">
            <a:off x="5606231" y="1840535"/>
            <a:ext cx="1324173" cy="1324173"/>
          </a:xfrm>
          <a:prstGeom prst="arc">
            <a:avLst/>
          </a:prstGeom>
          <a:ln w="22225">
            <a:solidFill>
              <a:srgbClr val="00B050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Arc 21"/>
          <p:cNvSpPr/>
          <p:nvPr/>
        </p:nvSpPr>
        <p:spPr>
          <a:xfrm rot="18246859">
            <a:off x="6979753" y="3421413"/>
            <a:ext cx="1324173" cy="1324173"/>
          </a:xfrm>
          <a:prstGeom prst="arc">
            <a:avLst/>
          </a:prstGeom>
          <a:ln w="22225">
            <a:solidFill>
              <a:srgbClr val="00B050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 22"/>
          <p:cNvSpPr/>
          <p:nvPr/>
        </p:nvSpPr>
        <p:spPr>
          <a:xfrm>
            <a:off x="576167" y="4471952"/>
            <a:ext cx="7884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>
                <a:latin typeface="Comic Sans MS"/>
              </a:rPr>
              <a:t>One</a:t>
            </a:r>
            <a:r>
              <a:rPr lang="sv-SE" b="1" dirty="0">
                <a:latin typeface="Comic Sans MS"/>
              </a:rPr>
              <a:t> </a:t>
            </a:r>
            <a:r>
              <a:rPr lang="sv-SE" b="1" dirty="0" err="1">
                <a:latin typeface="Comic Sans MS"/>
              </a:rPr>
              <a:t>measures</a:t>
            </a:r>
            <a:r>
              <a:rPr lang="sv-SE" b="1" dirty="0">
                <a:latin typeface="Comic Sans MS"/>
              </a:rPr>
              <a:t> the </a:t>
            </a:r>
            <a:r>
              <a:rPr lang="sv-SE" b="1" dirty="0" err="1">
                <a:latin typeface="Comic Sans MS"/>
              </a:rPr>
              <a:t>voltage</a:t>
            </a:r>
            <a:r>
              <a:rPr lang="sv-SE" b="1" dirty="0">
                <a:latin typeface="Comic Sans MS"/>
              </a:rPr>
              <a:t> </a:t>
            </a:r>
            <a:r>
              <a:rPr lang="sv-SE" b="1" dirty="0" err="1">
                <a:latin typeface="Comic Sans MS"/>
              </a:rPr>
              <a:t>using</a:t>
            </a:r>
            <a:r>
              <a:rPr lang="sv-SE" b="1" dirty="0">
                <a:latin typeface="Comic Sans MS"/>
              </a:rPr>
              <a:t> </a:t>
            </a:r>
            <a:r>
              <a:rPr lang="sv-SE" b="1" dirty="0" err="1">
                <a:latin typeface="Comic Sans MS"/>
              </a:rPr>
              <a:t>some</a:t>
            </a:r>
            <a:r>
              <a:rPr lang="sv-SE" b="1" dirty="0">
                <a:latin typeface="Comic Sans MS"/>
              </a:rPr>
              <a:t> </a:t>
            </a:r>
            <a:r>
              <a:rPr lang="sv-SE" b="1" dirty="0" err="1">
                <a:latin typeface="Comic Sans MS"/>
              </a:rPr>
              <a:t>equipment</a:t>
            </a:r>
            <a:r>
              <a:rPr lang="sv-SE" b="1" dirty="0">
                <a:latin typeface="Comic Sans MS"/>
              </a:rPr>
              <a:t>. Said </a:t>
            </a:r>
            <a:r>
              <a:rPr lang="sv-SE" b="1" dirty="0" err="1">
                <a:latin typeface="Comic Sans MS"/>
              </a:rPr>
              <a:t>equipment</a:t>
            </a:r>
            <a:r>
              <a:rPr lang="sv-SE" b="1" dirty="0">
                <a:latin typeface="Comic Sans MS"/>
              </a:rPr>
              <a:t> has </a:t>
            </a:r>
          </a:p>
          <a:p>
            <a:r>
              <a:rPr lang="sv-SE" b="1" dirty="0">
                <a:latin typeface="Comic Sans MS"/>
              </a:rPr>
              <a:t>a </a:t>
            </a:r>
            <a:r>
              <a:rPr lang="sv-SE" b="1" dirty="0" err="1">
                <a:latin typeface="Comic Sans MS"/>
              </a:rPr>
              <a:t>resistance</a:t>
            </a:r>
            <a:r>
              <a:rPr lang="sv-SE" b="1" dirty="0">
                <a:latin typeface="Comic Sans MS"/>
              </a:rPr>
              <a:t>,   , </a:t>
            </a:r>
            <a:r>
              <a:rPr lang="sv-SE" b="1" dirty="0" err="1">
                <a:latin typeface="Comic Sans MS"/>
              </a:rPr>
              <a:t>which</a:t>
            </a:r>
            <a:r>
              <a:rPr lang="sv-SE" b="1" dirty="0">
                <a:latin typeface="Comic Sans MS"/>
              </a:rPr>
              <a:t> </a:t>
            </a:r>
            <a:r>
              <a:rPr lang="sv-SE" b="1" dirty="0" err="1">
                <a:latin typeface="Comic Sans MS"/>
              </a:rPr>
              <a:t>does</a:t>
            </a:r>
            <a:r>
              <a:rPr lang="sv-SE" b="1" dirty="0">
                <a:latin typeface="Comic Sans MS"/>
              </a:rPr>
              <a:t> not </a:t>
            </a:r>
            <a:r>
              <a:rPr lang="sv-SE" b="1" dirty="0" err="1">
                <a:latin typeface="Comic Sans MS"/>
              </a:rPr>
              <a:t>change</a:t>
            </a:r>
            <a:r>
              <a:rPr lang="sv-SE" b="1" dirty="0">
                <a:latin typeface="Comic Sans MS"/>
              </a:rPr>
              <a:t> </a:t>
            </a:r>
            <a:r>
              <a:rPr lang="sv-SE" b="1" dirty="0" err="1">
                <a:latin typeface="Comic Sans MS"/>
              </a:rPr>
              <a:t>when</a:t>
            </a:r>
            <a:r>
              <a:rPr lang="sv-SE" b="1" dirty="0">
                <a:latin typeface="Comic Sans MS"/>
              </a:rPr>
              <a:t> the </a:t>
            </a:r>
            <a:r>
              <a:rPr lang="sv-SE" b="1" dirty="0" err="1">
                <a:latin typeface="Comic Sans MS"/>
              </a:rPr>
              <a:t>voltage</a:t>
            </a:r>
            <a:r>
              <a:rPr lang="sv-SE" b="1" dirty="0">
                <a:latin typeface="Comic Sans MS"/>
              </a:rPr>
              <a:t> </a:t>
            </a:r>
            <a:r>
              <a:rPr lang="sv-SE" b="1" dirty="0" err="1">
                <a:latin typeface="Comic Sans MS"/>
              </a:rPr>
              <a:t>changes</a:t>
            </a:r>
            <a:r>
              <a:rPr lang="sv-SE" b="1" dirty="0">
                <a:latin typeface="Comic Sans MS"/>
              </a:rPr>
              <a:t>.</a:t>
            </a:r>
          </a:p>
          <a:p>
            <a:endParaRPr lang="sv-SE" b="1" dirty="0">
              <a:latin typeface="Comic Sans MS"/>
            </a:endParaRPr>
          </a:p>
          <a:p>
            <a:r>
              <a:rPr lang="sv-SE" b="1" dirty="0" err="1">
                <a:latin typeface="Comic Sans MS"/>
              </a:rPr>
              <a:t>Therefore</a:t>
            </a:r>
            <a:r>
              <a:rPr lang="sv-SE" b="1" dirty="0">
                <a:latin typeface="Comic Sans MS"/>
              </a:rPr>
              <a:t>, the </a:t>
            </a:r>
            <a:r>
              <a:rPr lang="sv-SE" b="1" dirty="0" err="1">
                <a:latin typeface="Comic Sans MS"/>
              </a:rPr>
              <a:t>power</a:t>
            </a:r>
            <a:r>
              <a:rPr lang="sv-SE" b="1" dirty="0">
                <a:latin typeface="Comic Sans MS"/>
              </a:rPr>
              <a:t> </a:t>
            </a:r>
            <a:r>
              <a:rPr lang="sv-SE" b="1" dirty="0" err="1">
                <a:latin typeface="Comic Sans MS"/>
              </a:rPr>
              <a:t>of</a:t>
            </a:r>
            <a:r>
              <a:rPr lang="sv-SE" b="1" dirty="0">
                <a:latin typeface="Comic Sans MS"/>
              </a:rPr>
              <a:t> </a:t>
            </a:r>
            <a:r>
              <a:rPr lang="sv-SE" b="1" dirty="0" err="1">
                <a:latin typeface="Comic Sans MS"/>
              </a:rPr>
              <a:t>two</a:t>
            </a:r>
            <a:r>
              <a:rPr lang="sv-SE" b="1" dirty="0">
                <a:latin typeface="Comic Sans MS"/>
              </a:rPr>
              <a:t> signals </a:t>
            </a:r>
            <a:r>
              <a:rPr lang="sv-SE" b="1" dirty="0" err="1">
                <a:latin typeface="Comic Sans MS"/>
              </a:rPr>
              <a:t>can</a:t>
            </a:r>
            <a:r>
              <a:rPr lang="sv-SE" b="1" dirty="0">
                <a:latin typeface="Comic Sans MS"/>
              </a:rPr>
              <a:t> be </a:t>
            </a:r>
            <a:r>
              <a:rPr lang="sv-SE" b="1" dirty="0" err="1">
                <a:latin typeface="Comic Sans MS"/>
              </a:rPr>
              <a:t>fairly</a:t>
            </a:r>
            <a:r>
              <a:rPr lang="sv-SE" b="1" dirty="0">
                <a:latin typeface="Comic Sans MS"/>
              </a:rPr>
              <a:t> </a:t>
            </a:r>
            <a:r>
              <a:rPr lang="sv-SE" b="1" dirty="0" err="1">
                <a:latin typeface="Comic Sans MS"/>
              </a:rPr>
              <a:t>compared</a:t>
            </a:r>
            <a:r>
              <a:rPr lang="sv-SE" b="1" dirty="0">
                <a:latin typeface="Comic Sans MS"/>
              </a:rPr>
              <a:t> </a:t>
            </a:r>
            <a:r>
              <a:rPr lang="sv-SE" b="1" dirty="0" err="1">
                <a:latin typeface="Comic Sans MS"/>
              </a:rPr>
              <a:t>using</a:t>
            </a:r>
            <a:r>
              <a:rPr lang="sv-SE" b="1" dirty="0">
                <a:latin typeface="Comic Sans MS"/>
              </a:rPr>
              <a:t> the </a:t>
            </a:r>
            <a:r>
              <a:rPr lang="sv-SE" b="1" dirty="0" err="1">
                <a:latin typeface="Comic Sans MS"/>
              </a:rPr>
              <a:t>square</a:t>
            </a:r>
            <a:r>
              <a:rPr lang="sv-SE" b="1" dirty="0">
                <a:latin typeface="Comic Sans MS"/>
              </a:rPr>
              <a:t> </a:t>
            </a:r>
            <a:r>
              <a:rPr lang="sv-SE" b="1" dirty="0" err="1">
                <a:latin typeface="Comic Sans MS"/>
              </a:rPr>
              <a:t>law</a:t>
            </a:r>
            <a:r>
              <a:rPr lang="sv-SE" b="1" dirty="0">
                <a:latin typeface="Comic Sans MS"/>
              </a:rPr>
              <a:t>. 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31992"/>
            <a:ext cx="183184" cy="1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6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7345" y="2061718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986261" y="1691516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Energy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18" y="2248014"/>
            <a:ext cx="1663192" cy="5338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04362" y="2071010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ctangle 24"/>
          <p:cNvSpPr/>
          <p:nvPr/>
        </p:nvSpPr>
        <p:spPr>
          <a:xfrm>
            <a:off x="3221620" y="1700808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Average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power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60" y="2143039"/>
            <a:ext cx="2065651" cy="73830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5576" y="3459615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ctangle 26"/>
          <p:cNvSpPr/>
          <p:nvPr/>
        </p:nvSpPr>
        <p:spPr>
          <a:xfrm>
            <a:off x="1004492" y="3089413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Even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symmetry</a:t>
            </a:r>
            <a:endParaRPr lang="sv-SE" dirty="0"/>
          </a:p>
        </p:txBody>
      </p:sp>
      <p:sp>
        <p:nvSpPr>
          <p:cNvPr id="28" name="Rectangle 27"/>
          <p:cNvSpPr/>
          <p:nvPr/>
        </p:nvSpPr>
        <p:spPr>
          <a:xfrm>
            <a:off x="3422593" y="3468907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/>
          <p:cNvSpPr/>
          <p:nvPr/>
        </p:nvSpPr>
        <p:spPr>
          <a:xfrm>
            <a:off x="3689978" y="3098705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Odd </a:t>
            </a:r>
            <a:r>
              <a:rPr lang="sv-SE" b="1" dirty="0" err="1">
                <a:latin typeface="Comic Sans MS"/>
                <a:cs typeface="Comic Sans MS"/>
              </a:rPr>
              <a:t>symmetry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98" y="3760422"/>
            <a:ext cx="1491383" cy="253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74942"/>
            <a:ext cx="1689251" cy="2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195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7345" y="2061718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986261" y="1691516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Energy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18" y="2248014"/>
            <a:ext cx="1663192" cy="5338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04362" y="2071010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ctangle 24"/>
          <p:cNvSpPr/>
          <p:nvPr/>
        </p:nvSpPr>
        <p:spPr>
          <a:xfrm>
            <a:off x="3221620" y="1700808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Average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power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60" y="2143039"/>
            <a:ext cx="2065651" cy="73830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5576" y="3459615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ctangle 26"/>
          <p:cNvSpPr/>
          <p:nvPr/>
        </p:nvSpPr>
        <p:spPr>
          <a:xfrm>
            <a:off x="1004492" y="3089413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Even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symmetry</a:t>
            </a:r>
            <a:endParaRPr lang="sv-SE" dirty="0"/>
          </a:p>
        </p:txBody>
      </p:sp>
      <p:sp>
        <p:nvSpPr>
          <p:cNvPr id="28" name="Rectangle 27"/>
          <p:cNvSpPr/>
          <p:nvPr/>
        </p:nvSpPr>
        <p:spPr>
          <a:xfrm>
            <a:off x="3422593" y="3468907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/>
          <p:cNvSpPr/>
          <p:nvPr/>
        </p:nvSpPr>
        <p:spPr>
          <a:xfrm>
            <a:off x="3689978" y="3098705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Odd </a:t>
            </a:r>
            <a:r>
              <a:rPr lang="sv-SE" b="1" dirty="0" err="1">
                <a:latin typeface="Comic Sans MS"/>
                <a:cs typeface="Comic Sans MS"/>
              </a:rPr>
              <a:t>symmetry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98" y="3760422"/>
            <a:ext cx="1491383" cy="253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74942"/>
            <a:ext cx="1689251" cy="25472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65666" y="4869595"/>
            <a:ext cx="5141202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1014582" y="4499393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Finite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Memory</a:t>
            </a:r>
            <a:endParaRPr lang="sv-SE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57821"/>
            <a:ext cx="451688" cy="25472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250484" y="486916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Comic Sans MS"/>
                <a:cs typeface="Comic Sans MS"/>
              </a:rPr>
              <a:t>depends</a:t>
            </a:r>
            <a:r>
              <a:rPr lang="sv-SE" dirty="0">
                <a:latin typeface="Comic Sans MS"/>
                <a:cs typeface="Comic Sans MS"/>
              </a:rPr>
              <a:t> on</a:t>
            </a:r>
            <a:endParaRPr lang="sv-S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957822"/>
            <a:ext cx="3169444" cy="25678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55576" y="5285717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Comic Sans MS"/>
                <a:cs typeface="Comic Sans MS"/>
              </a:rPr>
              <a:t>but</a:t>
            </a:r>
            <a:r>
              <a:rPr lang="sv-SE" dirty="0">
                <a:latin typeface="Comic Sans MS"/>
                <a:cs typeface="Comic Sans MS"/>
              </a:rPr>
              <a:t> not on</a:t>
            </a:r>
            <a:endParaRPr lang="sv-SE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357482"/>
            <a:ext cx="3403030" cy="257818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012160" y="4868723"/>
            <a:ext cx="2614731" cy="864095"/>
            <a:chOff x="6012160" y="4868723"/>
            <a:chExt cx="2614731" cy="864095"/>
          </a:xfrm>
        </p:grpSpPr>
        <p:grpSp>
          <p:nvGrpSpPr>
            <p:cNvPr id="44" name="Group 43"/>
            <p:cNvGrpSpPr/>
            <p:nvPr/>
          </p:nvGrpSpPr>
          <p:grpSpPr>
            <a:xfrm>
              <a:off x="6142616" y="5085184"/>
              <a:ext cx="2423928" cy="432048"/>
              <a:chOff x="4956384" y="4981818"/>
              <a:chExt cx="2423928" cy="432048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>
                <a:off x="5398166" y="5197842"/>
                <a:ext cx="25395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5647311" y="4981818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669089" y="5013176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384" y="5072666"/>
                <a:ext cx="388860" cy="219371"/>
              </a:xfrm>
              <a:prstGeom prst="rect">
                <a:avLst/>
              </a:prstGeom>
            </p:spPr>
          </p:pic>
          <p:cxnSp>
            <p:nvCxnSpPr>
              <p:cNvPr id="51" name="Straight Arrow Connector 50"/>
              <p:cNvCxnSpPr/>
              <p:nvPr/>
            </p:nvCxnSpPr>
            <p:spPr>
              <a:xfrm>
                <a:off x="6660232" y="5197842"/>
                <a:ext cx="28803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Picture 51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7768" y="5072666"/>
                <a:ext cx="382544" cy="221666"/>
              </a:xfrm>
              <a:prstGeom prst="rect">
                <a:avLst/>
              </a:prstGeom>
            </p:spPr>
          </p:pic>
        </p:grpSp>
        <p:sp>
          <p:nvSpPr>
            <p:cNvPr id="45" name="Rectangle 44"/>
            <p:cNvSpPr/>
            <p:nvPr/>
          </p:nvSpPr>
          <p:spPr>
            <a:xfrm flipV="1">
              <a:off x="6012160" y="4868723"/>
              <a:ext cx="2614731" cy="86409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4930214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7345" y="2061718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986261" y="1691516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Energy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18" y="2248014"/>
            <a:ext cx="1663192" cy="5338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04362" y="2071010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ctangle 24"/>
          <p:cNvSpPr/>
          <p:nvPr/>
        </p:nvSpPr>
        <p:spPr>
          <a:xfrm>
            <a:off x="3221620" y="1700808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Average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power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60" y="2143039"/>
            <a:ext cx="2065651" cy="73830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5576" y="3459615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ctangle 26"/>
          <p:cNvSpPr/>
          <p:nvPr/>
        </p:nvSpPr>
        <p:spPr>
          <a:xfrm>
            <a:off x="1004492" y="3089413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Even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symmetry</a:t>
            </a:r>
            <a:endParaRPr lang="sv-SE" dirty="0"/>
          </a:p>
        </p:txBody>
      </p:sp>
      <p:sp>
        <p:nvSpPr>
          <p:cNvPr id="28" name="Rectangle 27"/>
          <p:cNvSpPr/>
          <p:nvPr/>
        </p:nvSpPr>
        <p:spPr>
          <a:xfrm>
            <a:off x="3422593" y="3468907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/>
          <p:cNvSpPr/>
          <p:nvPr/>
        </p:nvSpPr>
        <p:spPr>
          <a:xfrm>
            <a:off x="3689978" y="3098705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Odd </a:t>
            </a:r>
            <a:r>
              <a:rPr lang="sv-SE" b="1" dirty="0" err="1">
                <a:latin typeface="Comic Sans MS"/>
                <a:cs typeface="Comic Sans MS"/>
              </a:rPr>
              <a:t>symmetry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98" y="3760422"/>
            <a:ext cx="1491383" cy="253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74942"/>
            <a:ext cx="1689251" cy="25472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65666" y="4869595"/>
            <a:ext cx="5141202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1014582" y="4499393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Finite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Memory</a:t>
            </a:r>
            <a:endParaRPr lang="sv-SE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57821"/>
            <a:ext cx="451688" cy="2547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012160" y="4868723"/>
            <a:ext cx="2614731" cy="864095"/>
            <a:chOff x="6012160" y="4868723"/>
            <a:chExt cx="2614731" cy="864095"/>
          </a:xfrm>
        </p:grpSpPr>
        <p:grpSp>
          <p:nvGrpSpPr>
            <p:cNvPr id="11" name="Group 10"/>
            <p:cNvGrpSpPr/>
            <p:nvPr/>
          </p:nvGrpSpPr>
          <p:grpSpPr>
            <a:xfrm>
              <a:off x="6142616" y="5085184"/>
              <a:ext cx="2423928" cy="432048"/>
              <a:chOff x="4956384" y="4981818"/>
              <a:chExt cx="2423928" cy="432048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5398166" y="5197842"/>
                <a:ext cx="25395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5647311" y="4981818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669089" y="5013176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384" y="5072666"/>
                <a:ext cx="388860" cy="219371"/>
              </a:xfrm>
              <a:prstGeom prst="rect">
                <a:avLst/>
              </a:prstGeom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>
                <a:off x="6660232" y="5197842"/>
                <a:ext cx="28803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Picture 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7768" y="5072666"/>
                <a:ext cx="382544" cy="221666"/>
              </a:xfrm>
              <a:prstGeom prst="rect">
                <a:avLst/>
              </a:prstGeom>
            </p:spPr>
          </p:pic>
        </p:grpSp>
        <p:sp>
          <p:nvSpPr>
            <p:cNvPr id="35" name="Rectangle 34"/>
            <p:cNvSpPr/>
            <p:nvPr/>
          </p:nvSpPr>
          <p:spPr>
            <a:xfrm flipV="1">
              <a:off x="6012160" y="4868723"/>
              <a:ext cx="2614731" cy="86409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250484" y="486916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Comic Sans MS"/>
                <a:cs typeface="Comic Sans MS"/>
              </a:rPr>
              <a:t>depends</a:t>
            </a:r>
            <a:r>
              <a:rPr lang="sv-SE" dirty="0">
                <a:latin typeface="Comic Sans MS"/>
                <a:cs typeface="Comic Sans MS"/>
              </a:rPr>
              <a:t> on</a:t>
            </a:r>
            <a:endParaRPr lang="sv-S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957822"/>
            <a:ext cx="3169444" cy="25678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55576" y="5285717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Comic Sans MS"/>
                <a:cs typeface="Comic Sans MS"/>
              </a:rPr>
              <a:t>but</a:t>
            </a:r>
            <a:r>
              <a:rPr lang="sv-SE" dirty="0">
                <a:latin typeface="Comic Sans MS"/>
                <a:cs typeface="Comic Sans MS"/>
              </a:rPr>
              <a:t> not on</a:t>
            </a:r>
            <a:endParaRPr lang="sv-SE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357482"/>
            <a:ext cx="3403030" cy="25781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937661" y="2959784"/>
            <a:ext cx="2882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In </a:t>
            </a:r>
            <a:r>
              <a:rPr lang="sv-SE" b="1" dirty="0" err="1">
                <a:latin typeface="Comic Sans MS"/>
                <a:cs typeface="Comic Sans MS"/>
              </a:rPr>
              <a:t>words</a:t>
            </a:r>
            <a:r>
              <a:rPr lang="sv-SE" b="1" dirty="0">
                <a:latin typeface="Comic Sans MS"/>
                <a:cs typeface="Comic Sans MS"/>
              </a:rPr>
              <a:t>:</a:t>
            </a:r>
          </a:p>
          <a:p>
            <a:r>
              <a:rPr lang="sv-SE" b="1" dirty="0">
                <a:solidFill>
                  <a:srgbClr val="0000FF"/>
                </a:solidFill>
                <a:latin typeface="Comic Sans MS"/>
              </a:rPr>
              <a:t>The output at </a:t>
            </a:r>
            <a:r>
              <a:rPr lang="sv-SE" b="1" dirty="0" err="1">
                <a:solidFill>
                  <a:srgbClr val="0000FF"/>
                </a:solidFill>
                <a:latin typeface="Comic Sans MS"/>
              </a:rPr>
              <a:t>time</a:t>
            </a:r>
            <a:r>
              <a:rPr lang="sv-SE" b="1" dirty="0">
                <a:solidFill>
                  <a:srgbClr val="0000FF"/>
                </a:solidFill>
                <a:latin typeface="Comic Sans MS"/>
              </a:rPr>
              <a:t> 10</a:t>
            </a:r>
            <a:r>
              <a:rPr lang="sv-SE" b="1" baseline="30000" dirty="0">
                <a:solidFill>
                  <a:srgbClr val="0000FF"/>
                </a:solidFill>
                <a:latin typeface="Comic Sans MS"/>
              </a:rPr>
              <a:t>6</a:t>
            </a:r>
          </a:p>
          <a:p>
            <a:r>
              <a:rPr lang="sv-SE" b="1" dirty="0" err="1">
                <a:solidFill>
                  <a:srgbClr val="0000FF"/>
                </a:solidFill>
                <a:latin typeface="Comic Sans MS"/>
              </a:rPr>
              <a:t>does</a:t>
            </a:r>
            <a:r>
              <a:rPr lang="sv-SE" b="1" dirty="0">
                <a:solidFill>
                  <a:srgbClr val="0000FF"/>
                </a:solidFill>
                <a:latin typeface="Comic Sans MS"/>
              </a:rPr>
              <a:t> not </a:t>
            </a:r>
            <a:r>
              <a:rPr lang="sv-SE" b="1" dirty="0" err="1">
                <a:solidFill>
                  <a:srgbClr val="0000FF"/>
                </a:solidFill>
                <a:latin typeface="Comic Sans MS"/>
              </a:rPr>
              <a:t>depend</a:t>
            </a:r>
            <a:r>
              <a:rPr lang="sv-SE" b="1" dirty="0">
                <a:solidFill>
                  <a:srgbClr val="0000FF"/>
                </a:solidFill>
                <a:latin typeface="Comic Sans MS"/>
              </a:rPr>
              <a:t> on the input at </a:t>
            </a:r>
            <a:r>
              <a:rPr lang="sv-SE" b="1" dirty="0" err="1">
                <a:solidFill>
                  <a:srgbClr val="0000FF"/>
                </a:solidFill>
                <a:latin typeface="Comic Sans MS"/>
              </a:rPr>
              <a:t>time</a:t>
            </a:r>
            <a:r>
              <a:rPr lang="sv-SE" b="1" dirty="0">
                <a:solidFill>
                  <a:srgbClr val="0000FF"/>
                </a:solidFill>
                <a:latin typeface="Comic Sans MS"/>
              </a:rPr>
              <a:t> 0</a:t>
            </a:r>
            <a:endParaRPr lang="sv-S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890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7345" y="2061718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986261" y="1691516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Energy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18" y="2248014"/>
            <a:ext cx="1663192" cy="5338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04362" y="2071010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ctangle 24"/>
          <p:cNvSpPr/>
          <p:nvPr/>
        </p:nvSpPr>
        <p:spPr>
          <a:xfrm>
            <a:off x="3221620" y="1700808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Average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power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60" y="2143039"/>
            <a:ext cx="2065651" cy="73830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5576" y="3459615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ctangle 26"/>
          <p:cNvSpPr/>
          <p:nvPr/>
        </p:nvSpPr>
        <p:spPr>
          <a:xfrm>
            <a:off x="1004492" y="3089413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Even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symmetry</a:t>
            </a:r>
            <a:endParaRPr lang="sv-SE" dirty="0"/>
          </a:p>
        </p:txBody>
      </p:sp>
      <p:sp>
        <p:nvSpPr>
          <p:cNvPr id="28" name="Rectangle 27"/>
          <p:cNvSpPr/>
          <p:nvPr/>
        </p:nvSpPr>
        <p:spPr>
          <a:xfrm>
            <a:off x="3422593" y="3468907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/>
          <p:cNvSpPr/>
          <p:nvPr/>
        </p:nvSpPr>
        <p:spPr>
          <a:xfrm>
            <a:off x="3689978" y="3098705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Odd </a:t>
            </a:r>
            <a:r>
              <a:rPr lang="sv-SE" b="1" dirty="0" err="1">
                <a:latin typeface="Comic Sans MS"/>
                <a:cs typeface="Comic Sans MS"/>
              </a:rPr>
              <a:t>symmetry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98" y="3760422"/>
            <a:ext cx="1491383" cy="253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74942"/>
            <a:ext cx="1689251" cy="25472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65666" y="4869595"/>
            <a:ext cx="5141202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1014582" y="4499393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Finite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Memory</a:t>
            </a:r>
            <a:endParaRPr lang="sv-SE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57821"/>
            <a:ext cx="451688" cy="25472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250484" y="486916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Comic Sans MS"/>
                <a:cs typeface="Comic Sans MS"/>
              </a:rPr>
              <a:t>depends</a:t>
            </a:r>
            <a:r>
              <a:rPr lang="sv-SE" dirty="0">
                <a:latin typeface="Comic Sans MS"/>
                <a:cs typeface="Comic Sans MS"/>
              </a:rPr>
              <a:t> on</a:t>
            </a:r>
            <a:endParaRPr lang="sv-S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957822"/>
            <a:ext cx="3169444" cy="25678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55576" y="5285717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Comic Sans MS"/>
                <a:cs typeface="Comic Sans MS"/>
              </a:rPr>
              <a:t>but</a:t>
            </a:r>
            <a:r>
              <a:rPr lang="sv-SE" dirty="0">
                <a:latin typeface="Comic Sans MS"/>
                <a:cs typeface="Comic Sans MS"/>
              </a:rPr>
              <a:t> not on</a:t>
            </a:r>
            <a:endParaRPr lang="sv-SE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357482"/>
            <a:ext cx="3403030" cy="25781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169783" y="4460791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Infinite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Memory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66" y="5363353"/>
            <a:ext cx="1861699" cy="2588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2" y="5007181"/>
            <a:ext cx="451688" cy="25472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714162" y="491852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Comic Sans MS"/>
                <a:cs typeface="Comic Sans MS"/>
              </a:rPr>
              <a:t>depends</a:t>
            </a:r>
            <a:r>
              <a:rPr lang="sv-SE" dirty="0">
                <a:latin typeface="Comic Sans MS"/>
                <a:cs typeface="Comic Sans MS"/>
              </a:rPr>
              <a:t> on</a:t>
            </a:r>
            <a:endParaRPr lang="sv-SE" dirty="0"/>
          </a:p>
        </p:txBody>
      </p:sp>
      <p:sp>
        <p:nvSpPr>
          <p:cNvPr id="43" name="Rectangle 42"/>
          <p:cNvSpPr/>
          <p:nvPr/>
        </p:nvSpPr>
        <p:spPr>
          <a:xfrm>
            <a:off x="6012160" y="4859868"/>
            <a:ext cx="2477608" cy="87338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ctangle 45"/>
          <p:cNvSpPr/>
          <p:nvPr/>
        </p:nvSpPr>
        <p:spPr>
          <a:xfrm>
            <a:off x="5937661" y="2959784"/>
            <a:ext cx="2882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In </a:t>
            </a:r>
            <a:r>
              <a:rPr lang="sv-SE" b="1" dirty="0" err="1">
                <a:latin typeface="Comic Sans MS"/>
                <a:cs typeface="Comic Sans MS"/>
              </a:rPr>
              <a:t>words</a:t>
            </a:r>
            <a:r>
              <a:rPr lang="sv-SE" b="1" dirty="0">
                <a:latin typeface="Comic Sans MS"/>
                <a:cs typeface="Comic Sans MS"/>
              </a:rPr>
              <a:t>:</a:t>
            </a:r>
          </a:p>
          <a:p>
            <a:r>
              <a:rPr lang="sv-SE" b="1" dirty="0">
                <a:solidFill>
                  <a:srgbClr val="0000FF"/>
                </a:solidFill>
                <a:latin typeface="Comic Sans MS"/>
              </a:rPr>
              <a:t>The output at </a:t>
            </a:r>
            <a:r>
              <a:rPr lang="sv-SE" b="1" dirty="0" err="1">
                <a:solidFill>
                  <a:srgbClr val="0000FF"/>
                </a:solidFill>
                <a:latin typeface="Comic Sans MS"/>
              </a:rPr>
              <a:t>time</a:t>
            </a:r>
            <a:r>
              <a:rPr lang="sv-SE" b="1" dirty="0">
                <a:solidFill>
                  <a:srgbClr val="0000FF"/>
                </a:solidFill>
                <a:latin typeface="Comic Sans MS"/>
              </a:rPr>
              <a:t> 10</a:t>
            </a:r>
            <a:r>
              <a:rPr lang="sv-SE" b="1" baseline="30000" dirty="0">
                <a:solidFill>
                  <a:srgbClr val="0000FF"/>
                </a:solidFill>
                <a:latin typeface="Comic Sans MS"/>
              </a:rPr>
              <a:t>6</a:t>
            </a:r>
          </a:p>
          <a:p>
            <a:r>
              <a:rPr lang="sv-SE" b="1" dirty="0" err="1">
                <a:solidFill>
                  <a:srgbClr val="0000FF"/>
                </a:solidFill>
                <a:latin typeface="Comic Sans MS"/>
              </a:rPr>
              <a:t>depends</a:t>
            </a:r>
            <a:r>
              <a:rPr lang="sv-SE" b="1" dirty="0">
                <a:solidFill>
                  <a:srgbClr val="0000FF"/>
                </a:solidFill>
                <a:latin typeface="Comic Sans MS"/>
              </a:rPr>
              <a:t> on the input at </a:t>
            </a:r>
            <a:r>
              <a:rPr lang="sv-SE" b="1" dirty="0" err="1">
                <a:solidFill>
                  <a:srgbClr val="0000FF"/>
                </a:solidFill>
                <a:latin typeface="Comic Sans MS"/>
              </a:rPr>
              <a:t>time</a:t>
            </a:r>
            <a:r>
              <a:rPr lang="sv-SE" b="1" dirty="0">
                <a:solidFill>
                  <a:srgbClr val="0000FF"/>
                </a:solidFill>
                <a:latin typeface="Comic Sans MS"/>
              </a:rPr>
              <a:t> 0</a:t>
            </a:r>
            <a:endParaRPr lang="sv-S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7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  <a:effectLst>
            <a:glow rad="127000">
              <a:schemeClr val="accent1"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 Systems and 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1180456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Allowed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tools</a:t>
            </a:r>
            <a:r>
              <a:rPr lang="sv-SE" b="1" dirty="0">
                <a:latin typeface="Comic Sans MS"/>
                <a:cs typeface="Comic Sans MS"/>
              </a:rPr>
              <a:t>: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Whatever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you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want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bring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that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does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not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have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internet access</a:t>
            </a: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Two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retake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exams</a:t>
            </a:r>
            <a:r>
              <a:rPr lang="sv-SE" b="1" dirty="0">
                <a:latin typeface="Comic Sans MS"/>
                <a:cs typeface="Comic Sans MS"/>
              </a:rPr>
              <a:t>:</a:t>
            </a:r>
          </a:p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April, August</a:t>
            </a: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Exam</a:t>
            </a:r>
            <a:r>
              <a:rPr lang="sv-SE" b="1" dirty="0">
                <a:latin typeface="Comic Sans MS"/>
                <a:cs typeface="Comic Sans MS"/>
              </a:rPr>
              <a:t> gives maximum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5.0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points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There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are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two</a:t>
            </a:r>
            <a:r>
              <a:rPr lang="sv-SE" b="1" dirty="0">
                <a:latin typeface="Comic Sans MS"/>
                <a:cs typeface="Comic Sans MS"/>
              </a:rPr>
              <a:t> hand in </a:t>
            </a:r>
            <a:r>
              <a:rPr lang="sv-SE" b="1" dirty="0" err="1">
                <a:latin typeface="Comic Sans MS"/>
                <a:cs typeface="Comic Sans MS"/>
              </a:rPr>
              <a:t>assignements</a:t>
            </a:r>
            <a:r>
              <a:rPr lang="sv-SE" b="1" dirty="0">
                <a:latin typeface="Comic Sans MS"/>
                <a:cs typeface="Comic Sans MS"/>
              </a:rPr>
              <a:t>, </a:t>
            </a:r>
            <a:r>
              <a:rPr lang="sv-SE" b="1" dirty="0" err="1">
                <a:latin typeface="Comic Sans MS"/>
                <a:cs typeface="Comic Sans MS"/>
              </a:rPr>
              <a:t>these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give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0.5p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each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So, total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points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6.0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096344" cy="3974487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50000"/>
                <a:lumOff val="50000"/>
                <a:alpha val="3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7"/>
            <a:ext cx="3098065" cy="3974487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50000"/>
                <a:lumOff val="50000"/>
                <a:alpha val="3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9721" y="1486525"/>
            <a:ext cx="245772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latin typeface="Comic Sans MS"/>
                <a:cs typeface="Comic Sans MS"/>
              </a:rPr>
              <a:t>Hand in </a:t>
            </a:r>
            <a:r>
              <a:rPr lang="sv-SE" b="1" dirty="0" err="1">
                <a:latin typeface="Comic Sans MS"/>
                <a:cs typeface="Comic Sans MS"/>
              </a:rPr>
              <a:t>assignement</a:t>
            </a:r>
            <a:endParaRPr lang="sv-SE" b="1" dirty="0">
              <a:latin typeface="Comic Sans MS"/>
              <a:cs typeface="Comic Sans MS"/>
            </a:endParaRPr>
          </a:p>
          <a:p>
            <a:pPr algn="ctr"/>
            <a:r>
              <a:rPr lang="sv-SE" b="1" dirty="0" err="1">
                <a:latin typeface="Comic Sans MS"/>
                <a:cs typeface="Comic Sans MS"/>
              </a:rPr>
              <a:t>Nbr</a:t>
            </a:r>
            <a:r>
              <a:rPr lang="sv-SE" b="1" dirty="0">
                <a:latin typeface="Comic Sans MS"/>
                <a:cs typeface="Comic Sans MS"/>
              </a:rPr>
              <a:t> 1 (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5373216"/>
            <a:ext cx="6032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Points from hand-in </a:t>
            </a:r>
            <a:r>
              <a:rPr lang="sv-SE" b="1" dirty="0" err="1">
                <a:latin typeface="Comic Sans MS"/>
                <a:cs typeface="Comic Sans MS"/>
              </a:rPr>
              <a:t>assignements</a:t>
            </a:r>
            <a:r>
              <a:rPr lang="sv-SE" b="1" dirty="0">
                <a:latin typeface="Comic Sans MS"/>
                <a:cs typeface="Comic Sans MS"/>
              </a:rPr>
              <a:t> valid for 1 </a:t>
            </a:r>
            <a:r>
              <a:rPr lang="sv-SE" b="1" dirty="0" err="1">
                <a:latin typeface="Comic Sans MS"/>
                <a:cs typeface="Comic Sans MS"/>
              </a:rPr>
              <a:t>year</a:t>
            </a:r>
            <a:r>
              <a:rPr lang="sv-SE" b="1" dirty="0">
                <a:latin typeface="Comic Sans MS"/>
                <a:cs typeface="Comic Sans MS"/>
              </a:rPr>
              <a:t>, </a:t>
            </a:r>
          </a:p>
          <a:p>
            <a:r>
              <a:rPr lang="sv-SE" b="1" dirty="0">
                <a:latin typeface="Comic Sans MS"/>
                <a:cs typeface="Comic Sans MS"/>
              </a:rPr>
              <a:t>i.e., the </a:t>
            </a:r>
            <a:r>
              <a:rPr lang="sv-SE" b="1" dirty="0" err="1">
                <a:latin typeface="Comic Sans MS"/>
                <a:cs typeface="Comic Sans MS"/>
              </a:rPr>
              <a:t>October</a:t>
            </a:r>
            <a:r>
              <a:rPr lang="sv-SE" b="1" dirty="0">
                <a:latin typeface="Comic Sans MS"/>
                <a:cs typeface="Comic Sans MS"/>
              </a:rPr>
              <a:t>, April, and August </a:t>
            </a:r>
            <a:r>
              <a:rPr lang="sv-SE" b="1" dirty="0" err="1">
                <a:latin typeface="Comic Sans MS"/>
                <a:cs typeface="Comic Sans MS"/>
              </a:rPr>
              <a:t>exams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351484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7345" y="2061718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986261" y="1691516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Energy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18" y="2248014"/>
            <a:ext cx="1663192" cy="5338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04362" y="2071010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ctangle 24"/>
          <p:cNvSpPr/>
          <p:nvPr/>
        </p:nvSpPr>
        <p:spPr>
          <a:xfrm>
            <a:off x="3221620" y="1700808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Average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power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signal</a:t>
            </a:r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60" y="2143039"/>
            <a:ext cx="2065651" cy="73830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5576" y="3459615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ctangle 26"/>
          <p:cNvSpPr/>
          <p:nvPr/>
        </p:nvSpPr>
        <p:spPr>
          <a:xfrm>
            <a:off x="1004492" y="3089413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Even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symmetry</a:t>
            </a:r>
            <a:endParaRPr lang="sv-SE" dirty="0"/>
          </a:p>
        </p:txBody>
      </p:sp>
      <p:sp>
        <p:nvSpPr>
          <p:cNvPr id="28" name="Rectangle 27"/>
          <p:cNvSpPr/>
          <p:nvPr/>
        </p:nvSpPr>
        <p:spPr>
          <a:xfrm>
            <a:off x="3422593" y="3468907"/>
            <a:ext cx="2484275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/>
          <p:cNvSpPr/>
          <p:nvPr/>
        </p:nvSpPr>
        <p:spPr>
          <a:xfrm>
            <a:off x="3689978" y="3098705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Odd </a:t>
            </a:r>
            <a:r>
              <a:rPr lang="sv-SE" b="1" dirty="0" err="1">
                <a:latin typeface="Comic Sans MS"/>
                <a:cs typeface="Comic Sans MS"/>
              </a:rPr>
              <a:t>symmetry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98" y="3760422"/>
            <a:ext cx="1491383" cy="253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74942"/>
            <a:ext cx="1689251" cy="25472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65666" y="4869595"/>
            <a:ext cx="5141202" cy="86322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1014582" y="4499393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Finite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Memory</a:t>
            </a:r>
            <a:endParaRPr lang="sv-SE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57821"/>
            <a:ext cx="451688" cy="25472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250484" y="486916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Comic Sans MS"/>
                <a:cs typeface="Comic Sans MS"/>
              </a:rPr>
              <a:t>depends</a:t>
            </a:r>
            <a:r>
              <a:rPr lang="sv-SE" dirty="0">
                <a:latin typeface="Comic Sans MS"/>
                <a:cs typeface="Comic Sans MS"/>
              </a:rPr>
              <a:t> on</a:t>
            </a:r>
            <a:endParaRPr lang="sv-S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957822"/>
            <a:ext cx="3169444" cy="25678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55576" y="5285717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Comic Sans MS"/>
                <a:cs typeface="Comic Sans MS"/>
              </a:rPr>
              <a:t>but</a:t>
            </a:r>
            <a:r>
              <a:rPr lang="sv-SE" dirty="0">
                <a:latin typeface="Comic Sans MS"/>
                <a:cs typeface="Comic Sans MS"/>
              </a:rPr>
              <a:t> not on</a:t>
            </a:r>
            <a:endParaRPr lang="sv-SE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357482"/>
            <a:ext cx="3403030" cy="25781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169783" y="4460791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Infinite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Memory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66" y="5363353"/>
            <a:ext cx="1861699" cy="2588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2" y="5007181"/>
            <a:ext cx="451688" cy="25472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714162" y="491852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Comic Sans MS"/>
                <a:cs typeface="Comic Sans MS"/>
              </a:rPr>
              <a:t>depends</a:t>
            </a:r>
            <a:r>
              <a:rPr lang="sv-SE" dirty="0">
                <a:latin typeface="Comic Sans MS"/>
                <a:cs typeface="Comic Sans MS"/>
              </a:rPr>
              <a:t> on</a:t>
            </a:r>
            <a:endParaRPr lang="sv-SE" dirty="0"/>
          </a:p>
        </p:txBody>
      </p:sp>
      <p:sp>
        <p:nvSpPr>
          <p:cNvPr id="43" name="Rectangle 42"/>
          <p:cNvSpPr/>
          <p:nvPr/>
        </p:nvSpPr>
        <p:spPr>
          <a:xfrm>
            <a:off x="6012160" y="4859868"/>
            <a:ext cx="2477608" cy="87338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58" y="4556184"/>
            <a:ext cx="2523960" cy="256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43" y="6180411"/>
            <a:ext cx="3022030" cy="25781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849449" y="6453336"/>
            <a:ext cx="21451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We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will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study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  <a:cs typeface="Comic Sans MS"/>
              </a:rPr>
              <a:t>why</a:t>
            </a:r>
            <a:r>
              <a:rPr lang="sv-SE" sz="1200" b="1" dirty="0">
                <a:solidFill>
                  <a:srgbClr val="0000FF"/>
                </a:solidFill>
                <a:latin typeface="Comic Sans MS"/>
                <a:cs typeface="Comic Sans MS"/>
              </a:rPr>
              <a:t> later….</a:t>
            </a:r>
            <a:endParaRPr lang="sv-S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315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7345" y="2061718"/>
            <a:ext cx="3258591" cy="13672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1524707" y="1691516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Linear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240346"/>
            <a:ext cx="2643632" cy="2540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924944"/>
            <a:ext cx="2590780" cy="255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9" y="2639190"/>
            <a:ext cx="437642" cy="14287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508104" y="1052737"/>
            <a:ext cx="2614731" cy="864095"/>
            <a:chOff x="1835696" y="2513057"/>
            <a:chExt cx="2614731" cy="864095"/>
          </a:xfrm>
        </p:grpSpPr>
        <p:grpSp>
          <p:nvGrpSpPr>
            <p:cNvPr id="46" name="Group 45"/>
            <p:cNvGrpSpPr/>
            <p:nvPr/>
          </p:nvGrpSpPr>
          <p:grpSpPr>
            <a:xfrm>
              <a:off x="1966152" y="2729518"/>
              <a:ext cx="2423928" cy="432048"/>
              <a:chOff x="4956384" y="4981818"/>
              <a:chExt cx="2423928" cy="432048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5398166" y="5197842"/>
                <a:ext cx="25395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5647311" y="4981818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669089" y="5013176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384" y="5072666"/>
                <a:ext cx="388860" cy="219371"/>
              </a:xfrm>
              <a:prstGeom prst="rect">
                <a:avLst/>
              </a:prstGeom>
            </p:spPr>
          </p:pic>
          <p:cxnSp>
            <p:nvCxnSpPr>
              <p:cNvPr id="53" name="Straight Arrow Connector 52"/>
              <p:cNvCxnSpPr/>
              <p:nvPr/>
            </p:nvCxnSpPr>
            <p:spPr>
              <a:xfrm>
                <a:off x="6660232" y="5197842"/>
                <a:ext cx="28803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" name="Picture 5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7768" y="5072666"/>
                <a:ext cx="382544" cy="221666"/>
              </a:xfrm>
              <a:prstGeom prst="rect">
                <a:avLst/>
              </a:prstGeom>
            </p:spPr>
          </p:pic>
        </p:grpSp>
        <p:sp>
          <p:nvSpPr>
            <p:cNvPr id="47" name="Rectangle 46"/>
            <p:cNvSpPr/>
            <p:nvPr/>
          </p:nvSpPr>
          <p:spPr>
            <a:xfrm flipV="1">
              <a:off x="1835696" y="2513057"/>
              <a:ext cx="2614731" cy="86409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465719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7345" y="2061718"/>
            <a:ext cx="3258591" cy="13672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1524707" y="1691516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Linear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240346"/>
            <a:ext cx="2643632" cy="2540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924944"/>
            <a:ext cx="2590780" cy="255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9" y="2639190"/>
            <a:ext cx="437642" cy="14287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8254" y="4048328"/>
            <a:ext cx="3193497" cy="1324888"/>
            <a:chOff x="2003741" y="4048328"/>
            <a:chExt cx="3193497" cy="132488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516778" y="4312373"/>
              <a:ext cx="2539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770732" y="4101991"/>
              <a:ext cx="977490" cy="432048"/>
              <a:chOff x="5304977" y="4221525"/>
              <a:chExt cx="977490" cy="43204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304977" y="4221525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26755" y="4252883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741" y="4181076"/>
              <a:ext cx="483517" cy="22025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694" y="4639260"/>
              <a:ext cx="382544" cy="22166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 rot="16200000">
              <a:off x="3911480" y="3885070"/>
              <a:ext cx="264556" cy="591072"/>
              <a:chOff x="7483443" y="4504905"/>
              <a:chExt cx="0" cy="724295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>
                <a:off x="7483443" y="4504905"/>
                <a:ext cx="0" cy="4998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7483443" y="4941168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5448" y="4089684"/>
              <a:ext cx="116319" cy="96121"/>
            </a:xfrm>
            <a:prstGeom prst="rect">
              <a:avLst/>
            </a:prstGeom>
          </p:spPr>
        </p:pic>
        <p:cxnSp>
          <p:nvCxnSpPr>
            <p:cNvPr id="41" name="Straight Arrow Connector 40"/>
            <p:cNvCxnSpPr/>
            <p:nvPr/>
          </p:nvCxnSpPr>
          <p:spPr>
            <a:xfrm>
              <a:off x="2516777" y="5151550"/>
              <a:ext cx="2539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2770731" y="4941168"/>
              <a:ext cx="977490" cy="432048"/>
              <a:chOff x="5304977" y="4221525"/>
              <a:chExt cx="977490" cy="43204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304977" y="4221525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326755" y="4252883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741" y="5020253"/>
              <a:ext cx="484371" cy="221144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 rot="16200000">
              <a:off x="3911479" y="4724247"/>
              <a:ext cx="264556" cy="591072"/>
              <a:chOff x="7483443" y="4504905"/>
              <a:chExt cx="0" cy="724295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7483443" y="4504905"/>
                <a:ext cx="0" cy="4998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7483443" y="4941168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5448" y="4928861"/>
              <a:ext cx="114657" cy="191813"/>
            </a:xfrm>
            <a:prstGeom prst="rect">
              <a:avLst/>
            </a:prstGeom>
          </p:spPr>
        </p:pic>
        <p:cxnSp>
          <p:nvCxnSpPr>
            <p:cNvPr id="51" name="Straight Arrow Connector 50"/>
            <p:cNvCxnSpPr/>
            <p:nvPr/>
          </p:nvCxnSpPr>
          <p:spPr>
            <a:xfrm>
              <a:off x="4444532" y="4750093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lowchart: Or 52"/>
            <p:cNvSpPr/>
            <p:nvPr/>
          </p:nvSpPr>
          <p:spPr>
            <a:xfrm>
              <a:off x="4255186" y="4660188"/>
              <a:ext cx="179810" cy="179810"/>
            </a:xfrm>
            <a:prstGeom prst="flowChartOr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63500" sx="4000" sy="4000" algn="ctr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4345091" y="4839998"/>
              <a:ext cx="0" cy="3171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339294" y="4326429"/>
              <a:ext cx="0" cy="333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410404" y="4099972"/>
            <a:ext cx="3097518" cy="1193069"/>
            <a:chOff x="5652120" y="4077703"/>
            <a:chExt cx="3097518" cy="1193069"/>
          </a:xfrm>
        </p:grpSpPr>
        <p:grpSp>
          <p:nvGrpSpPr>
            <p:cNvPr id="59" name="Group 58"/>
            <p:cNvGrpSpPr/>
            <p:nvPr/>
          </p:nvGrpSpPr>
          <p:grpSpPr>
            <a:xfrm>
              <a:off x="7237774" y="4566547"/>
              <a:ext cx="977490" cy="432048"/>
              <a:chOff x="5304977" y="4221525"/>
              <a:chExt cx="977490" cy="43204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304977" y="4221525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326755" y="4252883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</p:grpSp>
        <p:pic>
          <p:nvPicPr>
            <p:cNvPr id="60" name="Picture 5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4210451"/>
              <a:ext cx="483517" cy="22025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094" y="4467897"/>
              <a:ext cx="382544" cy="221666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 rot="16200000">
              <a:off x="6344682" y="3914445"/>
              <a:ext cx="264556" cy="591072"/>
              <a:chOff x="7483443" y="4504905"/>
              <a:chExt cx="0" cy="724295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>
                <a:off x="7483443" y="4504905"/>
                <a:ext cx="0" cy="4998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7483443" y="4941168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3" name="Picture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650" y="4119059"/>
              <a:ext cx="116319" cy="9612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5049628"/>
              <a:ext cx="484371" cy="221144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 rot="16200000">
              <a:off x="6344681" y="4753622"/>
              <a:ext cx="264556" cy="591072"/>
              <a:chOff x="7483443" y="4504905"/>
              <a:chExt cx="0" cy="724295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7483443" y="4504905"/>
                <a:ext cx="0" cy="4998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7483443" y="4941168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8" name="Picture 6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650" y="4958236"/>
              <a:ext cx="114657" cy="191813"/>
            </a:xfrm>
            <a:prstGeom prst="rect">
              <a:avLst/>
            </a:prstGeom>
          </p:spPr>
        </p:pic>
        <p:cxnSp>
          <p:nvCxnSpPr>
            <p:cNvPr id="69" name="Straight Arrow Connector 68"/>
            <p:cNvCxnSpPr/>
            <p:nvPr/>
          </p:nvCxnSpPr>
          <p:spPr>
            <a:xfrm>
              <a:off x="6877734" y="4779468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lowchart: Or 69"/>
            <p:cNvSpPr/>
            <p:nvPr/>
          </p:nvSpPr>
          <p:spPr>
            <a:xfrm>
              <a:off x="6688388" y="4689563"/>
              <a:ext cx="179810" cy="179810"/>
            </a:xfrm>
            <a:prstGeom prst="flowChartOr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63500" sx="4000" sy="4000" algn="ctr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V="1">
              <a:off x="6778293" y="4869373"/>
              <a:ext cx="0" cy="3171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6772496" y="4355804"/>
              <a:ext cx="0" cy="333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8215264" y="4782571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Picture 8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61963"/>
            <a:ext cx="437642" cy="142877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5508104" y="1052737"/>
            <a:ext cx="2614731" cy="864095"/>
            <a:chOff x="1835696" y="2513057"/>
            <a:chExt cx="2614731" cy="864095"/>
          </a:xfrm>
        </p:grpSpPr>
        <p:grpSp>
          <p:nvGrpSpPr>
            <p:cNvPr id="86" name="Group 85"/>
            <p:cNvGrpSpPr/>
            <p:nvPr/>
          </p:nvGrpSpPr>
          <p:grpSpPr>
            <a:xfrm>
              <a:off x="1966152" y="2729518"/>
              <a:ext cx="2423928" cy="432048"/>
              <a:chOff x="4956384" y="4981818"/>
              <a:chExt cx="2423928" cy="432048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>
                <a:off x="5398166" y="5197842"/>
                <a:ext cx="25395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 88"/>
              <p:cNvSpPr/>
              <p:nvPr/>
            </p:nvSpPr>
            <p:spPr>
              <a:xfrm>
                <a:off x="5647311" y="4981818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669089" y="5013176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  <p:pic>
            <p:nvPicPr>
              <p:cNvPr id="91" name="Picture 90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384" y="5072666"/>
                <a:ext cx="388860" cy="219371"/>
              </a:xfrm>
              <a:prstGeom prst="rect">
                <a:avLst/>
              </a:prstGeom>
            </p:spPr>
          </p:pic>
          <p:cxnSp>
            <p:nvCxnSpPr>
              <p:cNvPr id="92" name="Straight Arrow Connector 91"/>
              <p:cNvCxnSpPr/>
              <p:nvPr/>
            </p:nvCxnSpPr>
            <p:spPr>
              <a:xfrm>
                <a:off x="6660232" y="5197842"/>
                <a:ext cx="28803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3" name="Picture 92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7768" y="5072666"/>
                <a:ext cx="382544" cy="221666"/>
              </a:xfrm>
              <a:prstGeom prst="rect">
                <a:avLst/>
              </a:prstGeom>
            </p:spPr>
          </p:pic>
        </p:grpSp>
        <p:sp>
          <p:nvSpPr>
            <p:cNvPr id="87" name="Rectangle 86"/>
            <p:cNvSpPr/>
            <p:nvPr/>
          </p:nvSpPr>
          <p:spPr>
            <a:xfrm flipV="1">
              <a:off x="1835696" y="2513057"/>
              <a:ext cx="2614731" cy="86409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320262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7345" y="2061718"/>
            <a:ext cx="3258591" cy="13672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1524707" y="1691516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Linear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240346"/>
            <a:ext cx="2643632" cy="2540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924944"/>
            <a:ext cx="2590780" cy="255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9" y="2639190"/>
            <a:ext cx="437642" cy="14287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8254" y="4048328"/>
            <a:ext cx="3193497" cy="1324888"/>
            <a:chOff x="2003741" y="4048328"/>
            <a:chExt cx="3193497" cy="132488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516778" y="4312373"/>
              <a:ext cx="2539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770732" y="4101991"/>
              <a:ext cx="977490" cy="432048"/>
              <a:chOff x="5304977" y="4221525"/>
              <a:chExt cx="977490" cy="43204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304977" y="4221525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26755" y="4252883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741" y="4181076"/>
              <a:ext cx="483517" cy="22025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694" y="4639260"/>
              <a:ext cx="382544" cy="22166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 rot="16200000">
              <a:off x="3911480" y="3885070"/>
              <a:ext cx="264556" cy="591072"/>
              <a:chOff x="7483443" y="4504905"/>
              <a:chExt cx="0" cy="724295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>
                <a:off x="7483443" y="4504905"/>
                <a:ext cx="0" cy="4998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7483443" y="4941168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5448" y="4089684"/>
              <a:ext cx="116319" cy="96121"/>
            </a:xfrm>
            <a:prstGeom prst="rect">
              <a:avLst/>
            </a:prstGeom>
          </p:spPr>
        </p:pic>
        <p:cxnSp>
          <p:nvCxnSpPr>
            <p:cNvPr id="41" name="Straight Arrow Connector 40"/>
            <p:cNvCxnSpPr/>
            <p:nvPr/>
          </p:nvCxnSpPr>
          <p:spPr>
            <a:xfrm>
              <a:off x="2516777" y="5151550"/>
              <a:ext cx="2539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2770731" y="4941168"/>
              <a:ext cx="977490" cy="432048"/>
              <a:chOff x="5304977" y="4221525"/>
              <a:chExt cx="977490" cy="43204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304977" y="4221525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326755" y="4252883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741" y="5020253"/>
              <a:ext cx="484371" cy="221144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 rot="16200000">
              <a:off x="3911479" y="4724247"/>
              <a:ext cx="264556" cy="591072"/>
              <a:chOff x="7483443" y="4504905"/>
              <a:chExt cx="0" cy="724295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7483443" y="4504905"/>
                <a:ext cx="0" cy="4998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7483443" y="4941168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5448" y="4928861"/>
              <a:ext cx="114657" cy="191813"/>
            </a:xfrm>
            <a:prstGeom prst="rect">
              <a:avLst/>
            </a:prstGeom>
          </p:spPr>
        </p:pic>
        <p:cxnSp>
          <p:nvCxnSpPr>
            <p:cNvPr id="51" name="Straight Arrow Connector 50"/>
            <p:cNvCxnSpPr/>
            <p:nvPr/>
          </p:nvCxnSpPr>
          <p:spPr>
            <a:xfrm>
              <a:off x="4444532" y="4750093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lowchart: Or 52"/>
            <p:cNvSpPr/>
            <p:nvPr/>
          </p:nvSpPr>
          <p:spPr>
            <a:xfrm>
              <a:off x="4255186" y="4660188"/>
              <a:ext cx="179810" cy="179810"/>
            </a:xfrm>
            <a:prstGeom prst="flowChartOr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63500" sx="4000" sy="4000" algn="ctr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4345091" y="4839998"/>
              <a:ext cx="0" cy="3171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339294" y="4326429"/>
              <a:ext cx="0" cy="333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410404" y="4099972"/>
            <a:ext cx="3097518" cy="1193069"/>
            <a:chOff x="5652120" y="4077703"/>
            <a:chExt cx="3097518" cy="1193069"/>
          </a:xfrm>
        </p:grpSpPr>
        <p:grpSp>
          <p:nvGrpSpPr>
            <p:cNvPr id="59" name="Group 58"/>
            <p:cNvGrpSpPr/>
            <p:nvPr/>
          </p:nvGrpSpPr>
          <p:grpSpPr>
            <a:xfrm>
              <a:off x="7237774" y="4566547"/>
              <a:ext cx="977490" cy="432048"/>
              <a:chOff x="5304977" y="4221525"/>
              <a:chExt cx="977490" cy="43204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304977" y="4221525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326755" y="4252883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</p:grpSp>
        <p:pic>
          <p:nvPicPr>
            <p:cNvPr id="60" name="Picture 5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4210451"/>
              <a:ext cx="483517" cy="22025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094" y="4467897"/>
              <a:ext cx="382544" cy="221666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 rot="16200000">
              <a:off x="6344682" y="3914445"/>
              <a:ext cx="264556" cy="591072"/>
              <a:chOff x="7483443" y="4504905"/>
              <a:chExt cx="0" cy="724295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>
                <a:off x="7483443" y="4504905"/>
                <a:ext cx="0" cy="4998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7483443" y="4941168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3" name="Picture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650" y="4119059"/>
              <a:ext cx="116319" cy="9612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5049628"/>
              <a:ext cx="484371" cy="221144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 rot="16200000">
              <a:off x="6344681" y="4753622"/>
              <a:ext cx="264556" cy="591072"/>
              <a:chOff x="7483443" y="4504905"/>
              <a:chExt cx="0" cy="724295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7483443" y="4504905"/>
                <a:ext cx="0" cy="4998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7483443" y="4941168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8" name="Picture 6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650" y="4958236"/>
              <a:ext cx="114657" cy="191813"/>
            </a:xfrm>
            <a:prstGeom prst="rect">
              <a:avLst/>
            </a:prstGeom>
          </p:spPr>
        </p:pic>
        <p:cxnSp>
          <p:nvCxnSpPr>
            <p:cNvPr id="69" name="Straight Arrow Connector 68"/>
            <p:cNvCxnSpPr/>
            <p:nvPr/>
          </p:nvCxnSpPr>
          <p:spPr>
            <a:xfrm>
              <a:off x="6877734" y="4779468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lowchart: Or 69"/>
            <p:cNvSpPr/>
            <p:nvPr/>
          </p:nvSpPr>
          <p:spPr>
            <a:xfrm>
              <a:off x="6688388" y="4689563"/>
              <a:ext cx="179810" cy="179810"/>
            </a:xfrm>
            <a:prstGeom prst="flowChartOr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63500" sx="4000" sy="4000" algn="ctr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V="1">
              <a:off x="6778293" y="4869373"/>
              <a:ext cx="0" cy="3171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6772496" y="4355804"/>
              <a:ext cx="0" cy="333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8215264" y="4782571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Picture 8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61963"/>
            <a:ext cx="437642" cy="14287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5348812" y="1916832"/>
            <a:ext cx="329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Holds</a:t>
            </a:r>
            <a:r>
              <a:rPr lang="sv-SE" b="1" dirty="0">
                <a:latin typeface="Comic Sans MS"/>
                <a:cs typeface="Comic Sans MS"/>
              </a:rPr>
              <a:t> for all </a:t>
            </a:r>
            <a:r>
              <a:rPr lang="sv-SE" b="1" dirty="0" err="1">
                <a:latin typeface="Comic Sans MS"/>
                <a:cs typeface="Comic Sans MS"/>
              </a:rPr>
              <a:t>linear</a:t>
            </a:r>
            <a:r>
              <a:rPr lang="sv-SE" b="1" dirty="0">
                <a:latin typeface="Comic Sans MS"/>
                <a:cs typeface="Comic Sans MS"/>
              </a:rPr>
              <a:t> systems</a:t>
            </a:r>
            <a:endParaRPr lang="sv-SE" dirty="0"/>
          </a:p>
        </p:txBody>
      </p:sp>
      <p:grpSp>
        <p:nvGrpSpPr>
          <p:cNvPr id="82" name="Group 81"/>
          <p:cNvGrpSpPr/>
          <p:nvPr/>
        </p:nvGrpSpPr>
        <p:grpSpPr>
          <a:xfrm>
            <a:off x="5508104" y="1052737"/>
            <a:ext cx="2614731" cy="864095"/>
            <a:chOff x="1835696" y="2513057"/>
            <a:chExt cx="2614731" cy="864095"/>
          </a:xfrm>
        </p:grpSpPr>
        <p:grpSp>
          <p:nvGrpSpPr>
            <p:cNvPr id="84" name="Group 83"/>
            <p:cNvGrpSpPr/>
            <p:nvPr/>
          </p:nvGrpSpPr>
          <p:grpSpPr>
            <a:xfrm>
              <a:off x="2407934" y="2729518"/>
              <a:ext cx="1550098" cy="432048"/>
              <a:chOff x="5398166" y="4981818"/>
              <a:chExt cx="1550098" cy="432048"/>
            </a:xfrm>
          </p:grpSpPr>
          <p:cxnSp>
            <p:nvCxnSpPr>
              <p:cNvPr id="86" name="Straight Arrow Connector 85"/>
              <p:cNvCxnSpPr/>
              <p:nvPr/>
            </p:nvCxnSpPr>
            <p:spPr>
              <a:xfrm>
                <a:off x="5398166" y="5197842"/>
                <a:ext cx="25395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5647311" y="4981818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669089" y="5013176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  <p:cxnSp>
            <p:nvCxnSpPr>
              <p:cNvPr id="90" name="Straight Arrow Connector 89"/>
              <p:cNvCxnSpPr/>
              <p:nvPr/>
            </p:nvCxnSpPr>
            <p:spPr>
              <a:xfrm>
                <a:off x="6660232" y="5197842"/>
                <a:ext cx="28803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Rectangle 84"/>
            <p:cNvSpPr/>
            <p:nvPr/>
          </p:nvSpPr>
          <p:spPr>
            <a:xfrm flipV="1">
              <a:off x="1835696" y="2513057"/>
              <a:ext cx="2614731" cy="86409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92" name="Picture 9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35" y="1408849"/>
            <a:ext cx="90917" cy="15187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54" y="1408849"/>
            <a:ext cx="90917" cy="1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5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7345" y="2061718"/>
            <a:ext cx="3258591" cy="13672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1524707" y="1691516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Linear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240346"/>
            <a:ext cx="2643632" cy="2540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924944"/>
            <a:ext cx="2590780" cy="255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9" y="2639190"/>
            <a:ext cx="437642" cy="14287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860032" y="2281562"/>
            <a:ext cx="3258591" cy="114743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ctangle 23"/>
          <p:cNvSpPr/>
          <p:nvPr/>
        </p:nvSpPr>
        <p:spPr>
          <a:xfrm>
            <a:off x="5138975" y="1907539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Time</a:t>
            </a:r>
            <a:r>
              <a:rPr lang="sv-SE" b="1" dirty="0">
                <a:latin typeface="Comic Sans MS"/>
                <a:cs typeface="Comic Sans MS"/>
              </a:rPr>
              <a:t> invariant system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64" y="2420888"/>
            <a:ext cx="2919227" cy="256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06" y="2780928"/>
            <a:ext cx="437642" cy="142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18" y="3068960"/>
            <a:ext cx="2896325" cy="25708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508104" y="1052737"/>
            <a:ext cx="2614731" cy="864095"/>
            <a:chOff x="1835696" y="2513057"/>
            <a:chExt cx="2614731" cy="864095"/>
          </a:xfrm>
        </p:grpSpPr>
        <p:grpSp>
          <p:nvGrpSpPr>
            <p:cNvPr id="34" name="Group 33"/>
            <p:cNvGrpSpPr/>
            <p:nvPr/>
          </p:nvGrpSpPr>
          <p:grpSpPr>
            <a:xfrm>
              <a:off x="1966152" y="2729518"/>
              <a:ext cx="2423928" cy="432048"/>
              <a:chOff x="4956384" y="4981818"/>
              <a:chExt cx="2423928" cy="432048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5398166" y="5197842"/>
                <a:ext cx="25395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5647311" y="4981818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669089" y="5013176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384" y="5072666"/>
                <a:ext cx="388860" cy="219371"/>
              </a:xfrm>
              <a:prstGeom prst="rect">
                <a:avLst/>
              </a:prstGeom>
            </p:spPr>
          </p:pic>
          <p:cxnSp>
            <p:nvCxnSpPr>
              <p:cNvPr id="43" name="Straight Arrow Connector 42"/>
              <p:cNvCxnSpPr/>
              <p:nvPr/>
            </p:nvCxnSpPr>
            <p:spPr>
              <a:xfrm>
                <a:off x="6660232" y="5197842"/>
                <a:ext cx="28803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" name="Picture 43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7768" y="5072666"/>
                <a:ext cx="382544" cy="221666"/>
              </a:xfrm>
              <a:prstGeom prst="rect">
                <a:avLst/>
              </a:prstGeom>
            </p:spPr>
          </p:pic>
        </p:grpSp>
        <p:sp>
          <p:nvSpPr>
            <p:cNvPr id="36" name="Rectangle 35"/>
            <p:cNvSpPr/>
            <p:nvPr/>
          </p:nvSpPr>
          <p:spPr>
            <a:xfrm flipV="1">
              <a:off x="1835696" y="2513057"/>
              <a:ext cx="2614731" cy="86409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3548389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7345" y="2061718"/>
            <a:ext cx="3258591" cy="13672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1524707" y="1691516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Linear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240346"/>
            <a:ext cx="2643632" cy="2540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924944"/>
            <a:ext cx="2590780" cy="255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9" y="2639190"/>
            <a:ext cx="437642" cy="14287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860032" y="2281562"/>
            <a:ext cx="3258591" cy="114743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ctangle 23"/>
          <p:cNvSpPr/>
          <p:nvPr/>
        </p:nvSpPr>
        <p:spPr>
          <a:xfrm>
            <a:off x="5138975" y="1907539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Time</a:t>
            </a:r>
            <a:r>
              <a:rPr lang="sv-SE" b="1" dirty="0">
                <a:latin typeface="Comic Sans MS"/>
                <a:cs typeface="Comic Sans MS"/>
              </a:rPr>
              <a:t> invariant system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64" y="2420888"/>
            <a:ext cx="2919227" cy="256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06" y="2780928"/>
            <a:ext cx="437642" cy="142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18" y="3068960"/>
            <a:ext cx="2896325" cy="25708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83568" y="3501008"/>
            <a:ext cx="1366234" cy="1113105"/>
            <a:chOff x="2713390" y="3832939"/>
            <a:chExt cx="1456371" cy="1186542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2927132" y="3933056"/>
              <a:ext cx="0" cy="10159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713390" y="4867002"/>
              <a:ext cx="145637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261" y="3832939"/>
              <a:ext cx="357805" cy="20023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976" y="4949026"/>
              <a:ext cx="82619" cy="70455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3167843" y="4830998"/>
              <a:ext cx="648072" cy="72008"/>
              <a:chOff x="4932040" y="2852936"/>
              <a:chExt cx="648072" cy="72008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V="1">
              <a:off x="3167877" y="4500900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131839" y="4442360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3383867" y="4293932"/>
              <a:ext cx="0" cy="57307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3347829" y="4235392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Oval 40"/>
            <p:cNvSpPr/>
            <p:nvPr/>
          </p:nvSpPr>
          <p:spPr>
            <a:xfrm>
              <a:off x="3795953" y="4835037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Oval 41"/>
            <p:cNvSpPr/>
            <p:nvPr/>
          </p:nvSpPr>
          <p:spPr>
            <a:xfrm>
              <a:off x="2891128" y="4303503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3599891" y="4500900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563853" y="4442360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2924716" y="4368778"/>
              <a:ext cx="0" cy="49889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891128" y="4581924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891128" y="4266590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050268" y="3892690"/>
            <a:ext cx="1550098" cy="432048"/>
            <a:chOff x="6091230" y="2547730"/>
            <a:chExt cx="1550098" cy="432048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6091230" y="2763754"/>
              <a:ext cx="2539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6340375" y="2547730"/>
              <a:ext cx="977490" cy="432048"/>
            </a:xfrm>
            <a:prstGeom prst="rect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7353296" y="2763754"/>
              <a:ext cx="2880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351265" y="2564904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system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955954" y="3499295"/>
            <a:ext cx="1523810" cy="1150820"/>
            <a:chOff x="4272326" y="3632537"/>
            <a:chExt cx="1523810" cy="1150820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4472839" y="3726457"/>
              <a:ext cx="0" cy="953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4272326" y="4602599"/>
              <a:ext cx="15238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534" y="3632537"/>
              <a:ext cx="326827" cy="18859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266" y="4717263"/>
              <a:ext cx="77506" cy="66094"/>
            </a:xfrm>
            <a:prstGeom prst="rect">
              <a:avLst/>
            </a:prstGeom>
          </p:spPr>
        </p:pic>
        <p:cxnSp>
          <p:nvCxnSpPr>
            <p:cNvPr id="64" name="Straight Connector 63"/>
            <p:cNvCxnSpPr/>
            <p:nvPr/>
          </p:nvCxnSpPr>
          <p:spPr>
            <a:xfrm flipH="1">
              <a:off x="4698684" y="4602600"/>
              <a:ext cx="1" cy="11827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4664876" y="4717263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6" name="Straight Connector 65"/>
            <p:cNvCxnSpPr>
              <a:endCxn id="67" idx="0"/>
            </p:cNvCxnSpPr>
            <p:nvPr/>
          </p:nvCxnSpPr>
          <p:spPr>
            <a:xfrm flipH="1" flipV="1">
              <a:off x="4901275" y="4226007"/>
              <a:ext cx="31" cy="37659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4867499" y="4226007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Oval 67"/>
            <p:cNvSpPr/>
            <p:nvPr/>
          </p:nvSpPr>
          <p:spPr>
            <a:xfrm>
              <a:off x="5272838" y="435329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Oval 68"/>
            <p:cNvSpPr/>
            <p:nvPr/>
          </p:nvSpPr>
          <p:spPr>
            <a:xfrm>
              <a:off x="4439064" y="418908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5103960" y="4602600"/>
              <a:ext cx="1" cy="7694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5069842" y="4685834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2" name="Straight Connector 71"/>
            <p:cNvCxnSpPr>
              <a:endCxn id="69" idx="4"/>
            </p:cNvCxnSpPr>
            <p:nvPr/>
          </p:nvCxnSpPr>
          <p:spPr>
            <a:xfrm flipV="1">
              <a:off x="4470573" y="4250323"/>
              <a:ext cx="2267" cy="35290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439064" y="433516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439064" y="403934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4698652" y="4568824"/>
              <a:ext cx="607962" cy="67551"/>
              <a:chOff x="4932040" y="2852936"/>
              <a:chExt cx="648072" cy="72008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>
              <a:endCxn id="68" idx="4"/>
            </p:cNvCxnSpPr>
            <p:nvPr/>
          </p:nvCxnSpPr>
          <p:spPr>
            <a:xfrm flipV="1">
              <a:off x="5304346" y="4414525"/>
              <a:ext cx="2268" cy="18660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5474328" y="4572614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508104" y="1052737"/>
            <a:ext cx="2614731" cy="864095"/>
            <a:chOff x="1835696" y="2513057"/>
            <a:chExt cx="2614731" cy="864095"/>
          </a:xfrm>
        </p:grpSpPr>
        <p:grpSp>
          <p:nvGrpSpPr>
            <p:cNvPr id="165" name="Group 164"/>
            <p:cNvGrpSpPr/>
            <p:nvPr/>
          </p:nvGrpSpPr>
          <p:grpSpPr>
            <a:xfrm>
              <a:off x="1966152" y="2729518"/>
              <a:ext cx="2423928" cy="432048"/>
              <a:chOff x="4956384" y="4981818"/>
              <a:chExt cx="2423928" cy="432048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>
                <a:off x="5398166" y="5197842"/>
                <a:ext cx="25395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Rectangle 167"/>
              <p:cNvSpPr/>
              <p:nvPr/>
            </p:nvSpPr>
            <p:spPr>
              <a:xfrm>
                <a:off x="5647311" y="4981818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5669089" y="5013176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  <p:pic>
            <p:nvPicPr>
              <p:cNvPr id="170" name="Picture 16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384" y="5072666"/>
                <a:ext cx="388860" cy="219371"/>
              </a:xfrm>
              <a:prstGeom prst="rect">
                <a:avLst/>
              </a:prstGeom>
            </p:spPr>
          </p:pic>
          <p:cxnSp>
            <p:nvCxnSpPr>
              <p:cNvPr id="171" name="Straight Arrow Connector 170"/>
              <p:cNvCxnSpPr/>
              <p:nvPr/>
            </p:nvCxnSpPr>
            <p:spPr>
              <a:xfrm>
                <a:off x="6660232" y="5197842"/>
                <a:ext cx="28803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2" name="Picture 171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7768" y="5072666"/>
                <a:ext cx="382544" cy="221666"/>
              </a:xfrm>
              <a:prstGeom prst="rect">
                <a:avLst/>
              </a:prstGeom>
            </p:spPr>
          </p:pic>
        </p:grpSp>
        <p:sp>
          <p:nvSpPr>
            <p:cNvPr id="166" name="Rectangle 165"/>
            <p:cNvSpPr/>
            <p:nvPr/>
          </p:nvSpPr>
          <p:spPr>
            <a:xfrm flipV="1">
              <a:off x="1835696" y="2513057"/>
              <a:ext cx="2614731" cy="86409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2786775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08104" y="1052737"/>
            <a:ext cx="2614731" cy="864095"/>
            <a:chOff x="1835696" y="2513057"/>
            <a:chExt cx="2614731" cy="864095"/>
          </a:xfrm>
        </p:grpSpPr>
        <p:grpSp>
          <p:nvGrpSpPr>
            <p:cNvPr id="11" name="Group 10"/>
            <p:cNvGrpSpPr/>
            <p:nvPr/>
          </p:nvGrpSpPr>
          <p:grpSpPr>
            <a:xfrm>
              <a:off x="1966152" y="2729518"/>
              <a:ext cx="2423928" cy="432048"/>
              <a:chOff x="4956384" y="4981818"/>
              <a:chExt cx="2423928" cy="432048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5398166" y="5197842"/>
                <a:ext cx="25395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5647311" y="4981818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669089" y="5013176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384" y="5072666"/>
                <a:ext cx="388860" cy="219371"/>
              </a:xfrm>
              <a:prstGeom prst="rect">
                <a:avLst/>
              </a:prstGeom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>
                <a:off x="6660232" y="5197842"/>
                <a:ext cx="28803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Picture 7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7768" y="5072666"/>
                <a:ext cx="382544" cy="221666"/>
              </a:xfrm>
              <a:prstGeom prst="rect">
                <a:avLst/>
              </a:prstGeom>
            </p:spPr>
          </p:pic>
        </p:grpSp>
        <p:sp>
          <p:nvSpPr>
            <p:cNvPr id="35" name="Rectangle 34"/>
            <p:cNvSpPr/>
            <p:nvPr/>
          </p:nvSpPr>
          <p:spPr>
            <a:xfrm flipV="1">
              <a:off x="1835696" y="2513057"/>
              <a:ext cx="2614731" cy="86409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737345" y="2061718"/>
            <a:ext cx="3258591" cy="13672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1524707" y="1691516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Linear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240346"/>
            <a:ext cx="2643632" cy="2540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924944"/>
            <a:ext cx="2590780" cy="255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9" y="2639190"/>
            <a:ext cx="437642" cy="14287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860032" y="2281562"/>
            <a:ext cx="3258591" cy="114743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ctangle 23"/>
          <p:cNvSpPr/>
          <p:nvPr/>
        </p:nvSpPr>
        <p:spPr>
          <a:xfrm>
            <a:off x="5138975" y="1907539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Time</a:t>
            </a:r>
            <a:r>
              <a:rPr lang="sv-SE" b="1" dirty="0">
                <a:latin typeface="Comic Sans MS"/>
                <a:cs typeface="Comic Sans MS"/>
              </a:rPr>
              <a:t> invariant system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64" y="2420888"/>
            <a:ext cx="2919227" cy="256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06" y="2780928"/>
            <a:ext cx="437642" cy="142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18" y="3068960"/>
            <a:ext cx="2896325" cy="25708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83568" y="3501008"/>
            <a:ext cx="1366234" cy="1113105"/>
            <a:chOff x="2713390" y="3832939"/>
            <a:chExt cx="1456371" cy="1186542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2927132" y="3933056"/>
              <a:ext cx="0" cy="10159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713390" y="4867002"/>
              <a:ext cx="145637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261" y="3832939"/>
              <a:ext cx="357805" cy="20023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976" y="4949026"/>
              <a:ext cx="82619" cy="70455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3167843" y="4830998"/>
              <a:ext cx="648072" cy="72008"/>
              <a:chOff x="4932040" y="2852936"/>
              <a:chExt cx="648072" cy="72008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V="1">
              <a:off x="3167877" y="4500900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131839" y="4442360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3383867" y="4293932"/>
              <a:ext cx="0" cy="57307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3347829" y="4235392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Oval 40"/>
            <p:cNvSpPr/>
            <p:nvPr/>
          </p:nvSpPr>
          <p:spPr>
            <a:xfrm>
              <a:off x="3795953" y="4835037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Oval 41"/>
            <p:cNvSpPr/>
            <p:nvPr/>
          </p:nvSpPr>
          <p:spPr>
            <a:xfrm>
              <a:off x="2891128" y="4303503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3599891" y="4500900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563853" y="4442360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2924716" y="4368778"/>
              <a:ext cx="0" cy="49889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891128" y="4581924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891128" y="4266590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050268" y="3892690"/>
            <a:ext cx="1550098" cy="432048"/>
            <a:chOff x="6091230" y="2547730"/>
            <a:chExt cx="1550098" cy="432048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6091230" y="2763754"/>
              <a:ext cx="2539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6340375" y="2547730"/>
              <a:ext cx="977490" cy="432048"/>
            </a:xfrm>
            <a:prstGeom prst="rect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7353296" y="2763754"/>
              <a:ext cx="2880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351265" y="2564904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system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955954" y="3499295"/>
            <a:ext cx="1523810" cy="1150820"/>
            <a:chOff x="4272326" y="3632537"/>
            <a:chExt cx="1523810" cy="1150820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4472839" y="3726457"/>
              <a:ext cx="0" cy="953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4272326" y="4602599"/>
              <a:ext cx="15238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534" y="3632537"/>
              <a:ext cx="326827" cy="18859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266" y="4717263"/>
              <a:ext cx="77506" cy="66094"/>
            </a:xfrm>
            <a:prstGeom prst="rect">
              <a:avLst/>
            </a:prstGeom>
          </p:spPr>
        </p:pic>
        <p:cxnSp>
          <p:nvCxnSpPr>
            <p:cNvPr id="64" name="Straight Connector 63"/>
            <p:cNvCxnSpPr/>
            <p:nvPr/>
          </p:nvCxnSpPr>
          <p:spPr>
            <a:xfrm flipH="1">
              <a:off x="4698684" y="4602600"/>
              <a:ext cx="1" cy="11827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4664876" y="4717263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6" name="Straight Connector 65"/>
            <p:cNvCxnSpPr>
              <a:endCxn id="67" idx="0"/>
            </p:cNvCxnSpPr>
            <p:nvPr/>
          </p:nvCxnSpPr>
          <p:spPr>
            <a:xfrm flipH="1" flipV="1">
              <a:off x="4901275" y="4226007"/>
              <a:ext cx="31" cy="37659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4867499" y="4226007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Oval 67"/>
            <p:cNvSpPr/>
            <p:nvPr/>
          </p:nvSpPr>
          <p:spPr>
            <a:xfrm>
              <a:off x="5272838" y="4353291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Oval 68"/>
            <p:cNvSpPr/>
            <p:nvPr/>
          </p:nvSpPr>
          <p:spPr>
            <a:xfrm>
              <a:off x="4439064" y="4189089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5103960" y="4602600"/>
              <a:ext cx="1" cy="7694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5069842" y="4685834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2" name="Straight Connector 71"/>
            <p:cNvCxnSpPr>
              <a:endCxn id="69" idx="4"/>
            </p:cNvCxnSpPr>
            <p:nvPr/>
          </p:nvCxnSpPr>
          <p:spPr>
            <a:xfrm flipV="1">
              <a:off x="4470573" y="4250323"/>
              <a:ext cx="2267" cy="35290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439064" y="4335165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439064" y="4039348"/>
              <a:ext cx="6755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4698652" y="4568824"/>
              <a:ext cx="607962" cy="67551"/>
              <a:chOff x="4932040" y="2852936"/>
              <a:chExt cx="648072" cy="72008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4932040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364088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148064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580112" y="2852936"/>
                <a:ext cx="0" cy="7200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>
              <a:endCxn id="68" idx="4"/>
            </p:cNvCxnSpPr>
            <p:nvPr/>
          </p:nvCxnSpPr>
          <p:spPr>
            <a:xfrm flipV="1">
              <a:off x="5304346" y="4414525"/>
              <a:ext cx="2268" cy="18660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5474328" y="4572614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50626" y="4706907"/>
            <a:ext cx="2561708" cy="1115307"/>
            <a:chOff x="2713390" y="3832939"/>
            <a:chExt cx="2730716" cy="1188889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2927132" y="3933056"/>
              <a:ext cx="0" cy="10159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2713390" y="4867002"/>
              <a:ext cx="27307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261" y="3832939"/>
              <a:ext cx="357805" cy="200233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174" y="4951373"/>
              <a:ext cx="82619" cy="70455"/>
            </a:xfrm>
            <a:prstGeom prst="rect">
              <a:avLst/>
            </a:prstGeom>
          </p:spPr>
        </p:pic>
        <p:cxnSp>
          <p:nvCxnSpPr>
            <p:cNvPr id="92" name="Straight Connector 91"/>
            <p:cNvCxnSpPr/>
            <p:nvPr/>
          </p:nvCxnSpPr>
          <p:spPr>
            <a:xfrm flipV="1">
              <a:off x="4652370" y="4506121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4616333" y="4447581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4868360" y="4299153"/>
              <a:ext cx="0" cy="57307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832323" y="4240614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7" name="Oval 96"/>
            <p:cNvSpPr/>
            <p:nvPr/>
          </p:nvSpPr>
          <p:spPr>
            <a:xfrm>
              <a:off x="4375622" y="4308724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8" name="Straight Connector 97"/>
            <p:cNvCxnSpPr/>
            <p:nvPr/>
          </p:nvCxnSpPr>
          <p:spPr>
            <a:xfrm flipV="1">
              <a:off x="5084384" y="4506121"/>
              <a:ext cx="0" cy="3661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5048347" y="4447581"/>
              <a:ext cx="72008" cy="6527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4409210" y="4373999"/>
              <a:ext cx="0" cy="49889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91128" y="4581924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891128" y="4266590"/>
              <a:ext cx="7200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3843629" y="5032980"/>
            <a:ext cx="1550098" cy="432048"/>
            <a:chOff x="6091230" y="2547730"/>
            <a:chExt cx="1550098" cy="432048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6091230" y="2763754"/>
              <a:ext cx="2539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6340375" y="2547730"/>
              <a:ext cx="977490" cy="432048"/>
            </a:xfrm>
            <a:prstGeom prst="rect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>
              <a:off x="7353296" y="2763754"/>
              <a:ext cx="2880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6351265" y="2564904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system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914286" y="5643195"/>
            <a:ext cx="1267308" cy="69922"/>
            <a:chOff x="914286" y="5643195"/>
            <a:chExt cx="1267308" cy="69922"/>
          </a:xfrm>
        </p:grpSpPr>
        <p:sp>
          <p:nvSpPr>
            <p:cNvPr id="136" name="Oval 135"/>
            <p:cNvSpPr/>
            <p:nvPr/>
          </p:nvSpPr>
          <p:spPr>
            <a:xfrm>
              <a:off x="914286" y="564319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7" name="Oval 136"/>
            <p:cNvSpPr/>
            <p:nvPr/>
          </p:nvSpPr>
          <p:spPr>
            <a:xfrm>
              <a:off x="1110540" y="564704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8" name="Oval 137"/>
            <p:cNvSpPr/>
            <p:nvPr/>
          </p:nvSpPr>
          <p:spPr>
            <a:xfrm>
              <a:off x="1319777" y="564704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9" name="Oval 138"/>
            <p:cNvSpPr/>
            <p:nvPr/>
          </p:nvSpPr>
          <p:spPr>
            <a:xfrm>
              <a:off x="1515202" y="5649512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0" name="Oval 139"/>
            <p:cNvSpPr/>
            <p:nvPr/>
          </p:nvSpPr>
          <p:spPr>
            <a:xfrm>
              <a:off x="1717856" y="5651883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1" name="Oval 140"/>
            <p:cNvSpPr/>
            <p:nvPr/>
          </p:nvSpPr>
          <p:spPr>
            <a:xfrm>
              <a:off x="1926173" y="564319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2" name="Oval 141"/>
            <p:cNvSpPr/>
            <p:nvPr/>
          </p:nvSpPr>
          <p:spPr>
            <a:xfrm>
              <a:off x="2114043" y="5643195"/>
              <a:ext cx="67551" cy="6123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724128" y="4654444"/>
            <a:ext cx="2740130" cy="1150820"/>
            <a:chOff x="5940152" y="4437112"/>
            <a:chExt cx="2740130" cy="1150820"/>
          </a:xfrm>
        </p:grpSpPr>
        <p:grpSp>
          <p:nvGrpSpPr>
            <p:cNvPr id="154" name="Group 153"/>
            <p:cNvGrpSpPr/>
            <p:nvPr/>
          </p:nvGrpSpPr>
          <p:grpSpPr>
            <a:xfrm>
              <a:off x="5940152" y="4437112"/>
              <a:ext cx="2740130" cy="1150820"/>
              <a:chOff x="6080342" y="4546134"/>
              <a:chExt cx="2740130" cy="1150820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 flipV="1">
                <a:off x="6280855" y="4640054"/>
                <a:ext cx="0" cy="9530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6080342" y="5516196"/>
                <a:ext cx="274013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6" name="Picture 115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3550" y="4546134"/>
                <a:ext cx="326827" cy="188597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282" y="5630860"/>
                <a:ext cx="77506" cy="66094"/>
              </a:xfrm>
              <a:prstGeom prst="rect">
                <a:avLst/>
              </a:prstGeom>
            </p:spPr>
          </p:pic>
          <p:cxnSp>
            <p:nvCxnSpPr>
              <p:cNvPr id="127" name="Straight Connector 126"/>
              <p:cNvCxnSpPr/>
              <p:nvPr/>
            </p:nvCxnSpPr>
            <p:spPr>
              <a:xfrm>
                <a:off x="6247080" y="5248762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247080" y="4952945"/>
                <a:ext cx="675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" name="Group 142"/>
              <p:cNvGrpSpPr/>
              <p:nvPr/>
            </p:nvGrpSpPr>
            <p:grpSpPr>
              <a:xfrm>
                <a:off x="7630440" y="5103489"/>
                <a:ext cx="901325" cy="414142"/>
                <a:chOff x="6674372" y="3512642"/>
                <a:chExt cx="901325" cy="414142"/>
              </a:xfrm>
            </p:grpSpPr>
            <p:cxnSp>
              <p:nvCxnSpPr>
                <p:cNvPr id="120" name="Straight Connector 119"/>
                <p:cNvCxnSpPr>
                  <a:endCxn id="121" idx="0"/>
                </p:cNvCxnSpPr>
                <p:nvPr/>
              </p:nvCxnSpPr>
              <p:spPr>
                <a:xfrm flipH="1" flipV="1">
                  <a:off x="7136583" y="3549560"/>
                  <a:ext cx="31" cy="37659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Oval 120"/>
                <p:cNvSpPr/>
                <p:nvPr/>
              </p:nvSpPr>
              <p:spPr>
                <a:xfrm>
                  <a:off x="7102807" y="3549560"/>
                  <a:ext cx="67551" cy="6123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7508146" y="3676844"/>
                  <a:ext cx="67551" cy="6123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6674372" y="3512642"/>
                  <a:ext cx="67551" cy="6123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126" name="Straight Connector 125"/>
                <p:cNvCxnSpPr>
                  <a:endCxn id="123" idx="4"/>
                </p:cNvCxnSpPr>
                <p:nvPr/>
              </p:nvCxnSpPr>
              <p:spPr>
                <a:xfrm flipV="1">
                  <a:off x="6705881" y="3573876"/>
                  <a:ext cx="2267" cy="352908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>
                  <a:endCxn id="122" idx="4"/>
                </p:cNvCxnSpPr>
                <p:nvPr/>
              </p:nvCxnSpPr>
              <p:spPr>
                <a:xfrm flipV="1">
                  <a:off x="7539654" y="3738078"/>
                  <a:ext cx="2268" cy="186605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Group 144"/>
              <p:cNvGrpSpPr/>
              <p:nvPr/>
            </p:nvGrpSpPr>
            <p:grpSpPr>
              <a:xfrm>
                <a:off x="6251529" y="5482858"/>
                <a:ext cx="1267308" cy="69922"/>
                <a:chOff x="914286" y="5643195"/>
                <a:chExt cx="1267308" cy="69922"/>
              </a:xfrm>
            </p:grpSpPr>
            <p:sp>
              <p:nvSpPr>
                <p:cNvPr id="146" name="Oval 145"/>
                <p:cNvSpPr/>
                <p:nvPr/>
              </p:nvSpPr>
              <p:spPr>
                <a:xfrm>
                  <a:off x="914286" y="5643195"/>
                  <a:ext cx="67551" cy="6123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1110540" y="5647042"/>
                  <a:ext cx="67551" cy="6123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1319777" y="5647042"/>
                  <a:ext cx="67551" cy="6123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1515202" y="5649512"/>
                  <a:ext cx="67551" cy="6123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1717856" y="5651883"/>
                  <a:ext cx="67551" cy="6123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1926173" y="5643195"/>
                  <a:ext cx="67551" cy="6123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2114043" y="5643195"/>
                  <a:ext cx="67551" cy="6123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7716201" y="5410770"/>
              <a:ext cx="472517" cy="175897"/>
              <a:chOff x="4500904" y="4621758"/>
              <a:chExt cx="472517" cy="175897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 flipH="1">
                <a:off x="4534712" y="4621758"/>
                <a:ext cx="1" cy="11827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4500904" y="4736421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 flipH="1">
                <a:off x="4939988" y="4621758"/>
                <a:ext cx="1" cy="7694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/>
              <p:cNvSpPr/>
              <p:nvPr/>
            </p:nvSpPr>
            <p:spPr>
              <a:xfrm>
                <a:off x="4905870" y="4704992"/>
                <a:ext cx="67551" cy="6123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54285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4538422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recap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,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other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08104" y="1052737"/>
            <a:ext cx="2614731" cy="864095"/>
            <a:chOff x="1835696" y="2513057"/>
            <a:chExt cx="2614731" cy="864095"/>
          </a:xfrm>
        </p:grpSpPr>
        <p:grpSp>
          <p:nvGrpSpPr>
            <p:cNvPr id="11" name="Group 10"/>
            <p:cNvGrpSpPr/>
            <p:nvPr/>
          </p:nvGrpSpPr>
          <p:grpSpPr>
            <a:xfrm>
              <a:off x="1966152" y="2729518"/>
              <a:ext cx="2423928" cy="432048"/>
              <a:chOff x="4956384" y="4981818"/>
              <a:chExt cx="2423928" cy="432048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5398166" y="5197842"/>
                <a:ext cx="25395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5647311" y="4981818"/>
                <a:ext cx="977490" cy="43204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669089" y="5013176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system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384" y="5072666"/>
                <a:ext cx="388860" cy="219371"/>
              </a:xfrm>
              <a:prstGeom prst="rect">
                <a:avLst/>
              </a:prstGeom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>
                <a:off x="6660232" y="5197842"/>
                <a:ext cx="28803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Picture 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7768" y="5072666"/>
                <a:ext cx="382544" cy="221666"/>
              </a:xfrm>
              <a:prstGeom prst="rect">
                <a:avLst/>
              </a:prstGeom>
            </p:spPr>
          </p:pic>
        </p:grpSp>
        <p:sp>
          <p:nvSpPr>
            <p:cNvPr id="35" name="Rectangle 34"/>
            <p:cNvSpPr/>
            <p:nvPr/>
          </p:nvSpPr>
          <p:spPr>
            <a:xfrm flipV="1">
              <a:off x="1835696" y="2513057"/>
              <a:ext cx="2614731" cy="86409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737345" y="2061718"/>
            <a:ext cx="3258591" cy="136728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1524707" y="1691516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Linear</a:t>
            </a:r>
            <a:r>
              <a:rPr lang="sv-SE" b="1" dirty="0">
                <a:latin typeface="Comic Sans MS"/>
                <a:cs typeface="Comic Sans MS"/>
              </a:rPr>
              <a:t> system</a:t>
            </a:r>
            <a:endParaRPr lang="sv-S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240346"/>
            <a:ext cx="2643632" cy="2540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2924944"/>
            <a:ext cx="2590780" cy="255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9" y="2639190"/>
            <a:ext cx="437642" cy="14287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860032" y="2281562"/>
            <a:ext cx="3258591" cy="114743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ctangle 23"/>
          <p:cNvSpPr/>
          <p:nvPr/>
        </p:nvSpPr>
        <p:spPr>
          <a:xfrm>
            <a:off x="5138975" y="1907539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Time</a:t>
            </a:r>
            <a:r>
              <a:rPr lang="sv-SE" b="1" dirty="0">
                <a:latin typeface="Comic Sans MS"/>
                <a:cs typeface="Comic Sans MS"/>
              </a:rPr>
              <a:t> invariant system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64" y="2420888"/>
            <a:ext cx="2919227" cy="256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06" y="2780928"/>
            <a:ext cx="437642" cy="142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18" y="3068960"/>
            <a:ext cx="2896325" cy="257088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730569" y="3941305"/>
            <a:ext cx="4129463" cy="56781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3" name="Rectangle 132"/>
          <p:cNvSpPr/>
          <p:nvPr/>
        </p:nvSpPr>
        <p:spPr>
          <a:xfrm>
            <a:off x="1980137" y="3541454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</a:rPr>
              <a:t>BIBO-</a:t>
            </a:r>
            <a:r>
              <a:rPr lang="sv-SE" b="1" dirty="0" err="1">
                <a:latin typeface="Comic Sans MS"/>
              </a:rPr>
              <a:t>stability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14479"/>
            <a:ext cx="3909017" cy="267319"/>
          </a:xfrm>
          <a:prstGeom prst="rect">
            <a:avLst/>
          </a:prstGeom>
        </p:spPr>
      </p:pic>
      <p:sp>
        <p:nvSpPr>
          <p:cNvPr id="155" name="Rectangle 154"/>
          <p:cNvSpPr/>
          <p:nvPr/>
        </p:nvSpPr>
        <p:spPr>
          <a:xfrm>
            <a:off x="5392669" y="3910786"/>
            <a:ext cx="2872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</a:rPr>
              <a:t>BIBO = </a:t>
            </a:r>
            <a:r>
              <a:rPr lang="sv-SE" b="1" dirty="0" err="1">
                <a:solidFill>
                  <a:srgbClr val="0000FF"/>
                </a:solidFill>
                <a:latin typeface="Comic Sans MS"/>
              </a:rPr>
              <a:t>Bounded</a:t>
            </a:r>
            <a:r>
              <a:rPr lang="sv-SE" b="1" dirty="0">
                <a:solidFill>
                  <a:srgbClr val="0000FF"/>
                </a:solidFill>
                <a:latin typeface="Comic Sans MS"/>
              </a:rPr>
              <a:t> input, </a:t>
            </a:r>
          </a:p>
          <a:p>
            <a:r>
              <a:rPr lang="sv-SE" b="1" dirty="0">
                <a:solidFill>
                  <a:srgbClr val="0000FF"/>
                </a:solidFill>
                <a:latin typeface="Comic Sans MS"/>
              </a:rPr>
              <a:t>         </a:t>
            </a:r>
            <a:r>
              <a:rPr lang="sv-SE" sz="11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</a:rPr>
              <a:t>bounded</a:t>
            </a:r>
            <a:r>
              <a:rPr lang="sv-SE" b="1" dirty="0">
                <a:solidFill>
                  <a:srgbClr val="0000FF"/>
                </a:solidFill>
                <a:latin typeface="Comic Sans MS"/>
              </a:rPr>
              <a:t> output</a:t>
            </a:r>
            <a:endParaRPr lang="sv-S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724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2276" y="2299830"/>
            <a:ext cx="5536438" cy="1993705"/>
            <a:chOff x="1475656" y="2122275"/>
            <a:chExt cx="5536438" cy="1993705"/>
          </a:xfrm>
        </p:grpSpPr>
        <p:sp>
          <p:nvSpPr>
            <p:cNvPr id="34" name="Rectangle 33"/>
            <p:cNvSpPr/>
            <p:nvPr/>
          </p:nvSpPr>
          <p:spPr>
            <a:xfrm flipV="1">
              <a:off x="1475656" y="2122275"/>
              <a:ext cx="5536438" cy="1993705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71" y="2165955"/>
              <a:ext cx="5335408" cy="191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9" y="1880523"/>
            <a:ext cx="2680716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52" y="2499122"/>
            <a:ext cx="175293" cy="182087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701181" y="2420888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Amplitude</a:t>
            </a:r>
            <a:endParaRPr lang="sv-SE" sz="1600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52" y="2891170"/>
            <a:ext cx="181917" cy="17339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701181" y="2812936"/>
            <a:ext cx="1651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Frequency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[Hz]</a:t>
            </a:r>
            <a:endParaRPr lang="sv-SE" sz="16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3272696"/>
            <a:ext cx="156367" cy="17648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705621" y="3194462"/>
            <a:ext cx="1297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Phase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[Rad]</a:t>
            </a:r>
            <a:endParaRPr lang="sv-SE" sz="16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355976" y="2528707"/>
            <a:ext cx="0" cy="7679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48" y="2467804"/>
            <a:ext cx="175293" cy="18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928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2276" y="2299830"/>
            <a:ext cx="5536438" cy="1993705"/>
            <a:chOff x="1475656" y="2122275"/>
            <a:chExt cx="5536438" cy="1993705"/>
          </a:xfrm>
        </p:grpSpPr>
        <p:sp>
          <p:nvSpPr>
            <p:cNvPr id="34" name="Rectangle 33"/>
            <p:cNvSpPr/>
            <p:nvPr/>
          </p:nvSpPr>
          <p:spPr>
            <a:xfrm flipV="1">
              <a:off x="1475656" y="2122275"/>
              <a:ext cx="5536438" cy="1993705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71" y="2165955"/>
              <a:ext cx="5335408" cy="191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9" y="1880523"/>
            <a:ext cx="2680716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52" y="2488600"/>
            <a:ext cx="175293" cy="182087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701181" y="2410366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Amplitude</a:t>
            </a:r>
            <a:endParaRPr lang="sv-SE" sz="1600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52" y="2880648"/>
            <a:ext cx="181917" cy="17339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701181" y="2802414"/>
            <a:ext cx="1651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Frequency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[Hz]</a:t>
            </a:r>
            <a:endParaRPr lang="sv-SE" sz="16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3262174"/>
            <a:ext cx="156367" cy="17648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705621" y="3183940"/>
            <a:ext cx="1297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Phase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[Rad]</a:t>
            </a:r>
            <a:endParaRPr lang="sv-SE" sz="16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355976" y="2528707"/>
            <a:ext cx="0" cy="7679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48" y="2467804"/>
            <a:ext cx="175293" cy="182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22214"/>
            <a:ext cx="967521" cy="2273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307298" y="3594502"/>
            <a:ext cx="1103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solidFill>
                  <a:srgbClr val="0000FF"/>
                </a:solidFill>
                <a:latin typeface="Comic Sans MS"/>
              </a:rPr>
              <a:t>Period [s]</a:t>
            </a:r>
            <a:endParaRPr lang="sv-SE" sz="16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90041" y="2509242"/>
            <a:ext cx="118987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73" y="2548269"/>
            <a:ext cx="176006" cy="1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4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  <a:effectLst>
            <a:glow rad="127000">
              <a:schemeClr val="accent1">
                <a:alpha val="4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 Systems and 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1180456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Allowed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tools</a:t>
            </a:r>
            <a:r>
              <a:rPr lang="sv-SE" b="1" dirty="0">
                <a:latin typeface="Comic Sans MS"/>
                <a:cs typeface="Comic Sans MS"/>
              </a:rPr>
              <a:t>: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Whatever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you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want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bring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that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does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not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have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internet access</a:t>
            </a: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Two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retake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exams</a:t>
            </a:r>
            <a:r>
              <a:rPr lang="sv-SE" b="1" dirty="0">
                <a:latin typeface="Comic Sans MS"/>
                <a:cs typeface="Comic Sans MS"/>
              </a:rPr>
              <a:t>:</a:t>
            </a:r>
          </a:p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April, August</a:t>
            </a: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sv-SE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Exam</a:t>
            </a:r>
            <a:r>
              <a:rPr lang="sv-SE" b="1" dirty="0">
                <a:latin typeface="Comic Sans MS"/>
                <a:cs typeface="Comic Sans MS"/>
              </a:rPr>
              <a:t> gives maximum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5.0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points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 err="1">
                <a:latin typeface="Comic Sans MS"/>
                <a:cs typeface="Comic Sans MS"/>
              </a:rPr>
              <a:t>There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are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two</a:t>
            </a:r>
            <a:r>
              <a:rPr lang="sv-SE" b="1" dirty="0">
                <a:latin typeface="Comic Sans MS"/>
                <a:cs typeface="Comic Sans MS"/>
              </a:rPr>
              <a:t> hand in </a:t>
            </a:r>
            <a:r>
              <a:rPr lang="sv-SE" b="1" dirty="0" err="1">
                <a:latin typeface="Comic Sans MS"/>
                <a:cs typeface="Comic Sans MS"/>
              </a:rPr>
              <a:t>assignements</a:t>
            </a:r>
            <a:r>
              <a:rPr lang="sv-SE" b="1" dirty="0">
                <a:latin typeface="Comic Sans MS"/>
                <a:cs typeface="Comic Sans MS"/>
              </a:rPr>
              <a:t>, </a:t>
            </a:r>
            <a:r>
              <a:rPr lang="sv-SE" b="1" dirty="0" err="1">
                <a:latin typeface="Comic Sans MS"/>
                <a:cs typeface="Comic Sans MS"/>
              </a:rPr>
              <a:t>these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give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0.5p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each</a:t>
            </a:r>
            <a:endParaRPr lang="sv-SE" b="1" dirty="0"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  <a:p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So, total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points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sv-SE" b="1" dirty="0">
                <a:solidFill>
                  <a:srgbClr val="FF0000"/>
                </a:solidFill>
                <a:latin typeface="Comic Sans MS"/>
                <a:cs typeface="Comic Sans MS"/>
              </a:rPr>
              <a:t>6.0</a:t>
            </a:r>
          </a:p>
          <a:p>
            <a:endParaRPr lang="sv-SE" b="1" dirty="0">
              <a:latin typeface="Comic Sans MS"/>
              <a:cs typeface="Comic Sans M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096344" cy="3974487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50000"/>
                <a:lumOff val="50000"/>
                <a:alpha val="3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7"/>
            <a:ext cx="3098065" cy="3974487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50000"/>
                <a:lumOff val="50000"/>
                <a:alpha val="3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9721" y="1486525"/>
            <a:ext cx="245772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latin typeface="Comic Sans MS"/>
                <a:cs typeface="Comic Sans MS"/>
              </a:rPr>
              <a:t>Hand in </a:t>
            </a:r>
            <a:r>
              <a:rPr lang="sv-SE" b="1" dirty="0" err="1">
                <a:latin typeface="Comic Sans MS"/>
                <a:cs typeface="Comic Sans MS"/>
              </a:rPr>
              <a:t>assignement</a:t>
            </a:r>
            <a:endParaRPr lang="sv-SE" b="1" dirty="0">
              <a:latin typeface="Comic Sans MS"/>
              <a:cs typeface="Comic Sans MS"/>
            </a:endParaRPr>
          </a:p>
          <a:p>
            <a:pPr algn="ctr"/>
            <a:r>
              <a:rPr lang="sv-SE" b="1" dirty="0" err="1">
                <a:latin typeface="Comic Sans MS"/>
                <a:cs typeface="Comic Sans MS"/>
              </a:rPr>
              <a:t>Nbr</a:t>
            </a:r>
            <a:r>
              <a:rPr lang="sv-SE" b="1" dirty="0">
                <a:latin typeface="Comic Sans MS"/>
                <a:cs typeface="Comic Sans MS"/>
              </a:rPr>
              <a:t> 1 (</a:t>
            </a:r>
            <a:r>
              <a:rPr lang="sv-SE" b="1" dirty="0" err="1">
                <a:latin typeface="Comic Sans MS"/>
                <a:cs typeface="Comic Sans MS"/>
              </a:rPr>
              <a:t>of</a:t>
            </a:r>
            <a:r>
              <a:rPr lang="sv-SE" b="1" dirty="0">
                <a:latin typeface="Comic Sans MS"/>
                <a:cs typeface="Comic Sans MS"/>
              </a:rPr>
              <a:t>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5579948"/>
            <a:ext cx="780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Deadline for </a:t>
            </a:r>
            <a:r>
              <a:rPr lang="sv-SE" b="1" dirty="0" err="1">
                <a:latin typeface="Comic Sans MS"/>
                <a:cs typeface="Comic Sans MS"/>
              </a:rPr>
              <a:t>handing</a:t>
            </a:r>
            <a:r>
              <a:rPr lang="sv-SE" b="1" dirty="0">
                <a:latin typeface="Comic Sans MS"/>
                <a:cs typeface="Comic Sans MS"/>
              </a:rPr>
              <a:t> in: 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end 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September, mid-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October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(</a:t>
            </a:r>
            <a:r>
              <a:rPr lang="sv-SE" b="1" dirty="0" err="1">
                <a:solidFill>
                  <a:srgbClr val="0000FF"/>
                </a:solidFill>
                <a:latin typeface="Comic Sans MS"/>
                <a:cs typeface="Comic Sans MS"/>
              </a:rPr>
              <a:t>see</a:t>
            </a:r>
            <a:r>
              <a:rPr lang="sv-SE" b="1" dirty="0">
                <a:solidFill>
                  <a:srgbClr val="0000FF"/>
                </a:solidFill>
                <a:latin typeface="Comic Sans MS"/>
                <a:cs typeface="Comic Sans MS"/>
              </a:rPr>
              <a:t> web)</a:t>
            </a:r>
          </a:p>
        </p:txBody>
      </p:sp>
    </p:spTree>
    <p:extLst>
      <p:ext uri="{BB962C8B-B14F-4D97-AF65-F5344CB8AC3E}">
        <p14:creationId xmlns:p14="http://schemas.microsoft.com/office/powerpoint/2010/main" val="7062175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2276" y="2299830"/>
            <a:ext cx="5536438" cy="1993705"/>
            <a:chOff x="1475656" y="2122275"/>
            <a:chExt cx="5536438" cy="1993705"/>
          </a:xfrm>
        </p:grpSpPr>
        <p:sp>
          <p:nvSpPr>
            <p:cNvPr id="34" name="Rectangle 33"/>
            <p:cNvSpPr/>
            <p:nvPr/>
          </p:nvSpPr>
          <p:spPr>
            <a:xfrm flipV="1">
              <a:off x="1475656" y="2122275"/>
              <a:ext cx="5536438" cy="1993705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074" name="Picture 2 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71" y="2165955"/>
              <a:ext cx="5335408" cy="191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9" y="1880523"/>
            <a:ext cx="2680716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52" y="2492788"/>
            <a:ext cx="175293" cy="182087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701181" y="2414554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Amplitude</a:t>
            </a:r>
            <a:endParaRPr lang="sv-SE" sz="1600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52" y="2884836"/>
            <a:ext cx="181917" cy="17339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701181" y="2806602"/>
            <a:ext cx="1651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Frequency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[Hz]</a:t>
            </a:r>
            <a:endParaRPr lang="sv-SE" sz="16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3266362"/>
            <a:ext cx="156367" cy="17648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705621" y="3188128"/>
            <a:ext cx="1297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Phase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[Rad]</a:t>
            </a:r>
            <a:endParaRPr lang="sv-SE" sz="16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355976" y="2528707"/>
            <a:ext cx="0" cy="7679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48" y="2467804"/>
            <a:ext cx="175293" cy="182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26402"/>
            <a:ext cx="967521" cy="2273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307298" y="3598690"/>
            <a:ext cx="1103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solidFill>
                  <a:srgbClr val="0000FF"/>
                </a:solidFill>
                <a:latin typeface="Comic Sans MS"/>
              </a:rPr>
              <a:t>Period [s]</a:t>
            </a:r>
            <a:endParaRPr lang="sv-SE" sz="16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90041" y="2509242"/>
            <a:ext cx="118987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73" y="2548269"/>
            <a:ext cx="176006" cy="175212"/>
          </a:xfrm>
          <a:prstGeom prst="rect">
            <a:avLst/>
          </a:prstGeom>
        </p:spPr>
      </p:pic>
      <p:pic>
        <p:nvPicPr>
          <p:cNvPr id="3" name="Picture 2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23" y="1879503"/>
            <a:ext cx="1874875" cy="254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02746"/>
            <a:ext cx="992738" cy="1861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354196" y="4026550"/>
            <a:ext cx="1454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Freq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[Rad/s]</a:t>
            </a:r>
            <a:endParaRPr lang="sv-SE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214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2276" y="2299830"/>
            <a:ext cx="5536438" cy="1993705"/>
            <a:chOff x="1475656" y="2122275"/>
            <a:chExt cx="5536438" cy="1993705"/>
          </a:xfrm>
        </p:grpSpPr>
        <p:sp>
          <p:nvSpPr>
            <p:cNvPr id="34" name="Rectangle 33"/>
            <p:cNvSpPr/>
            <p:nvPr/>
          </p:nvSpPr>
          <p:spPr>
            <a:xfrm flipV="1">
              <a:off x="1475656" y="2122275"/>
              <a:ext cx="5536438" cy="1993705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074" name="Picture 2 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71" y="2165955"/>
              <a:ext cx="5335408" cy="191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9" y="1880523"/>
            <a:ext cx="2680716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52" y="2492788"/>
            <a:ext cx="175293" cy="182087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701181" y="2414554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Amplitude</a:t>
            </a:r>
            <a:endParaRPr lang="sv-SE" sz="1600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52" y="2884836"/>
            <a:ext cx="181917" cy="17339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701181" y="2806602"/>
            <a:ext cx="1651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Frequency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[Hz]</a:t>
            </a:r>
            <a:endParaRPr lang="sv-SE" sz="16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3266362"/>
            <a:ext cx="156367" cy="17648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705621" y="3188128"/>
            <a:ext cx="1297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Phase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[Rad]</a:t>
            </a:r>
            <a:endParaRPr lang="sv-SE" sz="16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355976" y="2528707"/>
            <a:ext cx="0" cy="7679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48" y="2467804"/>
            <a:ext cx="175293" cy="182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26402"/>
            <a:ext cx="967521" cy="2273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307298" y="3598690"/>
            <a:ext cx="1103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solidFill>
                  <a:srgbClr val="0000FF"/>
                </a:solidFill>
                <a:latin typeface="Comic Sans MS"/>
              </a:rPr>
              <a:t>Period [s]</a:t>
            </a:r>
            <a:endParaRPr lang="sv-SE" sz="16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90041" y="2509242"/>
            <a:ext cx="118987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73" y="2548269"/>
            <a:ext cx="176006" cy="175212"/>
          </a:xfrm>
          <a:prstGeom prst="rect">
            <a:avLst/>
          </a:prstGeom>
        </p:spPr>
      </p:pic>
      <p:pic>
        <p:nvPicPr>
          <p:cNvPr id="3" name="Picture 2 2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23" y="1879503"/>
            <a:ext cx="1874875" cy="254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02746"/>
            <a:ext cx="992738" cy="1861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354196" y="4026550"/>
            <a:ext cx="1454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Freq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[Rad/s]</a:t>
            </a:r>
            <a:endParaRPr lang="sv-SE" sz="16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41" y="1710108"/>
            <a:ext cx="2540842" cy="612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51" y="4418384"/>
            <a:ext cx="685051" cy="52278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380312" y="4530606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Delay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[s]</a:t>
            </a:r>
            <a:endParaRPr lang="sv-SE" sz="16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187624" y="2509242"/>
            <a:ext cx="0" cy="76797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99592" y="2528707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8" y="2343510"/>
            <a:ext cx="123860" cy="11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934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Rectangle 34"/>
          <p:cNvSpPr/>
          <p:nvPr/>
        </p:nvSpPr>
        <p:spPr>
          <a:xfrm flipV="1">
            <a:off x="514686" y="4077071"/>
            <a:ext cx="5370923" cy="187220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9" y="1880523"/>
            <a:ext cx="2680716" cy="252984"/>
          </a:xfrm>
          <a:prstGeom prst="rect">
            <a:avLst/>
          </a:prstGeom>
        </p:spPr>
      </p:pic>
      <p:pic>
        <p:nvPicPr>
          <p:cNvPr id="3" name="Picture 2 2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23" y="1879503"/>
            <a:ext cx="1874875" cy="254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41" y="1710108"/>
            <a:ext cx="2540842" cy="61299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52276" y="2299831"/>
            <a:ext cx="3075854" cy="1107634"/>
            <a:chOff x="552276" y="2299831"/>
            <a:chExt cx="4379764" cy="1577180"/>
          </a:xfrm>
        </p:grpSpPr>
        <p:sp>
          <p:nvSpPr>
            <p:cNvPr id="34" name="Rectangle 33"/>
            <p:cNvSpPr/>
            <p:nvPr/>
          </p:nvSpPr>
          <p:spPr>
            <a:xfrm flipV="1">
              <a:off x="552276" y="2299831"/>
              <a:ext cx="4379764" cy="157718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074" name="Picture 2 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91" y="2334385"/>
              <a:ext cx="4220733" cy="1511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3561306" y="2480891"/>
              <a:ext cx="0" cy="60753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130" y="2432712"/>
              <a:ext cx="138671" cy="144045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2164311" y="2465493"/>
              <a:ext cx="94128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334" y="2496366"/>
              <a:ext cx="139235" cy="138607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 flipV="1">
              <a:off x="1054887" y="2465493"/>
              <a:ext cx="0" cy="60753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27031" y="2480891"/>
              <a:ext cx="22785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67" y="2334385"/>
              <a:ext cx="97983" cy="8879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93096"/>
            <a:ext cx="5333334" cy="17904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8" y="3645023"/>
            <a:ext cx="2754390" cy="2540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74" y="4093097"/>
            <a:ext cx="128064" cy="23044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797414" y="4026550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solidFill>
                  <a:srgbClr val="0000FF"/>
                </a:solidFill>
                <a:latin typeface="Comic Sans MS"/>
              </a:rPr>
              <a:t>Digital </a:t>
            </a:r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Freq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[-]</a:t>
            </a:r>
            <a:endParaRPr lang="sv-SE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738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Rectangle 34"/>
          <p:cNvSpPr/>
          <p:nvPr/>
        </p:nvSpPr>
        <p:spPr>
          <a:xfrm flipV="1">
            <a:off x="514686" y="4077071"/>
            <a:ext cx="5370923" cy="187220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9" y="1880523"/>
            <a:ext cx="2680716" cy="252984"/>
          </a:xfrm>
          <a:prstGeom prst="rect">
            <a:avLst/>
          </a:prstGeom>
        </p:spPr>
      </p:pic>
      <p:pic>
        <p:nvPicPr>
          <p:cNvPr id="3" name="Picture 2 2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23" y="1879503"/>
            <a:ext cx="1874875" cy="254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41" y="1710108"/>
            <a:ext cx="2540842" cy="61299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52276" y="2299831"/>
            <a:ext cx="3075854" cy="1107634"/>
            <a:chOff x="552276" y="2299831"/>
            <a:chExt cx="4379764" cy="1577180"/>
          </a:xfrm>
        </p:grpSpPr>
        <p:sp>
          <p:nvSpPr>
            <p:cNvPr id="34" name="Rectangle 33"/>
            <p:cNvSpPr/>
            <p:nvPr/>
          </p:nvSpPr>
          <p:spPr>
            <a:xfrm flipV="1">
              <a:off x="552276" y="2299831"/>
              <a:ext cx="4379764" cy="157718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074" name="Picture 2 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91" y="2334385"/>
              <a:ext cx="4220733" cy="1511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3561306" y="2480891"/>
              <a:ext cx="0" cy="60753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130" y="2432712"/>
              <a:ext cx="138671" cy="144045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2164311" y="2465493"/>
              <a:ext cx="94128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334" y="2496366"/>
              <a:ext cx="139235" cy="138607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 flipV="1">
              <a:off x="1054887" y="2465493"/>
              <a:ext cx="0" cy="60753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27031" y="2480891"/>
              <a:ext cx="22785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67" y="2334385"/>
              <a:ext cx="97983" cy="8879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93096"/>
            <a:ext cx="5333334" cy="17904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8" y="3645023"/>
            <a:ext cx="2754390" cy="2540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74" y="4093097"/>
            <a:ext cx="128064" cy="23044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797414" y="4026550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solidFill>
                  <a:srgbClr val="0000FF"/>
                </a:solidFill>
                <a:latin typeface="Comic Sans MS"/>
              </a:rPr>
              <a:t>Digital </a:t>
            </a:r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Freq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[-]</a:t>
            </a:r>
            <a:endParaRPr lang="sv-SE" sz="16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0" y="4093097"/>
            <a:ext cx="5333334" cy="17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707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Rectangle 34"/>
          <p:cNvSpPr/>
          <p:nvPr/>
        </p:nvSpPr>
        <p:spPr>
          <a:xfrm flipV="1">
            <a:off x="514686" y="4077071"/>
            <a:ext cx="5370923" cy="187220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9" y="1880523"/>
            <a:ext cx="2680716" cy="252984"/>
          </a:xfrm>
          <a:prstGeom prst="rect">
            <a:avLst/>
          </a:prstGeom>
        </p:spPr>
      </p:pic>
      <p:pic>
        <p:nvPicPr>
          <p:cNvPr id="3" name="Picture 2 2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23" y="1879503"/>
            <a:ext cx="1874875" cy="254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41" y="1710108"/>
            <a:ext cx="2540842" cy="61299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52276" y="2299831"/>
            <a:ext cx="3075854" cy="1107634"/>
            <a:chOff x="552276" y="2299831"/>
            <a:chExt cx="4379764" cy="1577180"/>
          </a:xfrm>
        </p:grpSpPr>
        <p:sp>
          <p:nvSpPr>
            <p:cNvPr id="34" name="Rectangle 33"/>
            <p:cNvSpPr/>
            <p:nvPr/>
          </p:nvSpPr>
          <p:spPr>
            <a:xfrm flipV="1">
              <a:off x="552276" y="2299831"/>
              <a:ext cx="4379764" cy="157718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074" name="Picture 2 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91" y="2334385"/>
              <a:ext cx="4220733" cy="1511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3561306" y="2480891"/>
              <a:ext cx="0" cy="60753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130" y="2432712"/>
              <a:ext cx="138671" cy="144045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2164311" y="2465493"/>
              <a:ext cx="94128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334" y="2496366"/>
              <a:ext cx="139235" cy="138607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 flipV="1">
              <a:off x="1054887" y="2465493"/>
              <a:ext cx="0" cy="60753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27031" y="2480891"/>
              <a:ext cx="22785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67" y="2334385"/>
              <a:ext cx="97983" cy="8879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93096"/>
            <a:ext cx="5333334" cy="17904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8" y="3645023"/>
            <a:ext cx="2754390" cy="2540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74" y="4093097"/>
            <a:ext cx="128064" cy="23044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797414" y="4026550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solidFill>
                  <a:srgbClr val="0000FF"/>
                </a:solidFill>
                <a:latin typeface="Comic Sans MS"/>
              </a:rPr>
              <a:t>Digital </a:t>
            </a:r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Freq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[-]</a:t>
            </a:r>
            <a:endParaRPr lang="sv-SE" sz="16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0" y="4093097"/>
            <a:ext cx="5333334" cy="178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56" y="3670420"/>
            <a:ext cx="1917909" cy="255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3" y="4475945"/>
            <a:ext cx="922365" cy="23250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939123" y="4413615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solidFill>
                  <a:srgbClr val="0000FF"/>
                </a:solidFill>
                <a:latin typeface="Comic Sans MS"/>
              </a:rPr>
              <a:t>Digital </a:t>
            </a:r>
            <a:r>
              <a:rPr lang="sv-SE" sz="1600" dirty="0" err="1">
                <a:solidFill>
                  <a:srgbClr val="0000FF"/>
                </a:solidFill>
                <a:latin typeface="Comic Sans MS"/>
              </a:rPr>
              <a:t>Freq</a:t>
            </a:r>
            <a:r>
              <a:rPr lang="sv-SE" sz="1600" dirty="0">
                <a:solidFill>
                  <a:srgbClr val="0000FF"/>
                </a:solidFill>
                <a:latin typeface="Comic Sans MS"/>
              </a:rPr>
              <a:t> [-]</a:t>
            </a:r>
            <a:endParaRPr lang="sv-SE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071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199106" y="1916832"/>
            <a:ext cx="5333334" cy="4000000"/>
            <a:chOff x="3199106" y="1916832"/>
            <a:chExt cx="5333334" cy="4000000"/>
          </a:xfrm>
        </p:grpSpPr>
        <p:sp>
          <p:nvSpPr>
            <p:cNvPr id="11" name="Rectangle 10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4" name="Straight Connector 13"/>
            <p:cNvCxnSpPr>
              <a:stCxn id="11" idx="1"/>
              <a:endCxn id="9" idx="3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2060848"/>
            <a:ext cx="2187354" cy="2540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4077072"/>
            <a:ext cx="2263987" cy="2550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6" y="2463308"/>
            <a:ext cx="640350" cy="1736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0" y="4509121"/>
            <a:ext cx="780617" cy="23250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0932" y="1986078"/>
            <a:ext cx="2434884" cy="7948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ctangle 42"/>
          <p:cNvSpPr/>
          <p:nvPr/>
        </p:nvSpPr>
        <p:spPr>
          <a:xfrm>
            <a:off x="493615" y="4002302"/>
            <a:ext cx="2434884" cy="794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ctangle 43"/>
          <p:cNvSpPr/>
          <p:nvPr/>
        </p:nvSpPr>
        <p:spPr>
          <a:xfrm>
            <a:off x="5580112" y="1124744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Comic Sans MS"/>
              </a:rPr>
              <a:t>Examples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24131167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2060848"/>
            <a:ext cx="2187354" cy="2540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4077072"/>
            <a:ext cx="2263987" cy="255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7" y="2463308"/>
            <a:ext cx="646449" cy="175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0" y="4509122"/>
            <a:ext cx="788240" cy="23354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0932" y="1986078"/>
            <a:ext cx="2434884" cy="7948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ctangle 42"/>
          <p:cNvSpPr/>
          <p:nvPr/>
        </p:nvSpPr>
        <p:spPr>
          <a:xfrm>
            <a:off x="493615" y="4002302"/>
            <a:ext cx="2434884" cy="794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3199106" y="1916832"/>
            <a:ext cx="5333334" cy="40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16832"/>
            <a:ext cx="5333334" cy="4000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3" name="Rectangle 22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4" name="Straight Connector 23"/>
            <p:cNvCxnSpPr>
              <a:stCxn id="23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5580112" y="1124744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Comic Sans MS"/>
              </a:rPr>
              <a:t>Examples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37277281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2060848"/>
            <a:ext cx="2187354" cy="2540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4077072"/>
            <a:ext cx="2263987" cy="255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7" y="2463308"/>
            <a:ext cx="769945" cy="182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0" y="4509122"/>
            <a:ext cx="795878" cy="234586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0932" y="1986078"/>
            <a:ext cx="2434884" cy="7948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ctangle 42"/>
          <p:cNvSpPr/>
          <p:nvPr/>
        </p:nvSpPr>
        <p:spPr>
          <a:xfrm>
            <a:off x="493615" y="4002302"/>
            <a:ext cx="2434884" cy="794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3199106" y="1916832"/>
            <a:ext cx="5333334" cy="40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2" name="Group 21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3" name="Rectangle 22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4" name="Straight Connector 23"/>
            <p:cNvCxnSpPr>
              <a:stCxn id="23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199106" y="1916832"/>
            <a:ext cx="5333334" cy="4000000"/>
            <a:chOff x="3199106" y="1916832"/>
            <a:chExt cx="5333334" cy="4000000"/>
          </a:xfrm>
        </p:grpSpPr>
        <p:sp>
          <p:nvSpPr>
            <p:cNvPr id="25" name="Rectangle 24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6" name="Straight Connector 25"/>
            <p:cNvCxnSpPr>
              <a:stCxn id="25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5580112" y="1124744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Comic Sans MS"/>
              </a:rPr>
              <a:t>Examples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29672282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2060848"/>
            <a:ext cx="2187354" cy="2540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4077072"/>
            <a:ext cx="2263987" cy="255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7" y="2463308"/>
            <a:ext cx="771473" cy="18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0" y="4509123"/>
            <a:ext cx="797409" cy="23563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0932" y="1986078"/>
            <a:ext cx="2434884" cy="7948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ctangle 42"/>
          <p:cNvSpPr/>
          <p:nvPr/>
        </p:nvSpPr>
        <p:spPr>
          <a:xfrm>
            <a:off x="493615" y="4002302"/>
            <a:ext cx="2434884" cy="794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3199106" y="1916832"/>
            <a:ext cx="5333334" cy="40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2" name="Group 21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3" name="Rectangle 22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4" name="Straight Connector 23"/>
            <p:cNvCxnSpPr>
              <a:stCxn id="23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199106" y="1916832"/>
            <a:ext cx="5333334" cy="4000000"/>
            <a:chOff x="3199106" y="1916832"/>
            <a:chExt cx="5333334" cy="4000000"/>
          </a:xfrm>
        </p:grpSpPr>
        <p:sp>
          <p:nvSpPr>
            <p:cNvPr id="25" name="Rectangle 24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6" name="Straight Connector 25"/>
            <p:cNvCxnSpPr>
              <a:stCxn id="25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5580112" y="1124744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Comic Sans MS"/>
              </a:rPr>
              <a:t>Examples</a:t>
            </a:r>
            <a:endParaRPr lang="sv-SE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9" name="Rectangle 28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0" name="Straight Connector 29"/>
            <p:cNvCxnSpPr>
              <a:stCxn id="29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3707904" y="5550504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No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change</a:t>
            </a:r>
            <a:endParaRPr lang="sv-SE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354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2060848"/>
            <a:ext cx="2187354" cy="2540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4077072"/>
            <a:ext cx="2263987" cy="255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7" y="2463308"/>
            <a:ext cx="771473" cy="18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0" y="4509124"/>
            <a:ext cx="798942" cy="23668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0932" y="1986078"/>
            <a:ext cx="2434884" cy="7948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ctangle 42"/>
          <p:cNvSpPr/>
          <p:nvPr/>
        </p:nvSpPr>
        <p:spPr>
          <a:xfrm>
            <a:off x="493615" y="4002302"/>
            <a:ext cx="2434884" cy="794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3199106" y="1916832"/>
            <a:ext cx="5333334" cy="40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2" name="Group 21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3" name="Rectangle 22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4" name="Straight Connector 23"/>
            <p:cNvCxnSpPr>
              <a:stCxn id="23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199106" y="1916832"/>
            <a:ext cx="5333334" cy="4000000"/>
            <a:chOff x="3199106" y="1916832"/>
            <a:chExt cx="5333334" cy="4000000"/>
          </a:xfrm>
        </p:grpSpPr>
        <p:sp>
          <p:nvSpPr>
            <p:cNvPr id="25" name="Rectangle 24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6" name="Straight Connector 25"/>
            <p:cNvCxnSpPr>
              <a:stCxn id="25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5580112" y="1124744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Comic Sans MS"/>
              </a:rPr>
              <a:t>Examples</a:t>
            </a:r>
            <a:endParaRPr lang="sv-SE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9" name="Rectangle 28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0" name="Straight Connector 29"/>
            <p:cNvCxnSpPr>
              <a:stCxn id="29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3707904" y="5550504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No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change</a:t>
            </a:r>
            <a:endParaRPr lang="sv-SE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6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Consider</a:t>
            </a:r>
            <a:r>
              <a:rPr lang="sv-SE" b="1" dirty="0">
                <a:latin typeface="Comic Sans MS"/>
                <a:cs typeface="Comic Sans MS"/>
              </a:rPr>
              <a:t> an </a:t>
            </a:r>
            <a:r>
              <a:rPr lang="sv-SE" b="1" dirty="0" err="1">
                <a:latin typeface="Comic Sans MS"/>
                <a:cs typeface="Comic Sans MS"/>
              </a:rPr>
              <a:t>electronic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device</a:t>
            </a:r>
            <a:r>
              <a:rPr lang="sv-SE" b="1" dirty="0">
                <a:latin typeface="Comic Sans MS"/>
                <a:cs typeface="Comic Sans MS"/>
              </a:rPr>
              <a:t>, </a:t>
            </a:r>
            <a:r>
              <a:rPr lang="sv-SE" b="1" dirty="0" err="1">
                <a:latin typeface="Comic Sans MS"/>
                <a:cs typeface="Comic Sans MS"/>
              </a:rPr>
              <a:t>observing</a:t>
            </a:r>
            <a:r>
              <a:rPr lang="sv-SE" b="1" dirty="0">
                <a:latin typeface="Comic Sans MS"/>
                <a:cs typeface="Comic Sans MS"/>
              </a:rPr>
              <a:t> a signal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96454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vs.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220486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24928515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4077072"/>
            <a:ext cx="2263987" cy="255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0" y="4509124"/>
            <a:ext cx="798942" cy="23668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93615" y="4002302"/>
            <a:ext cx="2434884" cy="794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3199106" y="1916832"/>
            <a:ext cx="5333334" cy="40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2" name="Group 21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3" name="Rectangle 22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4" name="Straight Connector 23"/>
            <p:cNvCxnSpPr>
              <a:stCxn id="23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199106" y="1916832"/>
            <a:ext cx="5333334" cy="4000000"/>
            <a:chOff x="3199106" y="1916832"/>
            <a:chExt cx="5333334" cy="4000000"/>
          </a:xfrm>
        </p:grpSpPr>
        <p:sp>
          <p:nvSpPr>
            <p:cNvPr id="25" name="Rectangle 24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6" name="Straight Connector 25"/>
            <p:cNvCxnSpPr>
              <a:stCxn id="25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5580112" y="1124744"/>
            <a:ext cx="1303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latin typeface="Comic Sans MS"/>
              </a:rPr>
              <a:t>Explanation</a:t>
            </a:r>
            <a:endParaRPr lang="sv-SE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9" name="Rectangle 28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0" name="Straight Connector 29"/>
            <p:cNvCxnSpPr>
              <a:stCxn id="29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3707904" y="5550504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No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change</a:t>
            </a:r>
            <a:endParaRPr lang="sv-SE" sz="16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4505" y="1890000"/>
            <a:ext cx="5498534" cy="2016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1" y="1890000"/>
            <a:ext cx="4784274" cy="26993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62810" y="1762514"/>
            <a:ext cx="7005534" cy="11355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3194796" y="1793768"/>
            <a:ext cx="3463421" cy="72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5347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4077072"/>
            <a:ext cx="2263987" cy="255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0" y="4509124"/>
            <a:ext cx="798942" cy="23668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93615" y="4002302"/>
            <a:ext cx="2434884" cy="794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3199106" y="1916832"/>
            <a:ext cx="5333334" cy="40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2" name="Group 21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3" name="Rectangle 22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4" name="Straight Connector 23"/>
            <p:cNvCxnSpPr>
              <a:stCxn id="23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199106" y="1916832"/>
            <a:ext cx="5333334" cy="4000000"/>
            <a:chOff x="3199106" y="1916832"/>
            <a:chExt cx="5333334" cy="4000000"/>
          </a:xfrm>
        </p:grpSpPr>
        <p:sp>
          <p:nvSpPr>
            <p:cNvPr id="25" name="Rectangle 24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6" name="Straight Connector 25"/>
            <p:cNvCxnSpPr>
              <a:stCxn id="25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9" name="Rectangle 28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0" name="Straight Connector 29"/>
            <p:cNvCxnSpPr>
              <a:stCxn id="29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3707904" y="5550504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No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change</a:t>
            </a:r>
            <a:endParaRPr lang="sv-SE" sz="16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4505" y="1890000"/>
            <a:ext cx="5498534" cy="2016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1" y="1890000"/>
            <a:ext cx="4784274" cy="269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3" y="2275691"/>
            <a:ext cx="3791110" cy="52339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62810" y="1762514"/>
            <a:ext cx="7005534" cy="11355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ctangle 31"/>
          <p:cNvSpPr/>
          <p:nvPr/>
        </p:nvSpPr>
        <p:spPr>
          <a:xfrm>
            <a:off x="5580112" y="1124744"/>
            <a:ext cx="1303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latin typeface="Comic Sans MS"/>
              </a:rPr>
              <a:t>Explanation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32447976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4077072"/>
            <a:ext cx="2263987" cy="255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0" y="4509124"/>
            <a:ext cx="798942" cy="23668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93615" y="4002302"/>
            <a:ext cx="2434884" cy="794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3199106" y="1916832"/>
            <a:ext cx="5333334" cy="40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2" name="Group 21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3" name="Rectangle 22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4" name="Straight Connector 23"/>
            <p:cNvCxnSpPr>
              <a:stCxn id="23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199106" y="1916832"/>
            <a:ext cx="5333334" cy="4000000"/>
            <a:chOff x="3199106" y="1916832"/>
            <a:chExt cx="5333334" cy="4000000"/>
          </a:xfrm>
        </p:grpSpPr>
        <p:sp>
          <p:nvSpPr>
            <p:cNvPr id="25" name="Rectangle 24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6" name="Straight Connector 25"/>
            <p:cNvCxnSpPr>
              <a:stCxn id="25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9" name="Rectangle 28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0" name="Straight Connector 29"/>
            <p:cNvCxnSpPr>
              <a:stCxn id="29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3707904" y="5550504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No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change</a:t>
            </a:r>
            <a:endParaRPr lang="sv-SE" sz="16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4505" y="1890000"/>
            <a:ext cx="5498534" cy="2016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1" y="1890000"/>
            <a:ext cx="4784274" cy="269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3" y="2275691"/>
            <a:ext cx="3791110" cy="52339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62810" y="1762514"/>
            <a:ext cx="7005534" cy="11355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22" y="1888969"/>
            <a:ext cx="1764094" cy="27097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80112" y="1124744"/>
            <a:ext cx="1303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latin typeface="Comic Sans MS"/>
              </a:rPr>
              <a:t>Explanation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41786896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3033203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Sinusoids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4" y="4077072"/>
            <a:ext cx="2263987" cy="255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0" y="4509124"/>
            <a:ext cx="798942" cy="23668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93615" y="4002302"/>
            <a:ext cx="2434884" cy="794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3199106" y="1916832"/>
            <a:ext cx="5333334" cy="40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2" name="Group 21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3" name="Rectangle 22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4" name="Straight Connector 23"/>
            <p:cNvCxnSpPr>
              <a:stCxn id="23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199106" y="1916832"/>
            <a:ext cx="5333334" cy="4000000"/>
            <a:chOff x="3199106" y="1916832"/>
            <a:chExt cx="5333334" cy="4000000"/>
          </a:xfrm>
        </p:grpSpPr>
        <p:sp>
          <p:nvSpPr>
            <p:cNvPr id="25" name="Rectangle 24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6" name="Straight Connector 25"/>
            <p:cNvCxnSpPr>
              <a:stCxn id="25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6" y="1916832"/>
            <a:ext cx="5333334" cy="4000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203848" y="1916832"/>
            <a:ext cx="5333334" cy="4000000"/>
            <a:chOff x="3199106" y="1916832"/>
            <a:chExt cx="5333334" cy="4000000"/>
          </a:xfrm>
        </p:grpSpPr>
        <p:sp>
          <p:nvSpPr>
            <p:cNvPr id="29" name="Rectangle 28"/>
            <p:cNvSpPr/>
            <p:nvPr/>
          </p:nvSpPr>
          <p:spPr>
            <a:xfrm>
              <a:off x="3199106" y="1916832"/>
              <a:ext cx="5333334" cy="40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0" name="Straight Connector 29"/>
            <p:cNvCxnSpPr>
              <a:stCxn id="29" idx="1"/>
            </p:cNvCxnSpPr>
            <p:nvPr/>
          </p:nvCxnSpPr>
          <p:spPr>
            <a:xfrm>
              <a:off x="3199106" y="3916832"/>
              <a:ext cx="5333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3707904" y="5550504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No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change</a:t>
            </a:r>
            <a:endParaRPr lang="sv-SE" sz="16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4505" y="1890000"/>
            <a:ext cx="5498534" cy="2016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4" y="2275692"/>
            <a:ext cx="1419377" cy="52442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62810" y="1762514"/>
            <a:ext cx="2685054" cy="11355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ctangle 31"/>
          <p:cNvSpPr/>
          <p:nvPr/>
        </p:nvSpPr>
        <p:spPr>
          <a:xfrm>
            <a:off x="5580112" y="1413190"/>
            <a:ext cx="1184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latin typeface="Comic Sans MS"/>
              </a:rPr>
              <a:t>Important</a:t>
            </a:r>
            <a:endParaRPr lang="sv-SE" sz="1600" b="1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1" y="1890000"/>
            <a:ext cx="2335690" cy="27045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45953" y="1821604"/>
            <a:ext cx="44710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Discrete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sinusoid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defined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with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a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frequency</a:t>
            </a:r>
            <a:endParaRPr lang="sv-SE" sz="1600" b="1" dirty="0">
              <a:solidFill>
                <a:srgbClr val="0000FF"/>
              </a:solidFill>
              <a:latin typeface="Comic Sans MS"/>
            </a:endParaRPr>
          </a:p>
          <a:p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of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at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most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½ </a:t>
            </a:r>
            <a:r>
              <a:rPr lang="sv-SE" sz="1100" b="1" dirty="0">
                <a:solidFill>
                  <a:srgbClr val="FF0000"/>
                </a:solidFill>
                <a:latin typeface="Comic Sans MS"/>
              </a:rPr>
              <a:t>(or </a:t>
            </a:r>
            <a:r>
              <a:rPr lang="el-GR" sz="1100" b="1" dirty="0">
                <a:solidFill>
                  <a:srgbClr val="FF0000"/>
                </a:solidFill>
                <a:latin typeface="Comic Sans MS"/>
              </a:rPr>
              <a:t>π</a:t>
            </a:r>
            <a:r>
              <a:rPr lang="sv-SE" sz="1100" b="1" dirty="0">
                <a:solidFill>
                  <a:srgbClr val="FF0000"/>
                </a:solidFill>
                <a:latin typeface="Comic Sans MS"/>
              </a:rPr>
              <a:t> rad) 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in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magnitude</a:t>
            </a:r>
            <a:endParaRPr lang="sv-SE" sz="1600" b="1" dirty="0">
              <a:solidFill>
                <a:srgbClr val="0000FF"/>
              </a:solidFill>
              <a:latin typeface="Comic Sans MS"/>
            </a:endParaRPr>
          </a:p>
          <a:p>
            <a:endParaRPr lang="sv-SE" sz="1600" b="1" dirty="0">
              <a:solidFill>
                <a:srgbClr val="0000FF"/>
              </a:solidFill>
              <a:latin typeface="Comic Sans MS"/>
            </a:endParaRPr>
          </a:p>
          <a:p>
            <a:endParaRPr lang="sv-SE" sz="1600" b="1" dirty="0">
              <a:solidFill>
                <a:srgbClr val="0000FF"/>
              </a:solidFill>
              <a:latin typeface="Comic Sans MS"/>
            </a:endParaRPr>
          </a:p>
          <a:p>
            <a:endParaRPr lang="sv-SE" sz="1600" b="1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45953" y="1755296"/>
            <a:ext cx="4471096" cy="11355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ctangle 36"/>
          <p:cNvSpPr/>
          <p:nvPr/>
        </p:nvSpPr>
        <p:spPr>
          <a:xfrm>
            <a:off x="3923928" y="2519318"/>
            <a:ext cx="41665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b="1" dirty="0">
                <a:latin typeface="Comic Sans MS"/>
              </a:rPr>
              <a:t>(</a:t>
            </a:r>
            <a:r>
              <a:rPr lang="sv-SE" sz="1100" b="1" dirty="0" err="1">
                <a:latin typeface="Comic Sans MS"/>
              </a:rPr>
              <a:t>Since</a:t>
            </a:r>
            <a:r>
              <a:rPr lang="sv-SE" sz="1100" b="1" dirty="0">
                <a:latin typeface="Comic Sans MS"/>
              </a:rPr>
              <a:t> </a:t>
            </a:r>
            <a:r>
              <a:rPr lang="sv-SE" sz="1100" b="1" dirty="0" err="1">
                <a:latin typeface="Comic Sans MS"/>
              </a:rPr>
              <a:t>higher</a:t>
            </a:r>
            <a:r>
              <a:rPr lang="sv-SE" sz="1100" b="1" dirty="0">
                <a:latin typeface="Comic Sans MS"/>
              </a:rPr>
              <a:t> </a:t>
            </a:r>
            <a:r>
              <a:rPr lang="sv-SE" sz="1100" b="1" dirty="0" err="1">
                <a:latin typeface="Comic Sans MS"/>
              </a:rPr>
              <a:t>frequencies</a:t>
            </a:r>
            <a:r>
              <a:rPr lang="sv-SE" sz="1100" b="1" dirty="0">
                <a:latin typeface="Comic Sans MS"/>
              </a:rPr>
              <a:t> </a:t>
            </a:r>
            <a:r>
              <a:rPr lang="sv-SE" sz="1100" b="1" dirty="0" err="1">
                <a:latin typeface="Comic Sans MS"/>
              </a:rPr>
              <a:t>than</a:t>
            </a:r>
            <a:r>
              <a:rPr lang="sv-SE" sz="1100" b="1" dirty="0">
                <a:latin typeface="Comic Sans MS"/>
              </a:rPr>
              <a:t> </a:t>
            </a:r>
            <a:r>
              <a:rPr lang="sv-SE" sz="1100" b="1" dirty="0" err="1">
                <a:latin typeface="Comic Sans MS"/>
              </a:rPr>
              <a:t>this</a:t>
            </a:r>
            <a:r>
              <a:rPr lang="sv-SE" sz="1100" b="1" dirty="0">
                <a:latin typeface="Comic Sans MS"/>
              </a:rPr>
              <a:t> </a:t>
            </a:r>
            <a:r>
              <a:rPr lang="sv-SE" sz="1100" b="1" dirty="0" err="1">
                <a:latin typeface="Comic Sans MS"/>
              </a:rPr>
              <a:t>don’t</a:t>
            </a:r>
            <a:r>
              <a:rPr lang="sv-SE" sz="1100" b="1" dirty="0">
                <a:latin typeface="Comic Sans MS"/>
              </a:rPr>
              <a:t> make </a:t>
            </a:r>
            <a:r>
              <a:rPr lang="sv-SE" sz="1100" b="1" dirty="0" err="1">
                <a:latin typeface="Comic Sans MS"/>
              </a:rPr>
              <a:t>any</a:t>
            </a:r>
            <a:r>
              <a:rPr lang="sv-SE" sz="1100" b="1" dirty="0">
                <a:latin typeface="Comic Sans MS"/>
              </a:rPr>
              <a:t> sense)</a:t>
            </a:r>
            <a:endParaRPr lang="sv-SE" sz="1100" b="1" dirty="0"/>
          </a:p>
        </p:txBody>
      </p:sp>
    </p:spTree>
    <p:extLst>
      <p:ext uri="{BB962C8B-B14F-4D97-AF65-F5344CB8AC3E}">
        <p14:creationId xmlns:p14="http://schemas.microsoft.com/office/powerpoint/2010/main" val="26795539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298190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Sampling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83292" y="164978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02897" y="198195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393017" y="185915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1702551"/>
            <a:ext cx="356046" cy="22851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522977" y="175919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1689917"/>
            <a:ext cx="409992" cy="22943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771800" y="199908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411978" y="184520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7" name="Rectangle 46"/>
          <p:cNvSpPr/>
          <p:nvPr/>
        </p:nvSpPr>
        <p:spPr>
          <a:xfrm>
            <a:off x="4362307" y="177601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002267" y="200565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1090" y="201998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699776"/>
            <a:ext cx="346605" cy="23129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827450" y="176944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079427" y="201998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601023" y="180417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sp>
        <p:nvSpPr>
          <p:cNvPr id="54" name="Rectangle 53"/>
          <p:cNvSpPr/>
          <p:nvPr/>
        </p:nvSpPr>
        <p:spPr>
          <a:xfrm>
            <a:off x="4350797" y="187162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55" name="Rectangle 54"/>
          <p:cNvSpPr/>
          <p:nvPr/>
        </p:nvSpPr>
        <p:spPr>
          <a:xfrm>
            <a:off x="5815940" y="186505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2581406"/>
            <a:ext cx="1998807" cy="25502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383868" y="1556792"/>
            <a:ext cx="5292588" cy="843114"/>
          </a:xfrm>
          <a:prstGeom prst="rect">
            <a:avLst/>
          </a:prstGeom>
          <a:gradFill flip="none" rotWithShape="1">
            <a:gsLst>
              <a:gs pos="23000">
                <a:srgbClr val="EEECE1">
                  <a:alpha val="62000"/>
                </a:srgbClr>
              </a:gs>
              <a:gs pos="0">
                <a:schemeClr val="bg2">
                  <a:alpha val="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  <a:gs pos="97000">
                <a:srgbClr val="EEECE1"/>
              </a:gs>
            </a:gsLst>
            <a:lin ang="0" scaled="1"/>
            <a:tileRect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Rectangle 57"/>
          <p:cNvSpPr/>
          <p:nvPr/>
        </p:nvSpPr>
        <p:spPr>
          <a:xfrm>
            <a:off x="653630" y="2862573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with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1000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/sec</a:t>
            </a:r>
            <a:endParaRPr lang="sv-SE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611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298190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Sampling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83292" y="164978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02897" y="198195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393017" y="185915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1702551"/>
            <a:ext cx="356046" cy="22851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522977" y="175919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1689917"/>
            <a:ext cx="409992" cy="22943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771800" y="199908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411978" y="184520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7" name="Rectangle 46"/>
          <p:cNvSpPr/>
          <p:nvPr/>
        </p:nvSpPr>
        <p:spPr>
          <a:xfrm>
            <a:off x="4362307" y="177601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002267" y="200565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1090" y="201998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699776"/>
            <a:ext cx="346605" cy="23129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827450" y="176944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079427" y="201998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601023" y="180417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sp>
        <p:nvSpPr>
          <p:cNvPr id="54" name="Rectangle 53"/>
          <p:cNvSpPr/>
          <p:nvPr/>
        </p:nvSpPr>
        <p:spPr>
          <a:xfrm>
            <a:off x="4350797" y="187162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55" name="Rectangle 54"/>
          <p:cNvSpPr/>
          <p:nvPr/>
        </p:nvSpPr>
        <p:spPr>
          <a:xfrm>
            <a:off x="5815940" y="186505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2581406"/>
            <a:ext cx="1998807" cy="25502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383868" y="1556792"/>
            <a:ext cx="5292588" cy="843114"/>
          </a:xfrm>
          <a:prstGeom prst="rect">
            <a:avLst/>
          </a:prstGeom>
          <a:gradFill flip="none" rotWithShape="1">
            <a:gsLst>
              <a:gs pos="23000">
                <a:srgbClr val="EEECE1">
                  <a:alpha val="62000"/>
                </a:srgbClr>
              </a:gs>
              <a:gs pos="0">
                <a:schemeClr val="bg2">
                  <a:alpha val="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  <a:gs pos="97000">
                <a:srgbClr val="EEECE1"/>
              </a:gs>
            </a:gsLst>
            <a:lin ang="0" scaled="1"/>
            <a:tileRect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Rectangle 57"/>
          <p:cNvSpPr/>
          <p:nvPr/>
        </p:nvSpPr>
        <p:spPr>
          <a:xfrm>
            <a:off x="653630" y="2862573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with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1000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/sec</a:t>
            </a:r>
            <a:endParaRPr lang="sv-SE" sz="16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2" y="3293520"/>
            <a:ext cx="2998196" cy="25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93" y="3465637"/>
            <a:ext cx="144598" cy="143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71" y="3031368"/>
            <a:ext cx="152442" cy="14538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894303" y="2971213"/>
            <a:ext cx="1683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#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/sec [Hz]</a:t>
            </a:r>
            <a:endParaRPr lang="sv-SE" sz="1200" b="1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45352" y="3404174"/>
            <a:ext cx="2109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solidFill>
                  <a:srgbClr val="0000FF"/>
                </a:solidFill>
                <a:latin typeface="Comic Sans MS"/>
              </a:rPr>
              <a:t>Time</a:t>
            </a:r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</a:rPr>
              <a:t>between</a:t>
            </a:r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 [s]</a:t>
            </a:r>
            <a:endParaRPr lang="sv-SE" sz="1200" b="1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14" y="3422064"/>
            <a:ext cx="901578" cy="197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8" y="3010288"/>
            <a:ext cx="217199" cy="15889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182287" y="2862573"/>
            <a:ext cx="40486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806698" y="2755799"/>
            <a:ext cx="0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85525" y="2755799"/>
            <a:ext cx="0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137665" y="2610242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latin typeface="Comic Sans MS"/>
              </a:rPr>
              <a:t>symbol</a:t>
            </a:r>
            <a:endParaRPr lang="sv-SE" sz="1200" b="1" dirty="0"/>
          </a:p>
        </p:txBody>
      </p:sp>
      <p:sp>
        <p:nvSpPr>
          <p:cNvPr id="61" name="Rectangle 60"/>
          <p:cNvSpPr/>
          <p:nvPr/>
        </p:nvSpPr>
        <p:spPr>
          <a:xfrm>
            <a:off x="5553244" y="2591061"/>
            <a:ext cx="761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meaning</a:t>
            </a:r>
            <a:endParaRPr lang="sv-SE" sz="1200" b="1" dirty="0"/>
          </a:p>
        </p:txBody>
      </p:sp>
      <p:sp>
        <p:nvSpPr>
          <p:cNvPr id="62" name="Rectangle 61"/>
          <p:cNvSpPr/>
          <p:nvPr/>
        </p:nvSpPr>
        <p:spPr>
          <a:xfrm>
            <a:off x="7179342" y="2617299"/>
            <a:ext cx="942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latin typeface="Comic Sans MS"/>
              </a:rPr>
              <a:t>Ex. </a:t>
            </a:r>
            <a:r>
              <a:rPr lang="sv-SE" sz="1200" b="1" dirty="0" err="1">
                <a:latin typeface="Comic Sans MS"/>
              </a:rPr>
              <a:t>value</a:t>
            </a:r>
            <a:r>
              <a:rPr lang="sv-SE" sz="1200" b="1" dirty="0">
                <a:latin typeface="Comic Sans MS"/>
              </a:rPr>
              <a:t> </a:t>
            </a:r>
            <a:endParaRPr lang="sv-SE" sz="1200" b="1" dirty="0"/>
          </a:p>
        </p:txBody>
      </p:sp>
      <p:sp>
        <p:nvSpPr>
          <p:cNvPr id="63" name="Rectangle 62"/>
          <p:cNvSpPr/>
          <p:nvPr/>
        </p:nvSpPr>
        <p:spPr>
          <a:xfrm>
            <a:off x="653629" y="3167300"/>
            <a:ext cx="3241593" cy="19178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1441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298190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Sampling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83292" y="164978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02897" y="198195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393017" y="185915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1702551"/>
            <a:ext cx="356046" cy="22851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522977" y="175919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1689917"/>
            <a:ext cx="409992" cy="22943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771800" y="199908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411978" y="184520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7" name="Rectangle 46"/>
          <p:cNvSpPr/>
          <p:nvPr/>
        </p:nvSpPr>
        <p:spPr>
          <a:xfrm>
            <a:off x="4362307" y="177601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002267" y="200565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1090" y="201998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699776"/>
            <a:ext cx="346605" cy="23129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827450" y="176944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079427" y="201998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601023" y="180417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sp>
        <p:nvSpPr>
          <p:cNvPr id="54" name="Rectangle 53"/>
          <p:cNvSpPr/>
          <p:nvPr/>
        </p:nvSpPr>
        <p:spPr>
          <a:xfrm>
            <a:off x="4350797" y="187162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55" name="Rectangle 54"/>
          <p:cNvSpPr/>
          <p:nvPr/>
        </p:nvSpPr>
        <p:spPr>
          <a:xfrm>
            <a:off x="5815940" y="186505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2581406"/>
            <a:ext cx="1998807" cy="25502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383868" y="1556792"/>
            <a:ext cx="5292588" cy="843114"/>
          </a:xfrm>
          <a:prstGeom prst="rect">
            <a:avLst/>
          </a:prstGeom>
          <a:gradFill flip="none" rotWithShape="1">
            <a:gsLst>
              <a:gs pos="23000">
                <a:srgbClr val="EEECE1">
                  <a:alpha val="62000"/>
                </a:srgbClr>
              </a:gs>
              <a:gs pos="0">
                <a:schemeClr val="bg2">
                  <a:alpha val="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  <a:gs pos="97000">
                <a:srgbClr val="EEECE1"/>
              </a:gs>
            </a:gsLst>
            <a:lin ang="0" scaled="1"/>
            <a:tileRect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Rectangle 57"/>
          <p:cNvSpPr/>
          <p:nvPr/>
        </p:nvSpPr>
        <p:spPr>
          <a:xfrm>
            <a:off x="653630" y="2862573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with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1000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/sec</a:t>
            </a:r>
            <a:endParaRPr lang="sv-SE" sz="16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2" y="3293520"/>
            <a:ext cx="2998196" cy="25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93" y="3465637"/>
            <a:ext cx="144598" cy="143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71" y="3031368"/>
            <a:ext cx="152442" cy="14538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894303" y="2971213"/>
            <a:ext cx="1683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#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/sec [Hz]</a:t>
            </a:r>
            <a:endParaRPr lang="sv-SE" sz="1200" b="1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45352" y="3404174"/>
            <a:ext cx="2109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solidFill>
                  <a:srgbClr val="0000FF"/>
                </a:solidFill>
                <a:latin typeface="Comic Sans MS"/>
              </a:rPr>
              <a:t>Time</a:t>
            </a:r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</a:rPr>
              <a:t>between</a:t>
            </a:r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 [s]</a:t>
            </a:r>
            <a:endParaRPr lang="sv-SE" sz="1200" b="1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14" y="3422064"/>
            <a:ext cx="901578" cy="197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8" y="3010288"/>
            <a:ext cx="217199" cy="15889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182287" y="2862573"/>
            <a:ext cx="40486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806698" y="2755799"/>
            <a:ext cx="0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85525" y="2755799"/>
            <a:ext cx="0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137665" y="2610242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latin typeface="Comic Sans MS"/>
              </a:rPr>
              <a:t>symbol</a:t>
            </a:r>
            <a:endParaRPr lang="sv-SE" sz="1200" b="1" dirty="0"/>
          </a:p>
        </p:txBody>
      </p:sp>
      <p:sp>
        <p:nvSpPr>
          <p:cNvPr id="61" name="Rectangle 60"/>
          <p:cNvSpPr/>
          <p:nvPr/>
        </p:nvSpPr>
        <p:spPr>
          <a:xfrm>
            <a:off x="5553244" y="2591061"/>
            <a:ext cx="761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meaning</a:t>
            </a:r>
            <a:endParaRPr lang="sv-SE" sz="1200" b="1" dirty="0"/>
          </a:p>
        </p:txBody>
      </p:sp>
      <p:sp>
        <p:nvSpPr>
          <p:cNvPr id="62" name="Rectangle 61"/>
          <p:cNvSpPr/>
          <p:nvPr/>
        </p:nvSpPr>
        <p:spPr>
          <a:xfrm>
            <a:off x="7179342" y="2617299"/>
            <a:ext cx="942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latin typeface="Comic Sans MS"/>
              </a:rPr>
              <a:t>Ex. </a:t>
            </a:r>
            <a:r>
              <a:rPr lang="sv-SE" sz="1200" b="1" dirty="0" err="1">
                <a:latin typeface="Comic Sans MS"/>
              </a:rPr>
              <a:t>value</a:t>
            </a:r>
            <a:r>
              <a:rPr lang="sv-SE" sz="1200" b="1" dirty="0">
                <a:latin typeface="Comic Sans MS"/>
              </a:rPr>
              <a:t> </a:t>
            </a:r>
            <a:endParaRPr lang="sv-SE" sz="1200" b="1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05" y="3861047"/>
            <a:ext cx="1928851" cy="620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653629" y="3167300"/>
            <a:ext cx="3241593" cy="19178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4991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298190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Sampling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83292" y="164978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02897" y="198195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393017" y="185915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1702551"/>
            <a:ext cx="356046" cy="22851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522977" y="175919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1689917"/>
            <a:ext cx="409992" cy="22943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771800" y="199908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411978" y="184520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7" name="Rectangle 46"/>
          <p:cNvSpPr/>
          <p:nvPr/>
        </p:nvSpPr>
        <p:spPr>
          <a:xfrm>
            <a:off x="4362307" y="177601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002267" y="200565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1090" y="201998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699776"/>
            <a:ext cx="346605" cy="23129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827450" y="176944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079427" y="201998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601023" y="180417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sp>
        <p:nvSpPr>
          <p:cNvPr id="54" name="Rectangle 53"/>
          <p:cNvSpPr/>
          <p:nvPr/>
        </p:nvSpPr>
        <p:spPr>
          <a:xfrm>
            <a:off x="4350797" y="187162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55" name="Rectangle 54"/>
          <p:cNvSpPr/>
          <p:nvPr/>
        </p:nvSpPr>
        <p:spPr>
          <a:xfrm>
            <a:off x="5815940" y="186505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2581406"/>
            <a:ext cx="1998807" cy="25502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383868" y="1556792"/>
            <a:ext cx="5292588" cy="843114"/>
          </a:xfrm>
          <a:prstGeom prst="rect">
            <a:avLst/>
          </a:prstGeom>
          <a:gradFill flip="none" rotWithShape="1">
            <a:gsLst>
              <a:gs pos="23000">
                <a:srgbClr val="EEECE1">
                  <a:alpha val="62000"/>
                </a:srgbClr>
              </a:gs>
              <a:gs pos="0">
                <a:schemeClr val="bg2">
                  <a:alpha val="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  <a:gs pos="97000">
                <a:srgbClr val="EEECE1"/>
              </a:gs>
            </a:gsLst>
            <a:lin ang="0" scaled="1"/>
            <a:tileRect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Rectangle 57"/>
          <p:cNvSpPr/>
          <p:nvPr/>
        </p:nvSpPr>
        <p:spPr>
          <a:xfrm>
            <a:off x="653630" y="2862573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with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1000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/sec</a:t>
            </a:r>
            <a:endParaRPr lang="sv-SE" sz="16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2" y="3293520"/>
            <a:ext cx="2998196" cy="25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93" y="3465637"/>
            <a:ext cx="144598" cy="143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71" y="3031368"/>
            <a:ext cx="152442" cy="14538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894303" y="2971213"/>
            <a:ext cx="1683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#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/sec [Hz]</a:t>
            </a:r>
            <a:endParaRPr lang="sv-SE" sz="1200" b="1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45352" y="3404174"/>
            <a:ext cx="2109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solidFill>
                  <a:srgbClr val="0000FF"/>
                </a:solidFill>
                <a:latin typeface="Comic Sans MS"/>
              </a:rPr>
              <a:t>Time</a:t>
            </a:r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</a:rPr>
              <a:t>between</a:t>
            </a:r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2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200" b="1" dirty="0">
                <a:solidFill>
                  <a:srgbClr val="0000FF"/>
                </a:solidFill>
                <a:latin typeface="Comic Sans MS"/>
              </a:rPr>
              <a:t> [s]</a:t>
            </a:r>
            <a:endParaRPr lang="sv-SE" sz="1200" b="1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14" y="3422064"/>
            <a:ext cx="901578" cy="197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8" y="3010288"/>
            <a:ext cx="217199" cy="15889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182287" y="2862573"/>
            <a:ext cx="40486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806698" y="2755799"/>
            <a:ext cx="0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85525" y="2755799"/>
            <a:ext cx="0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137665" y="2610242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latin typeface="Comic Sans MS"/>
              </a:rPr>
              <a:t>symbol</a:t>
            </a:r>
            <a:endParaRPr lang="sv-SE" sz="1200" b="1" dirty="0"/>
          </a:p>
        </p:txBody>
      </p:sp>
      <p:sp>
        <p:nvSpPr>
          <p:cNvPr id="61" name="Rectangle 60"/>
          <p:cNvSpPr/>
          <p:nvPr/>
        </p:nvSpPr>
        <p:spPr>
          <a:xfrm>
            <a:off x="5553244" y="2591061"/>
            <a:ext cx="761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meaning</a:t>
            </a:r>
            <a:endParaRPr lang="sv-SE" sz="1200" b="1" dirty="0"/>
          </a:p>
        </p:txBody>
      </p:sp>
      <p:sp>
        <p:nvSpPr>
          <p:cNvPr id="62" name="Rectangle 61"/>
          <p:cNvSpPr/>
          <p:nvPr/>
        </p:nvSpPr>
        <p:spPr>
          <a:xfrm>
            <a:off x="7179342" y="2617299"/>
            <a:ext cx="942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latin typeface="Comic Sans MS"/>
              </a:rPr>
              <a:t>Ex. </a:t>
            </a:r>
            <a:r>
              <a:rPr lang="sv-SE" sz="1200" b="1" dirty="0" err="1">
                <a:latin typeface="Comic Sans MS"/>
              </a:rPr>
              <a:t>value</a:t>
            </a:r>
            <a:r>
              <a:rPr lang="sv-SE" sz="1200" b="1" dirty="0">
                <a:latin typeface="Comic Sans MS"/>
              </a:rPr>
              <a:t> </a:t>
            </a:r>
            <a:endParaRPr lang="sv-SE" sz="1200" b="1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05" y="3861047"/>
            <a:ext cx="1928851" cy="620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682610"/>
            <a:ext cx="1845342" cy="2596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53629" y="3167300"/>
            <a:ext cx="3241593" cy="19178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57" y="5218195"/>
            <a:ext cx="1483301" cy="2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036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298190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Sampling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83292" y="164978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02897" y="198195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393017" y="185915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1702551"/>
            <a:ext cx="356046" cy="22851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522977" y="175919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1689917"/>
            <a:ext cx="409992" cy="22943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771800" y="199908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411978" y="184520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7" name="Rectangle 46"/>
          <p:cNvSpPr/>
          <p:nvPr/>
        </p:nvSpPr>
        <p:spPr>
          <a:xfrm>
            <a:off x="4362307" y="177601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002267" y="200565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1090" y="201998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699776"/>
            <a:ext cx="346605" cy="23129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827450" y="176944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079427" y="201998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601023" y="180417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sp>
        <p:nvSpPr>
          <p:cNvPr id="54" name="Rectangle 53"/>
          <p:cNvSpPr/>
          <p:nvPr/>
        </p:nvSpPr>
        <p:spPr>
          <a:xfrm>
            <a:off x="4350797" y="187162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55" name="Rectangle 54"/>
          <p:cNvSpPr/>
          <p:nvPr/>
        </p:nvSpPr>
        <p:spPr>
          <a:xfrm>
            <a:off x="5815940" y="186505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2581406"/>
            <a:ext cx="1998807" cy="25502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383868" y="1556792"/>
            <a:ext cx="5292588" cy="843114"/>
          </a:xfrm>
          <a:prstGeom prst="rect">
            <a:avLst/>
          </a:prstGeom>
          <a:gradFill flip="none" rotWithShape="1">
            <a:gsLst>
              <a:gs pos="23000">
                <a:srgbClr val="EEECE1">
                  <a:alpha val="62000"/>
                </a:srgbClr>
              </a:gs>
              <a:gs pos="0">
                <a:schemeClr val="bg2">
                  <a:alpha val="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  <a:gs pos="97000">
                <a:srgbClr val="EEECE1"/>
              </a:gs>
            </a:gsLst>
            <a:lin ang="0" scaled="1"/>
            <a:tileRect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Rectangle 57"/>
          <p:cNvSpPr/>
          <p:nvPr/>
        </p:nvSpPr>
        <p:spPr>
          <a:xfrm>
            <a:off x="653630" y="2862573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with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1000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/sec</a:t>
            </a:r>
            <a:endParaRPr lang="sv-SE" sz="16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2" y="3293520"/>
            <a:ext cx="2998196" cy="257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05" y="3861047"/>
            <a:ext cx="1928851" cy="620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682610"/>
            <a:ext cx="1845342" cy="2596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53629" y="3167300"/>
            <a:ext cx="3241593" cy="19178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3" name="Picture 6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57" y="5218195"/>
            <a:ext cx="1483301" cy="263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79" y="2617201"/>
            <a:ext cx="3692100" cy="25605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4702280" y="2879268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with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1000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/sec</a:t>
            </a:r>
            <a:endParaRPr lang="sv-SE" sz="1600" b="1" dirty="0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02279" y="3167300"/>
            <a:ext cx="3241593" cy="19178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70" y="3293521"/>
            <a:ext cx="741916" cy="2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375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298190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Sampling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83292" y="164978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02897" y="198195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393017" y="185915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1702551"/>
            <a:ext cx="356046" cy="22851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522977" y="175919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1689917"/>
            <a:ext cx="409992" cy="22943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771800" y="199908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411978" y="184520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7" name="Rectangle 46"/>
          <p:cNvSpPr/>
          <p:nvPr/>
        </p:nvSpPr>
        <p:spPr>
          <a:xfrm>
            <a:off x="4362307" y="177601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002267" y="200565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1090" y="201998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699776"/>
            <a:ext cx="346605" cy="23129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827450" y="176944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079427" y="201998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601023" y="180417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sp>
        <p:nvSpPr>
          <p:cNvPr id="54" name="Rectangle 53"/>
          <p:cNvSpPr/>
          <p:nvPr/>
        </p:nvSpPr>
        <p:spPr>
          <a:xfrm>
            <a:off x="4350797" y="187162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55" name="Rectangle 54"/>
          <p:cNvSpPr/>
          <p:nvPr/>
        </p:nvSpPr>
        <p:spPr>
          <a:xfrm>
            <a:off x="5815940" y="186505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2581406"/>
            <a:ext cx="1998807" cy="25502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383868" y="1556792"/>
            <a:ext cx="5292588" cy="843114"/>
          </a:xfrm>
          <a:prstGeom prst="rect">
            <a:avLst/>
          </a:prstGeom>
          <a:gradFill flip="none" rotWithShape="1">
            <a:gsLst>
              <a:gs pos="23000">
                <a:srgbClr val="EEECE1">
                  <a:alpha val="62000"/>
                </a:srgbClr>
              </a:gs>
              <a:gs pos="0">
                <a:schemeClr val="bg2">
                  <a:alpha val="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  <a:gs pos="97000">
                <a:srgbClr val="EEECE1"/>
              </a:gs>
            </a:gsLst>
            <a:lin ang="0" scaled="1"/>
            <a:tileRect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Rectangle 57"/>
          <p:cNvSpPr/>
          <p:nvPr/>
        </p:nvSpPr>
        <p:spPr>
          <a:xfrm>
            <a:off x="653630" y="2862573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with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1000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/sec</a:t>
            </a:r>
            <a:endParaRPr lang="sv-SE" sz="16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2" y="3293520"/>
            <a:ext cx="2998196" cy="257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05" y="3861047"/>
            <a:ext cx="1928851" cy="620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682610"/>
            <a:ext cx="1845342" cy="2596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53629" y="3167300"/>
            <a:ext cx="3241593" cy="19178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3" name="Picture 6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57" y="5218195"/>
            <a:ext cx="1483301" cy="263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79" y="2617201"/>
            <a:ext cx="3692100" cy="25605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4702280" y="2879268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with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1000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/sec</a:t>
            </a:r>
            <a:endParaRPr lang="sv-SE" sz="1600" b="1" dirty="0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02279" y="3167300"/>
            <a:ext cx="3241593" cy="19178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70" y="3293521"/>
            <a:ext cx="741916" cy="2581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04" y="3291008"/>
            <a:ext cx="1845342" cy="25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85" y="3601448"/>
            <a:ext cx="1811735" cy="26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9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3054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omic Sans MS"/>
                <a:cs typeface="Comic Sans MS"/>
              </a:rPr>
              <a:t>Consider</a:t>
            </a:r>
            <a:r>
              <a:rPr lang="sv-SE" b="1" dirty="0">
                <a:latin typeface="Comic Sans MS"/>
                <a:cs typeface="Comic Sans MS"/>
              </a:rPr>
              <a:t> an </a:t>
            </a:r>
            <a:r>
              <a:rPr lang="sv-SE" b="1" dirty="0" err="1">
                <a:latin typeface="Comic Sans MS"/>
                <a:cs typeface="Comic Sans MS"/>
              </a:rPr>
              <a:t>electronic</a:t>
            </a:r>
            <a:r>
              <a:rPr lang="sv-SE" b="1" dirty="0">
                <a:latin typeface="Comic Sans MS"/>
                <a:cs typeface="Comic Sans MS"/>
              </a:rPr>
              <a:t> </a:t>
            </a:r>
            <a:r>
              <a:rPr lang="sv-SE" b="1" dirty="0" err="1">
                <a:latin typeface="Comic Sans MS"/>
                <a:cs typeface="Comic Sans MS"/>
              </a:rPr>
              <a:t>device</a:t>
            </a:r>
            <a:r>
              <a:rPr lang="sv-SE" b="1" dirty="0">
                <a:latin typeface="Comic Sans MS"/>
                <a:cs typeface="Comic Sans MS"/>
              </a:rPr>
              <a:t>, </a:t>
            </a:r>
            <a:r>
              <a:rPr lang="sv-SE" b="1" dirty="0" err="1">
                <a:latin typeface="Comic Sans MS"/>
                <a:cs typeface="Comic Sans MS"/>
              </a:rPr>
              <a:t>observing</a:t>
            </a:r>
            <a:r>
              <a:rPr lang="sv-SE" b="1" dirty="0">
                <a:latin typeface="Comic Sans MS"/>
                <a:cs typeface="Comic Sans MS"/>
              </a:rPr>
              <a:t> a signal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96454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Continuous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vs.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Discrete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time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201359" cy="22322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2420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5776" y="2204864"/>
            <a:ext cx="1296144" cy="43204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50839" y="22362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endParaRPr lang="sv-S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58" y="19888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479369" cy="307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356" y="299695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In </a:t>
            </a:r>
            <a:r>
              <a:rPr lang="sv-SE" b="1" dirty="0" err="1">
                <a:latin typeface="Comic Sans MS"/>
                <a:cs typeface="Comic Sans MS"/>
              </a:rPr>
              <a:t>reality</a:t>
            </a:r>
            <a:r>
              <a:rPr lang="sv-SE" b="1" dirty="0">
                <a:latin typeface="Comic Sans MS"/>
                <a:cs typeface="Comic Sans MS"/>
              </a:rPr>
              <a:t>, a signal is </a:t>
            </a:r>
            <a:r>
              <a:rPr lang="sv-SE" b="1" dirty="0" err="1">
                <a:latin typeface="Comic Sans MS"/>
                <a:cs typeface="Comic Sans MS"/>
              </a:rPr>
              <a:t>continuous</a:t>
            </a:r>
            <a:r>
              <a:rPr lang="sv-SE" b="1" dirty="0">
                <a:latin typeface="Comic Sans MS"/>
                <a:cs typeface="Comic Sans MS"/>
              </a:rPr>
              <a:t>.</a:t>
            </a:r>
            <a:endParaRPr lang="sv-SE" b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sv-SE" b="1" dirty="0">
              <a:latin typeface="Comic Sans MS"/>
              <a:cs typeface="Comic Sans M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36096" y="2204864"/>
            <a:ext cx="0" cy="13171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92080" y="3429000"/>
            <a:ext cx="31683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5397500" y="2805725"/>
            <a:ext cx="2489200" cy="754072"/>
          </a:xfrm>
          <a:custGeom>
            <a:avLst/>
            <a:gdLst>
              <a:gd name="connsiteX0" fmla="*/ 0 w 2489200"/>
              <a:gd name="connsiteY0" fmla="*/ 483575 h 754072"/>
              <a:gd name="connsiteX1" fmla="*/ 165100 w 2489200"/>
              <a:gd name="connsiteY1" fmla="*/ 432775 h 754072"/>
              <a:gd name="connsiteX2" fmla="*/ 304800 w 2489200"/>
              <a:gd name="connsiteY2" fmla="*/ 229575 h 754072"/>
              <a:gd name="connsiteX3" fmla="*/ 444500 w 2489200"/>
              <a:gd name="connsiteY3" fmla="*/ 13675 h 754072"/>
              <a:gd name="connsiteX4" fmla="*/ 660400 w 2489200"/>
              <a:gd name="connsiteY4" fmla="*/ 51775 h 754072"/>
              <a:gd name="connsiteX5" fmla="*/ 812800 w 2489200"/>
              <a:gd name="connsiteY5" fmla="*/ 293075 h 754072"/>
              <a:gd name="connsiteX6" fmla="*/ 1028700 w 2489200"/>
              <a:gd name="connsiteY6" fmla="*/ 293075 h 754072"/>
              <a:gd name="connsiteX7" fmla="*/ 1333500 w 2489200"/>
              <a:gd name="connsiteY7" fmla="*/ 394675 h 754072"/>
              <a:gd name="connsiteX8" fmla="*/ 1562100 w 2489200"/>
              <a:gd name="connsiteY8" fmla="*/ 686775 h 754072"/>
              <a:gd name="connsiteX9" fmla="*/ 1651000 w 2489200"/>
              <a:gd name="connsiteY9" fmla="*/ 648675 h 754072"/>
              <a:gd name="connsiteX10" fmla="*/ 1752600 w 2489200"/>
              <a:gd name="connsiteY10" fmla="*/ 343875 h 754072"/>
              <a:gd name="connsiteX11" fmla="*/ 1993900 w 2489200"/>
              <a:gd name="connsiteY11" fmla="*/ 381975 h 754072"/>
              <a:gd name="connsiteX12" fmla="*/ 2095500 w 2489200"/>
              <a:gd name="connsiteY12" fmla="*/ 623275 h 754072"/>
              <a:gd name="connsiteX13" fmla="*/ 2273300 w 2489200"/>
              <a:gd name="connsiteY13" fmla="*/ 750275 h 754072"/>
              <a:gd name="connsiteX14" fmla="*/ 2489200 w 2489200"/>
              <a:gd name="connsiteY14" fmla="*/ 483575 h 7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9200" h="754072">
                <a:moveTo>
                  <a:pt x="0" y="483575"/>
                </a:moveTo>
                <a:cubicBezTo>
                  <a:pt x="57150" y="479341"/>
                  <a:pt x="114300" y="475108"/>
                  <a:pt x="165100" y="432775"/>
                </a:cubicBezTo>
                <a:cubicBezTo>
                  <a:pt x="215900" y="390442"/>
                  <a:pt x="258233" y="299425"/>
                  <a:pt x="304800" y="229575"/>
                </a:cubicBezTo>
                <a:cubicBezTo>
                  <a:pt x="351367" y="159725"/>
                  <a:pt x="385233" y="43308"/>
                  <a:pt x="444500" y="13675"/>
                </a:cubicBezTo>
                <a:cubicBezTo>
                  <a:pt x="503767" y="-15958"/>
                  <a:pt x="599017" y="5208"/>
                  <a:pt x="660400" y="51775"/>
                </a:cubicBezTo>
                <a:cubicBezTo>
                  <a:pt x="721783" y="98342"/>
                  <a:pt x="751417" y="252858"/>
                  <a:pt x="812800" y="293075"/>
                </a:cubicBezTo>
                <a:cubicBezTo>
                  <a:pt x="874183" y="333292"/>
                  <a:pt x="941917" y="276142"/>
                  <a:pt x="1028700" y="293075"/>
                </a:cubicBezTo>
                <a:cubicBezTo>
                  <a:pt x="1115483" y="310008"/>
                  <a:pt x="1244600" y="329058"/>
                  <a:pt x="1333500" y="394675"/>
                </a:cubicBezTo>
                <a:cubicBezTo>
                  <a:pt x="1422400" y="460292"/>
                  <a:pt x="1509183" y="644442"/>
                  <a:pt x="1562100" y="686775"/>
                </a:cubicBezTo>
                <a:cubicBezTo>
                  <a:pt x="1615017" y="729108"/>
                  <a:pt x="1619250" y="705825"/>
                  <a:pt x="1651000" y="648675"/>
                </a:cubicBezTo>
                <a:cubicBezTo>
                  <a:pt x="1682750" y="591525"/>
                  <a:pt x="1695450" y="388325"/>
                  <a:pt x="1752600" y="343875"/>
                </a:cubicBezTo>
                <a:cubicBezTo>
                  <a:pt x="1809750" y="299425"/>
                  <a:pt x="1936750" y="335408"/>
                  <a:pt x="1993900" y="381975"/>
                </a:cubicBezTo>
                <a:cubicBezTo>
                  <a:pt x="2051050" y="428542"/>
                  <a:pt x="2048933" y="561892"/>
                  <a:pt x="2095500" y="623275"/>
                </a:cubicBezTo>
                <a:cubicBezTo>
                  <a:pt x="2142067" y="684658"/>
                  <a:pt x="2207683" y="773558"/>
                  <a:pt x="2273300" y="750275"/>
                </a:cubicBezTo>
                <a:cubicBezTo>
                  <a:pt x="2338917" y="726992"/>
                  <a:pt x="2414058" y="605283"/>
                  <a:pt x="2489200" y="483575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91" y="2123038"/>
            <a:ext cx="479369" cy="3076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73" y="3124724"/>
            <a:ext cx="94421" cy="1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275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298190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Sampling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83292" y="164978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02897" y="198195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393017" y="185915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1702551"/>
            <a:ext cx="356046" cy="22851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522977" y="175919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1689917"/>
            <a:ext cx="409992" cy="22943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771800" y="199908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411978" y="184520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7" name="Rectangle 46"/>
          <p:cNvSpPr/>
          <p:nvPr/>
        </p:nvSpPr>
        <p:spPr>
          <a:xfrm>
            <a:off x="4362307" y="177601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002267" y="200565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1090" y="201998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699776"/>
            <a:ext cx="346605" cy="23129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827450" y="176944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079427" y="201998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601023" y="180417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sp>
        <p:nvSpPr>
          <p:cNvPr id="54" name="Rectangle 53"/>
          <p:cNvSpPr/>
          <p:nvPr/>
        </p:nvSpPr>
        <p:spPr>
          <a:xfrm>
            <a:off x="4350797" y="187162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55" name="Rectangle 54"/>
          <p:cNvSpPr/>
          <p:nvPr/>
        </p:nvSpPr>
        <p:spPr>
          <a:xfrm>
            <a:off x="5815940" y="186505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2581406"/>
            <a:ext cx="1998807" cy="25502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383868" y="1556792"/>
            <a:ext cx="5292588" cy="843114"/>
          </a:xfrm>
          <a:prstGeom prst="rect">
            <a:avLst/>
          </a:prstGeom>
          <a:gradFill flip="none" rotWithShape="1">
            <a:gsLst>
              <a:gs pos="23000">
                <a:srgbClr val="EEECE1">
                  <a:alpha val="62000"/>
                </a:srgbClr>
              </a:gs>
              <a:gs pos="0">
                <a:schemeClr val="bg2">
                  <a:alpha val="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  <a:gs pos="97000">
                <a:srgbClr val="EEECE1"/>
              </a:gs>
            </a:gsLst>
            <a:lin ang="0" scaled="1"/>
            <a:tileRect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Rectangle 57"/>
          <p:cNvSpPr/>
          <p:nvPr/>
        </p:nvSpPr>
        <p:spPr>
          <a:xfrm>
            <a:off x="653630" y="2862573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with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1000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/sec</a:t>
            </a:r>
            <a:endParaRPr lang="sv-SE" sz="16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2" y="3293520"/>
            <a:ext cx="2998196" cy="257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05" y="3861047"/>
            <a:ext cx="1928851" cy="620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682610"/>
            <a:ext cx="1845342" cy="2596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53629" y="3167300"/>
            <a:ext cx="3241593" cy="19178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3" name="Picture 6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57" y="5218195"/>
            <a:ext cx="1483301" cy="263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79" y="2617201"/>
            <a:ext cx="3692100" cy="25605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4702280" y="2879268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with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 1000 </a:t>
            </a:r>
            <a:r>
              <a:rPr lang="sv-SE" sz="1600" b="1" dirty="0" err="1">
                <a:solidFill>
                  <a:srgbClr val="0000FF"/>
                </a:solidFill>
                <a:latin typeface="Comic Sans MS"/>
              </a:rPr>
              <a:t>samples</a:t>
            </a:r>
            <a:r>
              <a:rPr lang="sv-SE" sz="1600" b="1" dirty="0">
                <a:solidFill>
                  <a:srgbClr val="0000FF"/>
                </a:solidFill>
                <a:latin typeface="Comic Sans MS"/>
              </a:rPr>
              <a:t>/sec</a:t>
            </a:r>
            <a:endParaRPr lang="sv-SE" sz="1600" b="1" dirty="0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02279" y="3167300"/>
            <a:ext cx="3241593" cy="19178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70" y="3293521"/>
            <a:ext cx="741916" cy="2581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04" y="3291008"/>
            <a:ext cx="1845342" cy="25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85" y="3601448"/>
            <a:ext cx="1811735" cy="2606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80" y="4010041"/>
            <a:ext cx="1845342" cy="25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61" y="4320481"/>
            <a:ext cx="1812754" cy="261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80" y="4685052"/>
            <a:ext cx="371717" cy="180051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702280" y="5180811"/>
            <a:ext cx="2348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Sampling rate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too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low</a:t>
            </a:r>
            <a:endParaRPr lang="sv-SE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000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298190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Sampling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83292" y="164978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02897" y="198195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393017" y="185915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1702551"/>
            <a:ext cx="356046" cy="22851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522977" y="175919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1689917"/>
            <a:ext cx="409992" cy="22943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771800" y="199908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411978" y="184520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7" name="Rectangle 46"/>
          <p:cNvSpPr/>
          <p:nvPr/>
        </p:nvSpPr>
        <p:spPr>
          <a:xfrm>
            <a:off x="4362307" y="177601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002267" y="200565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1090" y="201998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699776"/>
            <a:ext cx="346605" cy="23129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827450" y="176944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079427" y="201998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601023" y="180417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sp>
        <p:nvSpPr>
          <p:cNvPr id="54" name="Rectangle 53"/>
          <p:cNvSpPr/>
          <p:nvPr/>
        </p:nvSpPr>
        <p:spPr>
          <a:xfrm>
            <a:off x="4350797" y="187162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55" name="Rectangle 54"/>
          <p:cNvSpPr/>
          <p:nvPr/>
        </p:nvSpPr>
        <p:spPr>
          <a:xfrm>
            <a:off x="5815940" y="186505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sp>
        <p:nvSpPr>
          <p:cNvPr id="57" name="Rectangle 56"/>
          <p:cNvSpPr/>
          <p:nvPr/>
        </p:nvSpPr>
        <p:spPr>
          <a:xfrm>
            <a:off x="3383868" y="1556792"/>
            <a:ext cx="5292588" cy="843114"/>
          </a:xfrm>
          <a:prstGeom prst="rect">
            <a:avLst/>
          </a:prstGeom>
          <a:gradFill flip="none" rotWithShape="1">
            <a:gsLst>
              <a:gs pos="23000">
                <a:srgbClr val="EEECE1">
                  <a:alpha val="62000"/>
                </a:srgbClr>
              </a:gs>
              <a:gs pos="0">
                <a:schemeClr val="bg2">
                  <a:alpha val="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  <a:gs pos="97000">
                <a:srgbClr val="EEECE1"/>
              </a:gs>
            </a:gsLst>
            <a:lin ang="0" scaled="1"/>
            <a:tileRect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15" y="3178694"/>
            <a:ext cx="3949289" cy="557541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071647" y="2703980"/>
            <a:ext cx="2691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latin typeface="Comic Sans MS"/>
              </a:rPr>
              <a:t>Conclusion</a:t>
            </a:r>
            <a:r>
              <a:rPr lang="sv-SE" sz="1600" b="1" dirty="0">
                <a:latin typeface="Comic Sans MS"/>
              </a:rPr>
              <a:t> </a:t>
            </a:r>
            <a:r>
              <a:rPr lang="sv-SE" sz="1100" b="1" dirty="0">
                <a:latin typeface="Comic Sans MS"/>
              </a:rPr>
              <a:t>(</a:t>
            </a:r>
            <a:r>
              <a:rPr lang="sv-SE" sz="1100" b="1" dirty="0" err="1">
                <a:latin typeface="Comic Sans MS"/>
              </a:rPr>
              <a:t>verify</a:t>
            </a:r>
            <a:r>
              <a:rPr lang="sv-SE" sz="1100" b="1" dirty="0">
                <a:latin typeface="Comic Sans MS"/>
              </a:rPr>
              <a:t> </a:t>
            </a:r>
            <a:r>
              <a:rPr lang="sv-SE" sz="1100" b="1" dirty="0" err="1">
                <a:latin typeface="Comic Sans MS"/>
              </a:rPr>
              <a:t>this</a:t>
            </a:r>
            <a:r>
              <a:rPr lang="sv-SE" sz="1100" b="1" dirty="0">
                <a:latin typeface="Comic Sans MS"/>
              </a:rPr>
              <a:t> at </a:t>
            </a:r>
            <a:r>
              <a:rPr lang="sv-SE" sz="1100" b="1" dirty="0" err="1">
                <a:latin typeface="Comic Sans MS"/>
              </a:rPr>
              <a:t>home</a:t>
            </a:r>
            <a:r>
              <a:rPr lang="sv-SE" sz="1100" b="1" dirty="0">
                <a:latin typeface="Comic Sans MS"/>
              </a:rPr>
              <a:t>)</a:t>
            </a:r>
            <a:endParaRPr lang="sv-SE" sz="1100" b="1" dirty="0"/>
          </a:p>
        </p:txBody>
      </p:sp>
      <p:sp>
        <p:nvSpPr>
          <p:cNvPr id="59" name="Rectangle 58"/>
          <p:cNvSpPr/>
          <p:nvPr/>
        </p:nvSpPr>
        <p:spPr>
          <a:xfrm>
            <a:off x="1162937" y="3178694"/>
            <a:ext cx="401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If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60008" y="3645024"/>
            <a:ext cx="550022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and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we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want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a sampling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Frequency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such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that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we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can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</a:p>
          <a:p>
            <a:r>
              <a:rPr lang="sv-SE" sz="300" b="1" dirty="0">
                <a:solidFill>
                  <a:srgbClr val="FF0000"/>
                </a:solidFill>
                <a:latin typeface="Comic Sans MS"/>
              </a:rPr>
              <a:t> </a:t>
            </a:r>
            <a:endParaRPr lang="sv-SE" sz="200" b="1" dirty="0">
              <a:solidFill>
                <a:srgbClr val="FF0000"/>
              </a:solidFill>
              <a:latin typeface="Comic Sans MS"/>
            </a:endParaRPr>
          </a:p>
          <a:p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reconstruct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     from     ,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then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    must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satisfy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  <a:endParaRPr lang="sv-SE" sz="1600" b="1" dirty="0">
              <a:solidFill>
                <a:srgbClr val="FF0000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26" y="3999230"/>
            <a:ext cx="216024" cy="20602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93" y="3999230"/>
            <a:ext cx="356046" cy="22851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81" y="3999230"/>
            <a:ext cx="409992" cy="2294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86" y="4509120"/>
            <a:ext cx="821767" cy="206516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1151003" y="3042534"/>
            <a:ext cx="5509229" cy="19178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5076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5536" y="965706"/>
            <a:ext cx="8352928" cy="5112568"/>
          </a:xfrm>
          <a:prstGeom prst="rect">
            <a:avLst/>
          </a:prstGeom>
          <a:solidFill>
            <a:schemeClr val="bg2"/>
          </a:soli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502" y="116632"/>
            <a:ext cx="77768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EITF75, </a:t>
            </a:r>
            <a:r>
              <a:rPr lang="sv-SE" sz="3200" b="1" dirty="0" err="1"/>
              <a:t>Introduction</a:t>
            </a:r>
            <a:endParaRPr lang="sv-S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02518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Some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notation and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basics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1124744"/>
            <a:ext cx="2981907" cy="36933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Preliminaries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omic Sans MS"/>
                <a:cs typeface="Comic Sans MS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Comic Sans MS"/>
                <a:cs typeface="Comic Sans MS"/>
              </a:rPr>
              <a:t> Sampling</a:t>
            </a:r>
            <a:endParaRPr lang="sv-SE" sz="1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83292" y="1649782"/>
            <a:ext cx="6529068" cy="62709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02897" y="1981951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393017" y="1859154"/>
            <a:ext cx="602920" cy="288032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1702551"/>
            <a:ext cx="356046" cy="22851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522977" y="1759199"/>
            <a:ext cx="1227862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8" y="1689917"/>
            <a:ext cx="409992" cy="22943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771800" y="1999089"/>
            <a:ext cx="6120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411978" y="1845200"/>
            <a:ext cx="770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omic Sans MS"/>
              </a:rPr>
              <a:t>RAM</a:t>
            </a:r>
            <a:endParaRPr lang="sv-SE" dirty="0"/>
          </a:p>
        </p:txBody>
      </p:sp>
      <p:sp>
        <p:nvSpPr>
          <p:cNvPr id="47" name="Rectangle 46"/>
          <p:cNvSpPr/>
          <p:nvPr/>
        </p:nvSpPr>
        <p:spPr>
          <a:xfrm>
            <a:off x="4362307" y="1776012"/>
            <a:ext cx="888783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002267" y="2005653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1090" y="2019983"/>
            <a:ext cx="5450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699776"/>
            <a:ext cx="346605" cy="23129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827450" y="1769447"/>
            <a:ext cx="1251977" cy="45928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079427" y="2019983"/>
            <a:ext cx="10929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601023" y="180417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Comic Sans MS"/>
                <a:cs typeface="Comic Sans MS"/>
              </a:rPr>
              <a:t>sampling</a:t>
            </a:r>
            <a:endParaRPr lang="sv-SE" dirty="0"/>
          </a:p>
        </p:txBody>
      </p:sp>
      <p:sp>
        <p:nvSpPr>
          <p:cNvPr id="54" name="Rectangle 53"/>
          <p:cNvSpPr/>
          <p:nvPr/>
        </p:nvSpPr>
        <p:spPr>
          <a:xfrm>
            <a:off x="4350797" y="1871623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Processing</a:t>
            </a:r>
            <a:endParaRPr lang="sv-SE" sz="1200" dirty="0"/>
          </a:p>
        </p:txBody>
      </p:sp>
      <p:sp>
        <p:nvSpPr>
          <p:cNvPr id="55" name="Rectangle 54"/>
          <p:cNvSpPr/>
          <p:nvPr/>
        </p:nvSpPr>
        <p:spPr>
          <a:xfrm>
            <a:off x="5815940" y="1865058"/>
            <a:ext cx="1263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omic Sans MS"/>
              </a:rPr>
              <a:t>Reconstruction</a:t>
            </a:r>
            <a:endParaRPr lang="sv-SE" sz="1200" dirty="0"/>
          </a:p>
        </p:txBody>
      </p:sp>
      <p:sp>
        <p:nvSpPr>
          <p:cNvPr id="57" name="Rectangle 56"/>
          <p:cNvSpPr/>
          <p:nvPr/>
        </p:nvSpPr>
        <p:spPr>
          <a:xfrm>
            <a:off x="3383868" y="1556792"/>
            <a:ext cx="5292588" cy="843114"/>
          </a:xfrm>
          <a:prstGeom prst="rect">
            <a:avLst/>
          </a:prstGeom>
          <a:gradFill flip="none" rotWithShape="1">
            <a:gsLst>
              <a:gs pos="23000">
                <a:srgbClr val="EEECE1">
                  <a:alpha val="62000"/>
                </a:srgbClr>
              </a:gs>
              <a:gs pos="0">
                <a:schemeClr val="bg2">
                  <a:alpha val="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  <a:gs pos="97000">
                <a:srgbClr val="EEECE1"/>
              </a:gs>
            </a:gsLst>
            <a:lin ang="0" scaled="1"/>
            <a:tileRect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15" y="3178694"/>
            <a:ext cx="3949289" cy="557541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071647" y="2703980"/>
            <a:ext cx="2691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>
                <a:latin typeface="Comic Sans MS"/>
              </a:rPr>
              <a:t>Conclusion</a:t>
            </a:r>
            <a:r>
              <a:rPr lang="sv-SE" sz="1600" b="1" dirty="0">
                <a:latin typeface="Comic Sans MS"/>
              </a:rPr>
              <a:t> </a:t>
            </a:r>
            <a:r>
              <a:rPr lang="sv-SE" sz="1100" b="1" dirty="0">
                <a:latin typeface="Comic Sans MS"/>
              </a:rPr>
              <a:t>(</a:t>
            </a:r>
            <a:r>
              <a:rPr lang="sv-SE" sz="1100" b="1" dirty="0" err="1">
                <a:latin typeface="Comic Sans MS"/>
              </a:rPr>
              <a:t>verify</a:t>
            </a:r>
            <a:r>
              <a:rPr lang="sv-SE" sz="1100" b="1" dirty="0">
                <a:latin typeface="Comic Sans MS"/>
              </a:rPr>
              <a:t> </a:t>
            </a:r>
            <a:r>
              <a:rPr lang="sv-SE" sz="1100" b="1" dirty="0" err="1">
                <a:latin typeface="Comic Sans MS"/>
              </a:rPr>
              <a:t>this</a:t>
            </a:r>
            <a:r>
              <a:rPr lang="sv-SE" sz="1100" b="1" dirty="0">
                <a:latin typeface="Comic Sans MS"/>
              </a:rPr>
              <a:t> at </a:t>
            </a:r>
            <a:r>
              <a:rPr lang="sv-SE" sz="1100" b="1" dirty="0" err="1">
                <a:latin typeface="Comic Sans MS"/>
              </a:rPr>
              <a:t>home</a:t>
            </a:r>
            <a:r>
              <a:rPr lang="sv-SE" sz="1100" b="1" dirty="0">
                <a:latin typeface="Comic Sans MS"/>
              </a:rPr>
              <a:t>)</a:t>
            </a:r>
            <a:endParaRPr lang="sv-SE" sz="1100" b="1" dirty="0"/>
          </a:p>
        </p:txBody>
      </p:sp>
      <p:sp>
        <p:nvSpPr>
          <p:cNvPr id="59" name="Rectangle 58"/>
          <p:cNvSpPr/>
          <p:nvPr/>
        </p:nvSpPr>
        <p:spPr>
          <a:xfrm>
            <a:off x="1162937" y="3178694"/>
            <a:ext cx="401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If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60008" y="3645024"/>
            <a:ext cx="550022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and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we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want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a sampling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Frequency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such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that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we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can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</a:p>
          <a:p>
            <a:r>
              <a:rPr lang="sv-SE" sz="300" b="1" dirty="0">
                <a:solidFill>
                  <a:srgbClr val="FF0000"/>
                </a:solidFill>
                <a:latin typeface="Comic Sans MS"/>
              </a:rPr>
              <a:t> </a:t>
            </a:r>
            <a:endParaRPr lang="sv-SE" sz="200" b="1" dirty="0">
              <a:solidFill>
                <a:srgbClr val="FF0000"/>
              </a:solidFill>
              <a:latin typeface="Comic Sans MS"/>
            </a:endParaRPr>
          </a:p>
          <a:p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reconstruct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     from     ,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then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    must </a:t>
            </a:r>
            <a:r>
              <a:rPr lang="sv-SE" sz="1600" b="1" dirty="0" err="1">
                <a:solidFill>
                  <a:srgbClr val="FF0000"/>
                </a:solidFill>
                <a:latin typeface="Comic Sans MS"/>
              </a:rPr>
              <a:t>satisfy</a:t>
            </a:r>
            <a:r>
              <a:rPr lang="sv-SE" sz="1600" b="1" dirty="0">
                <a:solidFill>
                  <a:srgbClr val="FF0000"/>
                </a:solidFill>
                <a:latin typeface="Comic Sans MS"/>
              </a:rPr>
              <a:t> </a:t>
            </a:r>
            <a:endParaRPr lang="sv-SE" sz="1600" b="1" dirty="0">
              <a:solidFill>
                <a:srgbClr val="FF0000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26" y="3999230"/>
            <a:ext cx="216024" cy="20602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93" y="3999230"/>
            <a:ext cx="356046" cy="22851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81" y="3999230"/>
            <a:ext cx="409992" cy="229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86" y="4509120"/>
            <a:ext cx="1190296" cy="207012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1151003" y="3042534"/>
            <a:ext cx="5509229" cy="19178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1439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3132,75"/>
  <p:tag name="LATEXADDIN" val="\documentclass{article}&#10;\usepackage{amsmath}&#10;\pagestyle{empty}&#10;\begin{document}&#10;&#10;$$x(n) = \sin\left(2\pi \frac{1}{8} n\right) \approx \{\ldots\;\;  -1\;\; -0.7 \;\; \underbar{0}\;\; 0.7 \;\; 1 \;\; 0.7 \;\;\dots\}  $$&#10;\end{document}&#10;"/>
  <p:tag name="IGUANATEXSIZE" val="20"/>
  <p:tag name="IGUANATEXCURSOR" val="17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3132,75"/>
  <p:tag name="LATEXADDIN" val="\documentclass{article}&#10;\usepackage{amsmath}&#10;\pagestyle{empty}&#10;\begin{document}&#10;&#10;$$x(n) = \sin\left(2\pi \frac{1}{8} n\right) \approx \{\ldots\;\;  -1\;\; -0.7 \;\; \underbar{0}\;\; 0.7 \;\; 1 \;\; 0.7 \;\;\dots\}  $$&#10;\end{document}&#10;"/>
  <p:tag name="IGUANATEXSIZE" val="20"/>
  <p:tag name="IGUANATEXCURSOR" val="17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,5"/>
  <p:tag name="ORIGINALWIDTH" val="3528"/>
  <p:tag name="LATEXADDIN" val="\documentclass{article}&#10;\usepackage{amsmath}&#10;\pagestyle{empty}&#10;\begin{document}&#10;&#10;$$y(n)=\frac{1}{5}x(n)+\frac{1}{5}x(n-1)+\frac{1}{5}x(n-2)+\frac{1}{5}x(n-3)+\frac{1}{5}x(n-4)$$&#10;\end{document}&#10;"/>
  <p:tag name="IGUANATEXSIZE" val="20"/>
  <p:tag name="IGUANATEXCURSOR" val="17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3132,75"/>
  <p:tag name="LATEXADDIN" val="\documentclass{article}&#10;\usepackage{amsmath}&#10;\pagestyle{empty}&#10;\begin{document}&#10;&#10;$$x(n) = \sin\left(2\pi \frac{1}{8} n\right) \approx \{\ldots\;\;  -1\;\; -0.7 \;\; \underbar{0}\;\; 0.7 \;\; 1 \;\; 0.7 \;\;\dots\}  $$&#10;\end{document}&#10;"/>
  <p:tag name="IGUANATEXSIZE" val="20"/>
  <p:tag name="IGUANATEXCURSOR" val="17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,5"/>
  <p:tag name="ORIGINALWIDTH" val="3528"/>
  <p:tag name="LATEXADDIN" val="\documentclass{article}&#10;\usepackage{amsmath}&#10;\pagestyle{empty}&#10;\begin{document}&#10;&#10;$$y(n)=\frac{1}{5}x(n)+\frac{1}{5}x(n-1)+\frac{1}{5}x(n-2)+\frac{1}{5}x(n-3)+\frac{1}{5}x(n-4)$$&#10;\end{document}&#10;"/>
  <p:tag name="IGUANATEXSIZE" val="20"/>
  <p:tag name="IGUANATEXCURSOR" val="17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,5"/>
  <p:tag name="ORIGINALWIDTH" val="3417,75"/>
  <p:tag name="LATEXADDIN" val="\documentclass{article}&#10;\usepackage{amsmath}&#10;\usepackage{xcolor}&#10;\pagestyle{empty}&#10;\begin{document}&#10;&#10;$$y(n)=\frac{1}{5}x(n){\bf \color{red} -}\frac{1}{5}x(n-1)+\frac{1}{5}x(n-2){\color{red} -}\frac{1}{5}x(n-3)+\frac{1}{5}x(n-4)$$&#10;\end{document}&#10;"/>
  <p:tag name="IGUANATEXSIZE" val="20"/>
  <p:tag name="IGUANATEXCURSOR" val="17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3132,75"/>
  <p:tag name="LATEXADDIN" val="\documentclass{article}&#10;\usepackage{amsmath}&#10;\pagestyle{empty}&#10;\begin{document}&#10;&#10;$$x(n) = \sin\left(2\pi \frac{1}{8} n\right) \approx \{\ldots\;\;  -1\;\; -0.7 \;\; \underbar{0}\;\; 0.7 \;\; 1 \;\; 0.7 \;\;\dots\}  $$&#10;\end{document}&#10;"/>
  <p:tag name="IGUANATEXSIZE" val="20"/>
  <p:tag name="IGUANATEXCURSOR" val="17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,5"/>
  <p:tag name="ORIGINALWIDTH" val="3528"/>
  <p:tag name="LATEXADDIN" val="\documentclass{article}&#10;\usepackage{amsmath}&#10;\pagestyle{empty}&#10;\begin{document}&#10;&#10;$$y(n)=\frac{1}{5}x(n)+\frac{1}{5}x(n-1)+\frac{1}{5}x(n-2)+\frac{1}{5}x(n-3)+\frac{1}{5}x(n-4)$$&#10;\end{document}&#10;"/>
  <p:tag name="IGUANATEXSIZE" val="20"/>
  <p:tag name="IGUANATEXCURSOR" val="17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,5"/>
  <p:tag name="ORIGINALWIDTH" val="3417,75"/>
  <p:tag name="LATEXADDIN" val="\documentclass{article}&#10;\usepackage{amsmath}&#10;\usepackage{xcolor}&#10;\pagestyle{empty}&#10;\begin{document}&#10;&#10;$$y(n)=\frac{1}{5}x(n){\bf \color{red} -}\frac{1}{5}x(n-1)+\frac{1}{5}x(n-2){\color{red} -}\frac{1}{5}x(n-3)+\frac{1}{5}x(n-4)$$&#10;\end{document}&#10;"/>
  <p:tag name="IGUANATEXSIZE" val="20"/>
  <p:tag name="IGUANATEXCURSOR" val="17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93,5"/>
  <p:tag name="LATEXADDIN" val="\documentclass{article}&#10;\usepackage{amsmath}&#10;\pagestyle{empty}&#10;\begin{document}&#10;&#10;$$y(n)=0.9 y(n-1)+x(n)$$&#10;\end{document}&#10;"/>
  <p:tag name="IGUANATEXSIZE" val="20"/>
  <p:tag name="IGUANATEXCURSOR" val="9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886,75"/>
  <p:tag name="LATEXADDIN" val="\documentclass{article}&#10;\usepackage{amsmath}&#10;\pagestyle{empty}&#10;\begin{document}&#10;&#10;$$\delta (n) =\left\{\begin{array}{ll} 1 &amp; n=0\\0 &amp; \mathrm{otherwise} \end{array} \right. =\{\ldots \;\; 0 \;\;\underbar{1} \;\; 0 \;\; 0 \;\;\ldots\} = \{\underbar{1}\}$$&#10;\end{document}&#10;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180,25"/>
  <p:tag name="LATEXADDIN" val="\documentclass{article}&#10;\usepackage{amsmath}&#10;\pagestyle{empty}&#10;\begin{document}&#10;&#10;$$u (n) =\left\{\begin{array}{ll} 1 &amp; n\geq 0\\0 &amp; \mathrm{otherwise} \end{array} \right. =\{\underbar{1} \;\; 1 \;\; 1 \;\;\ldots\} $$&#10;\end{document}&#10;"/>
  <p:tag name="IGUANATEXSIZE" val="20"/>
  <p:tag name="IGUANATEXCURSOR" val="21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u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5,25"/>
  <p:tag name="LATEXADDIN" val="\documentclass{article}&#10;\usepackage{amsmath}&#10;\pagestyle{empty}&#10;\begin{document}&#10;&#10;$$\delta (n) $$&#10;&#10;\end{document}"/>
  <p:tag name="IGUANATEXSIZE" val="20"/>
  <p:tag name="IGUANATEXCURSOR" val="9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886,75"/>
  <p:tag name="LATEXADDIN" val="\documentclass{article}&#10;\usepackage{amsmath}&#10;\pagestyle{empty}&#10;\begin{document}&#10;&#10;$$\delta (n) =\left\{\begin{array}{ll} 1 &amp; n=0\\0 &amp; \mathrm{otherwise} \end{array} \right. =\{\ldots \;\; 0 \;\;\underbar{1} \;\; 0 \;\; 0 \;\;\ldots\} = \{\underbar{1}\}$$&#10;\end{document}&#10;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180,25"/>
  <p:tag name="LATEXADDIN" val="\documentclass{article}&#10;\usepackage{amsmath}&#10;\pagestyle{empty}&#10;\begin{document}&#10;&#10;$$u (n) =\left\{\begin{array}{ll} 1 &amp; n\geq 0\\0 &amp; \mathrm{otherwise} \end{array} \right. =\{\underbar{1} \;\; 1 \;\; 1 \;\;\ldots\} $$&#10;\end{document}&#10;"/>
  <p:tag name="IGUANATEXSIZE" val="20"/>
  <p:tag name="IGUANATEXCURSOR" val="21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807,5"/>
  <p:tag name="LATEXADDIN" val="\documentclass{article}&#10;\usepackage{amsmath}&#10;\pagestyle{empty}&#10;\begin{document}&#10;&#10;$$x(n)=0, n&lt;0 \iff x(n) \,\,\mathrm{causal}$$&#10;\end{document}&#10;"/>
  <p:tag name="IGUANATEXSIZE" val="20"/>
  <p:tag name="IGUANATEXCURSOR" val="9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u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5,25"/>
  <p:tag name="LATEXADDIN" val="\documentclass{article}&#10;\usepackage{amsmath}&#10;\pagestyle{empty}&#10;\begin{document}&#10;&#10;$$\delta (n) $$&#10;&#10;\end{document}"/>
  <p:tag name="IGUANATEXSIZE" val="20"/>
  <p:tag name="IGUANATEXCURSOR" val="9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886,75"/>
  <p:tag name="LATEXADDIN" val="\documentclass{article}&#10;\usepackage{amsmath}&#10;\pagestyle{empty}&#10;\begin{document}&#10;&#10;$$\delta (n) =\left\{\begin{array}{ll} 1 &amp; n=0\\0 &amp; \mathrm{otherwise} \end{array} \right. =\{\ldots \;\; 0 \;\;\underbar{1} \;\; 0 \;\; 0 \;\;\ldots\} = \{\underbar{1}\}$$&#10;\end{document}&#10;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180,25"/>
  <p:tag name="LATEXADDIN" val="\documentclass{article}&#10;\usepackage{amsmath}&#10;\pagestyle{empty}&#10;\begin{document}&#10;&#10;$$u (n) =\left\{\begin{array}{ll} 1 &amp; n\geq 0\\0 &amp; \mathrm{otherwise} \end{array} \right. =\{\underbar{1} \;\; 1 \;\; 1 \;\;\ldots\} $$&#10;\end{document}&#10;"/>
  <p:tag name="IGUANATEXSIZE" val="20"/>
  <p:tag name="IGUANATEXCURSOR" val="21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807,5"/>
  <p:tag name="LATEXADDIN" val="\documentclass{article}&#10;\usepackage{amsmath}&#10;\pagestyle{empty}&#10;\begin{document}&#10;&#10;$$x(n)=0, n&lt;0 \iff x(n) \,\,\mathrm{causal}$$&#10;\end{document}&#10;"/>
  <p:tag name="IGUANATEXSIZE" val="20"/>
  <p:tag name="IGUANATEXCURSOR" val="9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u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5,25"/>
  <p:tag name="LATEXADDIN" val="\documentclass{article}&#10;\usepackage{amsmath}&#10;\pagestyle{empty}&#10;\begin{document}&#10;&#10;$$\delta (n) $$&#10;&#10;\end{document}"/>
  <p:tag name="IGUANATEXSIZE" val="20"/>
  <p:tag name="IGUANATEXCURSOR" val="9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886,75"/>
  <p:tag name="LATEXADDIN" val="\documentclass{article}&#10;\usepackage{amsmath}&#10;\pagestyle{empty}&#10;\begin{document}&#10;&#10;$$\delta (n) =\left\{\begin{array}{ll} 1 &amp; n=0\\0 &amp; \mathrm{otherwise} \end{array} \right. =\{\ldots \;\; 0 \;\;\underbar{1} \;\; 0 \;\; 0 \;\;\ldots\} = \{\underbar{1}\}$$&#10;\end{document}&#10;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180,25"/>
  <p:tag name="LATEXADDIN" val="\documentclass{article}&#10;\usepackage{amsmath}&#10;\pagestyle{empty}&#10;\begin{document}&#10;&#10;$$u (n) =\left\{\begin{array}{ll} 1 &amp; n\geq 0\\0 &amp; \mathrm{otherwise} \end{array} \right. =\{\underbar{1} \;\; 1 \;\; 1 \;\;\ldots\} $$&#10;\end{document}&#10;"/>
  <p:tag name="IGUANATEXSIZE" val="20"/>
  <p:tag name="IGUANATEXCURSOR" val="21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893,5"/>
  <p:tag name="LATEXADDIN" val="\documentclass{article}&#10;\usepackage{amsmath}&#10;\pagestyle{empty}&#10;\begin{document}&#10;&#10;$$x(n) = \{\underbar{1}\;\; 4 \;\; 1\} = 1\cdot \delta(n) + 4\cdot \delta(n-1)+1\cdot \delta(n-2) $$&#10;\end{document}&#10;"/>
  <p:tag name="IGUANATEXSIZE" val="20"/>
  <p:tag name="IGUANATEXCURSOR" val="15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u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5,25"/>
  <p:tag name="LATEXADDIN" val="\documentclass{article}&#10;\usepackage{amsmath}&#10;\pagestyle{empty}&#10;\begin{document}&#10;&#10;$$\delta (n) $$&#10;&#10;\end{document}"/>
  <p:tag name="IGUANATEXSIZE" val="20"/>
  <p:tag name="IGUANATEXCURSOR" val="9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886,75"/>
  <p:tag name="LATEXADDIN" val="\documentclass{article}&#10;\usepackage{amsmath}&#10;\pagestyle{empty}&#10;\begin{document}&#10;&#10;$$\delta (n) =\left\{\begin{array}{ll} 1 &amp; n=0\\0 &amp; \mathrm{otherwise} \end{array} \right. =\{\ldots \;\; 0 \;\;\underbar{1} \;\; 0 \;\; 0 \;\;\ldots\} = \{\underbar{1}\}$$&#10;\end{document}&#10;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180,25"/>
  <p:tag name="LATEXADDIN" val="\documentclass{article}&#10;\usepackage{amsmath}&#10;\pagestyle{empty}&#10;\begin{document}&#10;&#10;$$u (n) =\left\{\begin{array}{ll} 1 &amp; n\geq 0\\0 &amp; \mathrm{otherwise} \end{array} \right. =\{\underbar{1} \;\; 1 \;\; 1 \;\;\ldots\} $$&#10;\end{document}&#10;"/>
  <p:tag name="IGUANATEXSIZE" val="20"/>
  <p:tag name="IGUANATEXCURSOR" val="21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68,5"/>
  <p:tag name="LATEXADDIN" val="\documentclass{article}&#10;\usepackage{amsmath}&#10;\pagestyle{empty}&#10;\begin{document}&#10;&#10;$$X(f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5"/>
  <p:tag name="ORIGINALWIDTH" val="1002"/>
  <p:tag name="LATEXADDIN" val="\documentclass{article}&#10;\usepackage{amsmath}&#10;\pagestyle{empty}&#10;\begin{document}&#10;&#10;$$= \sum_{k} x(k)\delta(n-k)$$&#10;\end{document}&#10;"/>
  <p:tag name="IGUANATEXSIZE" val="20"/>
  <p:tag name="IGUANATEXCURSOR" val="10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893,5"/>
  <p:tag name="LATEXADDIN" val="\documentclass{article}&#10;\usepackage{amsmath}&#10;\pagestyle{empty}&#10;\begin{document}&#10;&#10;$$x(n) = \{\underbar{1}\;\; 4 \;\; 1\} = 1\cdot \delta(n) + 4\cdot \delta(n-1)+1\cdot \delta(n-2) $$&#10;\end{document}&#10;"/>
  <p:tag name="IGUANATEXSIZE" val="20"/>
  <p:tag name="IGUANATEXCURSOR" val="15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u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5,25"/>
  <p:tag name="LATEXADDIN" val="\documentclass{article}&#10;\usepackage{amsmath}&#10;\pagestyle{empty}&#10;\begin{document}&#10;&#10;$$\delta (n) $$&#10;&#10;\end{document}"/>
  <p:tag name="IGUANATEXSIZE" val="20"/>
  <p:tag name="IGUANATEXCURSOR" val="9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886,75"/>
  <p:tag name="LATEXADDIN" val="\documentclass{article}&#10;\usepackage{amsmath}&#10;\pagestyle{empty}&#10;\begin{document}&#10;&#10;$$\delta (n) =\left\{\begin{array}{ll} 1 &amp; n=0\\0 &amp; \mathrm{otherwise} \end{array} \right. =\{\ldots \;\; 0 \;\;\underbar{1} \;\; 0 \;\; 0 \;\;\ldots\} = \{\underbar{1}\}$$&#10;\end{document}&#10;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180,25"/>
  <p:tag name="LATEXADDIN" val="\documentclass{article}&#10;\usepackage{amsmath}&#10;\pagestyle{empty}&#10;\begin{document}&#10;&#10;$$u (n) =\left\{\begin{array}{ll} 1 &amp; n\geq 0\\0 &amp; \mathrm{otherwise} \end{array} \right. =\{\underbar{1} \;\; 1 \;\; 1 \;\;\ldots\} $$&#10;\end{document}&#10;"/>
  <p:tag name="IGUANATEXSIZE" val="20"/>
  <p:tag name="IGUANATEXCURSOR" val="21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5"/>
  <p:tag name="ORIGINALWIDTH" val="1002"/>
  <p:tag name="LATEXADDIN" val="\documentclass{article}&#10;\usepackage{amsmath}&#10;\pagestyle{empty}&#10;\begin{document}&#10;&#10;$$= \sum_{k} x(k)\delta(n-k)$$&#10;\end{document}&#10;"/>
  <p:tag name="IGUANATEXSIZE" val="20"/>
  <p:tag name="IGUANATEXCURSOR" val="10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893,5"/>
  <p:tag name="LATEXADDIN" val="\documentclass{article}&#10;\usepackage{amsmath}&#10;\pagestyle{empty}&#10;\begin{document}&#10;&#10;$$x(n) = \{\underbar{1}\;\; 4 \;\; 1\} = 1\cdot \delta(n) + 4\cdot \delta(n-1)+1\cdot \delta(n-2) $$&#10;\end{document}&#10;"/>
  <p:tag name="IGUANATEXSIZE" val="20"/>
  <p:tag name="IGUANATEXCURSOR" val="15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25"/>
  <p:tag name="ORIGINALWIDTH" val="1748,25"/>
  <p:tag name="LATEXADDIN" val="\documentclass{article}&#10;\usepackage{amsmath}&#10;\pagestyle{empty}&#10;\begin{document}&#10;&#10;$$X(f)=\int_{-\infty}^{\infty} x(t)\exp(-i2\pi f t)\mathrm{d}t $$&#10;&#10;\end{document}"/>
  <p:tag name="IGUANATEXSIZE" val="20"/>
  <p:tag name="IGUANATEXCURSOR" val="14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u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5,25"/>
  <p:tag name="LATEXADDIN" val="\documentclass{article}&#10;\usepackage{amsmath}&#10;\pagestyle{empty}&#10;\begin{document}&#10;&#10;$$\delta (n) $$&#10;&#10;\end{document}"/>
  <p:tag name="IGUANATEXSIZE" val="20"/>
  <p:tag name="IGUANATEXCURSOR" val="9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886,75"/>
  <p:tag name="LATEXADDIN" val="\documentclass{article}&#10;\usepackage{amsmath}&#10;\pagestyle{empty}&#10;\begin{document}&#10;&#10;$$\delta (n) =\left\{\begin{array}{ll} 1 &amp; n=0\\0 &amp; \mathrm{otherwise} \end{array} \right. =\{\ldots \;\; 0 \;\;\underbar{1} \;\; 0 \;\; 0 \;\;\ldots\} = \{\underbar{1}\}$$&#10;\end{document}&#10;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180,25"/>
  <p:tag name="LATEXADDIN" val="\documentclass{article}&#10;\usepackage{amsmath}&#10;\pagestyle{empty}&#10;\begin{document}&#10;&#10;$$u (n) =\left\{\begin{array}{ll} 1 &amp; n\geq 0\\0 &amp; \mathrm{otherwise} \end{array} \right. =\{\underbar{1} \;\; 1 \;\; 1 \;\;\ldots\} $$&#10;\end{document}&#10;"/>
  <p:tag name="IGUANATEXSIZE" val="20"/>
  <p:tag name="IGUANATEXCURSOR" val="21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5"/>
  <p:tag name="ORIGINALWIDTH" val="1002"/>
  <p:tag name="LATEXADDIN" val="\documentclass{article}&#10;\usepackage{amsmath}&#10;\pagestyle{empty}&#10;\begin{document}&#10;&#10;$$= \sum_{k} x(k)\delta(n-k)$$&#10;\end{document}&#10;"/>
  <p:tag name="IGUANATEXSIZE" val="20"/>
  <p:tag name="IGUANATEXCURSOR" val="10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 $$&#10;\end{document}&#10;"/>
  <p:tag name="IGUANATEXSIZE" val="20"/>
  <p:tag name="IGUANATEXCURSOR" val="8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u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5,25"/>
  <p:tag name="LATEXADDIN" val="\documentclass{article}&#10;\usepackage{amsmath}&#10;\pagestyle{empty}&#10;\begin{document}&#10;&#10;$$\delta (n) $$&#10;&#10;\end{document}"/>
  <p:tag name="IGUANATEXSIZE" val="20"/>
  <p:tag name="IGUANATEXCURSOR" val="9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886,75"/>
  <p:tag name="LATEXADDIN" val="\documentclass{article}&#10;\usepackage{amsmath}&#10;\pagestyle{empty}&#10;\begin{document}&#10;&#10;$$\delta (n) =\left\{\begin{array}{ll} 1 &amp; n=0\\0 &amp; \mathrm{otherwise} \end{array} \right. =\{\ldots \;\; 0 \;\;\underbar{1} \;\; 0 \;\; 0 \;\;\ldots\} = \{\underbar{1}\}$$&#10;\end{document}&#10;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180,25"/>
  <p:tag name="LATEXADDIN" val="\documentclass{article}&#10;\usepackage{amsmath}&#10;\pagestyle{empty}&#10;\begin{document}&#10;&#10;$$u (n) =\left\{\begin{array}{ll} 1 &amp; n\geq 0\\0 &amp; \mathrm{otherwise} \end{array} \right. =\{\underbar{1} \;\; 1 \;\; 1 \;\;\ldots\} $$&#10;\end{document}&#10;"/>
  <p:tag name="IGUANATEXSIZE" val="20"/>
  <p:tag name="IGUANATEXCURSOR" val="21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364,5"/>
  <p:tag name="LATEXADDIN" val="\documentclass{article}&#10;\usepackage{amsmath}&#10;\pagestyle{empty}&#10;\begin{document}&#10;&#10;$$x(n)=  $$&#10;\end{document}&#10;"/>
  <p:tag name="IGUANATEXSIZE" val="20"/>
  <p:tag name="IGUANATEXCURSOR" val="8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u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5,25"/>
  <p:tag name="LATEXADDIN" val="\documentclass{article}&#10;\usepackage{amsmath}&#10;\pagestyle{empty}&#10;\begin{document}&#10;&#10;$$\delta (n) $$&#10;&#10;\end{document}"/>
  <p:tag name="IGUANATEXSIZE" val="20"/>
  <p:tag name="IGUANATEXCURSOR" val="9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68,5"/>
  <p:tag name="LATEXADDIN" val="\documentclass{article}&#10;\usepackage{amsmath}&#10;\pagestyle{empty}&#10;\begin{document}&#10;&#10;$$X(f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886,75"/>
  <p:tag name="LATEXADDIN" val="\documentclass{article}&#10;\usepackage{amsmath}&#10;\pagestyle{empty}&#10;\begin{document}&#10;&#10;$$\delta (n) =\left\{\begin{array}{ll} 1 &amp; n=0\\0 &amp; \mathrm{otherwise} \end{array} \right. =\{\ldots \;\; 0 \;\;\underbar{1} \;\; 0 \;\; 0 \;\;\ldots\} = \{\underbar{1}\}$$&#10;\end{document}&#10;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180,25"/>
  <p:tag name="LATEXADDIN" val="\documentclass{article}&#10;\usepackage{amsmath}&#10;\pagestyle{empty}&#10;\begin{document}&#10;&#10;$$u (n) =\left\{\begin{array}{ll} 1 &amp; n\geq 0\\0 &amp; \mathrm{otherwise} \end{array} \right. =\{\underbar{1} \;\; 1 \;\; 1 \;\;\ldots\} $$&#10;\end{document}&#10;"/>
  <p:tag name="IGUANATEXSIZE" val="20"/>
  <p:tag name="IGUANATEXCURSOR" val="21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45,75"/>
  <p:tag name="LATEXADDIN" val="\documentclass{article}&#10;\usepackage{amsmath}&#10;\pagestyle{empty}&#10;\begin{document}&#10;&#10;$$x(n)=u(n)-u(n-5)  $$&#10;\end{document}&#10;"/>
  <p:tag name="IGUANATEXSIZE" val="20"/>
  <p:tag name="IGUANATEXCURSOR" val="9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u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5,25"/>
  <p:tag name="LATEXADDIN" val="\documentclass{article}&#10;\usepackage{amsmath}&#10;\pagestyle{empty}&#10;\begin{document}&#10;&#10;$$\delta (n) $$&#10;&#10;\end{document}"/>
  <p:tag name="IGUANATEXSIZE" val="20"/>
  <p:tag name="IGUANATEXCURSOR" val="9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5"/>
  <p:tag name="ORIGINALWIDTH" val="102"/>
  <p:tag name="LATEXADDIN" val="\documentclass{article}&#10;\usepackage{amsmath}&#10;\pagestyle{empty}&#10;\begin{document}&#10;&#10;$$\mathcal{F}$$&#10;\end{document}&#10;"/>
  <p:tag name="IGUANATEXSIZE" val="20"/>
  <p:tag name="IGUANATEXCURSOR" val="9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886,75"/>
  <p:tag name="LATEXADDIN" val="\documentclass{article}&#10;\usepackage{amsmath}&#10;\pagestyle{empty}&#10;\begin{document}&#10;&#10;$$\delta (n) =\left\{\begin{array}{ll} 1 &amp; n=0\\0 &amp; \mathrm{otherwise} \end{array} \right. =\{\ldots \;\; 0 \;\;\underbar{1} \;\; 0 \;\; 0 \;\;\ldots\} = \{\underbar{1}\}$$&#10;\end{document}&#10;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180,25"/>
  <p:tag name="LATEXADDIN" val="\documentclass{article}&#10;\usepackage{amsmath}&#10;\pagestyle{empty}&#10;\begin{document}&#10;&#10;$$u (n) =\left\{\begin{array}{ll} 1 &amp; n\geq 0\\0 &amp; \mathrm{otherwise} \end{array} \right. =\{\underbar{1} \;\; 1 \;\; 1 \;\;\ldots\} $$&#10;\end{document}&#10;"/>
  <p:tag name="IGUANATEXSIZE" val="20"/>
  <p:tag name="IGUANATEXCURSOR" val="21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45,75"/>
  <p:tag name="LATEXADDIN" val="\documentclass{article}&#10;\usepackage{amsmath}&#10;\pagestyle{empty}&#10;\begin{document}&#10;&#10;$$x(n)=u(n)-u(n-5)  $$&#10;\end{document}&#10;"/>
  <p:tag name="IGUANATEXSIZE" val="20"/>
  <p:tag name="IGUANATEXCURSOR" val="9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364,5"/>
  <p:tag name="LATEXADDIN" val="\documentclass{article}&#10;\usepackage{amsmath}&#10;\pagestyle{empty}&#10;\begin{document}&#10;&#10;$$x(n)=$$&#10;\end{document}&#10;"/>
  <p:tag name="IGUANATEXSIZE" val="20"/>
  <p:tag name="IGUANATEXCURSOR" val="8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u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63"/>
  <p:tag name="LATEXADDIN" val="\documentclass{article}&#10;\usepackage{amsmath}&#10;\pagestyle{empty}&#10;\begin{document}&#10;&#10;$$f$$&#10;&#10;\end{document}"/>
  <p:tag name="IGUANATEXSIZE" val="20"/>
  <p:tag name="IGUANATEXCURSOR" val="8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5,25"/>
  <p:tag name="LATEXADDIN" val="\documentclass{article}&#10;\usepackage{amsmath}&#10;\pagestyle{empty}&#10;\begin{document}&#10;&#10;$$\delta (n) $$&#10;&#10;\end{document}"/>
  <p:tag name="IGUANATEXSIZE" val="20"/>
  <p:tag name="IGUANATEXCURSOR" val="9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886,75"/>
  <p:tag name="LATEXADDIN" val="\documentclass{article}&#10;\usepackage{amsmath}&#10;\pagestyle{empty}&#10;\begin{document}&#10;&#10;$$\delta (n) =\left\{\begin{array}{ll} 1 &amp; n=0\\0 &amp; \mathrm{otherwise} \end{array} \right. =\{\ldots \;\; 0 \;\;\underbar{1} \;\; 0 \;\; 0 \;\;\ldots\} = \{\underbar{1}\}$$&#10;\end{document}&#10;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180,25"/>
  <p:tag name="LATEXADDIN" val="\documentclass{article}&#10;\usepackage{amsmath}&#10;\pagestyle{empty}&#10;\begin{document}&#10;&#10;$$u (n) =\left\{\begin{array}{ll} 1 &amp; n\geq 0\\0 &amp; \mathrm{otherwise} \end{array} \right. =\{\underbar{1} \;\; 1 \;\; 1 \;\;\ldots\} $$&#10;\end{document}&#10;"/>
  <p:tag name="IGUANATEXSIZE" val="20"/>
  <p:tag name="IGUANATEXCURSOR" val="21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45,75"/>
  <p:tag name="LATEXADDIN" val="\documentclass{article}&#10;\usepackage{amsmath}&#10;\pagestyle{empty}&#10;\begin{document}&#10;&#10;$$x(n)=u(n)-u(n-5)  $$&#10;\end{document}&#10;"/>
  <p:tag name="IGUANATEXSIZE" val="20"/>
  <p:tag name="IGUANATEXCURSOR" val="9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726"/>
  <p:tag name="LATEXADDIN" val="\documentclass{article}&#10;\usepackage{amsmath}&#10;\pagestyle{empty}&#10;\begin{document}&#10;&#10;$$x(n)\neq 0.5\cdot n$$&#10;\end{document}&#10;"/>
  <p:tag name="IGUANATEXSIZE" val="20"/>
  <p:tag name="IGUANATEXCURSOR" val="10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u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5,25"/>
  <p:tag name="LATEXADDIN" val="\documentclass{article}&#10;\usepackage{amsmath}&#10;\pagestyle{empty}&#10;\begin{document}&#10;&#10;$$\delta (n) $$&#10;&#10;\end{document}"/>
  <p:tag name="IGUANATEXSIZE" val="20"/>
  <p:tag name="IGUANATEXCURSOR" val="9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886,75"/>
  <p:tag name="LATEXADDIN" val="\documentclass{article}&#10;\usepackage{amsmath}&#10;\pagestyle{empty}&#10;\begin{document}&#10;&#10;$$\delta (n) =\left\{\begin{array}{ll} 1 &amp; n=0\\0 &amp; \mathrm{otherwise} \end{array} \right. =\{\ldots \;\; 0 \;\;\underbar{1} \;\; 0 \;\; 0 \;\;\ldots\} = \{\underbar{1}\}$$&#10;\end{document}&#10;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2180,25"/>
  <p:tag name="LATEXADDIN" val="\documentclass{article}&#10;\usepackage{amsmath}&#10;\pagestyle{empty}&#10;\begin{document}&#10;&#10;$$u (n) =\left\{\begin{array}{ll} 1 &amp; n\geq 0\\0 &amp; \mathrm{otherwise} \end{array} \right. =\{\underbar{1} \;\; 1 \;\; 1 \;\;\ldots\} $$&#10;\end{document}&#10;"/>
  <p:tag name="IGUANATEXSIZE" val="20"/>
  <p:tag name="IGUANATEXCURSOR" val="21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45,75"/>
  <p:tag name="LATEXADDIN" val="\documentclass{article}&#10;\usepackage{amsmath}&#10;\pagestyle{empty}&#10;\begin{document}&#10;&#10;$$x(n)=u(n)-u(n-5)  $$&#10;\end{document}&#10;"/>
  <p:tag name="IGUANATEXSIZE" val="20"/>
  <p:tag name="IGUANATEXCURSOR" val="9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60,75"/>
  <p:tag name="LATEXADDIN" val="\documentclass{article}&#10;\usepackage{amsmath}&#10;\pagestyle{empty}&#10;\begin{document}&#10;&#10;$$x(n)=0.5\cdot n u(n)$$&#10;\end{document}&#10;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u 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5,25"/>
  <p:tag name="LATEXADDIN" val="\documentclass{article}&#10;\usepackage{amsmath}&#10;\pagestyle{empty}&#10;\begin{document}&#10;&#10;$$\delta (n) $$&#10;&#10;\end{document}"/>
  <p:tag name="IGUANATEXSIZE" val="20"/>
  <p:tag name="IGUANATEXCURSOR" val="9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45,25"/>
  <p:tag name="LATEXADDIN" val="\documentclass{article}&#10;\usepackage{amsmath}&#10;\pagestyle{empty}&#10;\begin{document}&#10;&#10;$$y(n)=x(n-1)$$&#10;\end{document}&#10;"/>
  <p:tag name="IGUANATEXSIZE" val="20"/>
  <p:tag name="IGUANATEXCURSOR" val="9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32"/>
  <p:tag name="LAYER" val="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"/>
  <p:tag name="ORIGINALWIDTH" val="177,75"/>
  <p:tag name="LATEXADDIN" val="\documentclass{article}&#10;\usepackage{amsmath}&#10;\pagestyle{empty}&#10;\begin{document}&#10;&#10;$$z^{-1}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45,25"/>
  <p:tag name="LATEXADDIN" val="\documentclass{article}&#10;\usepackage{amsmath}&#10;\pagestyle{empty}&#10;\begin{document}&#10;&#10;$$y(n)=x(n-1)$$&#10;\end{document}&#10;"/>
  <p:tag name="IGUANATEXSIZE" val="20"/>
  <p:tag name="IGUANATEXCURSOR" val="9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"/>
  <p:tag name="ORIGINALWIDTH" val="177,75"/>
  <p:tag name="LATEXADDIN" val="\documentclass{article}&#10;\usepackage{amsmath}&#10;\pagestyle{empty}&#10;\begin{document}&#10;&#10;$$z^{-1}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5"/>
  <p:tag name="ORIGINALWIDTH" val="148,5"/>
  <p:tag name="LATEXADDIN" val="\documentclass{article}&#10;\usepackage{amsmath}&#10;\pagestyle{empty}&#10;\begin{document}&#10;&#10;$$0.5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32"/>
  <p:tag name="LAYER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"/>
  <p:tag name="ORIGINALWIDTH" val="177,75"/>
  <p:tag name="LATEXADDIN" val="\documentclass{article}&#10;\usepackage{amsmath}&#10;\pagestyle{empty}&#10;\begin{document}&#10;&#10;$$z^{-1}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5"/>
  <p:tag name="ORIGINALWIDTH" val="39"/>
  <p:tag name="LATEXADDIN" val="\documentclass{article}&#10;\usepackage{amsmath}&#10;\pagestyle{empty}&#10;\begin{document}&#10;&#10;$$t $$&#10;&#10;\end{document}"/>
  <p:tag name="IGUANATEXSIZE" val="20"/>
  <p:tag name="IGUANATEXCURSOR" val="8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45,25"/>
  <p:tag name="LATEXADDIN" val="\documentclass{article}&#10;\usepackage{amsmath}&#10;\pagestyle{empty}&#10;\begin{document}&#10;&#10;$$y(n)=x(n-1)$$&#10;\end{document}&#10;"/>
  <p:tag name="IGUANATEXSIZE" val="20"/>
  <p:tag name="IGUANATEXCURSOR" val="9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64,5"/>
  <p:tag name="LATEXADDIN" val="\documentclass{article}&#10;\usepackage{amsmath}&#10;\usepackage{xcolor}&#10;\pagestyle{empty}&#10;\begin{document}&#10;&#10;$${\color{red} z(n)} = x(n)+0.5\cdot y(n)$$&#10;&#10;\end{document}"/>
  <p:tag name="IGUANATEXSIZE" val="20"/>
  <p:tag name="IGUANATEXCURSOR" val="14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8,25"/>
  <p:tag name="LATEXADDIN" val="\documentclass{article}&#10;\usepackage{amsmath}&#10;\usepackage{xcolor}&#10;\pagestyle{empty}&#10;\begin{document}&#10;&#10;$${\color{red} z(n)}$$&#10;&#10;\end{document}"/>
  <p:tag name="IGUANATEXSIZE" val="20"/>
  <p:tag name="IGUANATEXCURSOR" val="12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"/>
  <p:tag name="ORIGINALWIDTH" val="177,75"/>
  <p:tag name="LATEXADDIN" val="\documentclass{article}&#10;\usepackage{amsmath}&#10;\pagestyle{empty}&#10;\begin{document}&#10;&#10;$$z^{-1}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5"/>
  <p:tag name="ORIGINALWIDTH" val="148,5"/>
  <p:tag name="LATEXADDIN" val="\documentclass{article}&#10;\usepackage{amsmath}&#10;\pagestyle{empty}&#10;\begin{document}&#10;&#10;$$0.5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32"/>
  <p:tag name="LAYER" val="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"/>
  <p:tag name="ORIGINALWIDTH" val="177,75"/>
  <p:tag name="LATEXADDIN" val="\documentclass{article}&#10;\usepackage{amsmath}&#10;\pagestyle{empty}&#10;\begin{document}&#10;&#10;$$z^{-1}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45,25"/>
  <p:tag name="LATEXADDIN" val="\documentclass{article}&#10;\usepackage{amsmath}&#10;\pagestyle{empty}&#10;\begin{document}&#10;&#10;$$y(n)=x(n-1)$$&#10;\end{document}&#10;"/>
  <p:tag name="IGUANATEXSIZE" val="20"/>
  <p:tag name="IGUANATEXCURSOR" val="9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64,5"/>
  <p:tag name="LATEXADDIN" val="\documentclass{article}&#10;\usepackage{amsmath}&#10;\usepackage{xcolor}&#10;\pagestyle{empty}&#10;\begin{document}&#10;&#10;$${\color{red} z(n)} = x(n)+0.5\cdot y(n)$$&#10;&#10;\end{document}"/>
  <p:tag name="IGUANATEXSIZE" val="20"/>
  <p:tag name="IGUANATEXCURSOR" val="14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37"/>
  <p:tag name="LATEXADDIN" val="\documentclass{article}&#10;\usepackage{amsmath}&#10;\usepackage{xcolor}&#10;\pagestyle{empty}&#10;\begin{document}&#10;&#10;$$y(n)= {\color{red} z(n-1)}$$&#10;&#10;\end{document}"/>
  <p:tag name="IGUANATEXSIZE" val="20"/>
  <p:tag name="IGUANATEXCURSOR" val="12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18,25"/>
  <p:tag name="LATEXADDIN" val="\documentclass{article}&#10;\usepackage{amsmath}&#10;\usepackage{xcolor}&#10;\pagestyle{empty}&#10;\begin{document}&#10;&#10;$${\color{red} z(n)}$$&#10;&#10;\end{document}"/>
  <p:tag name="IGUANATEXSIZE" val="20"/>
  <p:tag name="IGUANATEXCURSOR" val="12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"/>
  <p:tag name="ORIGINALWIDTH" val="177,75"/>
  <p:tag name="LATEXADDIN" val="\documentclass{article}&#10;\usepackage{amsmath}&#10;\pagestyle{empty}&#10;\begin{document}&#10;&#10;$$z^{-1}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5"/>
  <p:tag name="ORIGINALWIDTH" val="148,5"/>
  <p:tag name="LATEXADDIN" val="\documentclass{article}&#10;\usepackage{amsmath}&#10;\pagestyle{empty}&#10;\begin{document}&#10;&#10;$$0.5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32"/>
  <p:tag name="LAY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5"/>
  <p:tag name="ORIGINALWIDTH" val="39"/>
  <p:tag name="LATEXADDIN" val="\documentclass{article}&#10;\usepackage{amsmath}&#10;\pagestyle{empty}&#10;\begin{document}&#10;&#10;$$t $$&#10;&#10;\end{document}"/>
  <p:tag name="IGUANATEXSIZE" val="20"/>
  <p:tag name="IGUANATEXCURSOR" val="8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"/>
  <p:tag name="ORIGINALWIDTH" val="177,75"/>
  <p:tag name="LATEXADDIN" val="\documentclass{article}&#10;\usepackage{amsmath}&#10;\pagestyle{empty}&#10;\begin{document}&#10;&#10;$$z^{-1}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45,25"/>
  <p:tag name="LATEXADDIN" val="\documentclass{article}&#10;\usepackage{amsmath}&#10;\pagestyle{empty}&#10;\begin{document}&#10;&#10;$$y(n)=x(n-1)$$&#10;\end{document}&#10;"/>
  <p:tag name="IGUANATEXSIZE" val="20"/>
  <p:tag name="IGUANATEXCURSOR" val="9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697,25"/>
  <p:tag name="LATEXADDIN" val="\documentclass{article}&#10;\usepackage{amsmath}&#10;\usepackage{xcolor}&#10;\pagestyle{empty}&#10;\begin{document}&#10;&#10;$$y(n) =0.5\cdot y(n-1)+ x(n-1)$$&#10;&#10;\end{document}"/>
  <p:tag name="IGUANATEXSIZE" val="20"/>
  <p:tag name="IGUANATEXCURSOR" val="12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64,5"/>
  <p:tag name="LATEXADDIN" val="\documentclass{article}&#10;\usepackage{amsmath}&#10;\usepackage{xcolor}&#10;\pagestyle{empty}&#10;\begin{document}&#10;&#10;$${\color{red} z(n)} = x(n)+0.5\cdot y(n)$$&#10;&#10;\end{document}"/>
  <p:tag name="IGUANATEXSIZE" val="20"/>
  <p:tag name="IGUANATEXCURSOR" val="14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37"/>
  <p:tag name="LATEXADDIN" val="\documentclass{article}&#10;\usepackage{amsmath}&#10;\usepackage{xcolor}&#10;\pagestyle{empty}&#10;\begin{document}&#10;&#10;$$y(n)= {\color{red} z(n-1)}$$&#10;&#10;\end{document}"/>
  <p:tag name="IGUANATEXSIZE" val="20"/>
  <p:tag name="IGUANATEXCURSOR" val="12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32"/>
  <p:tag name="LAYER" val="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"/>
  <p:tag name="ORIGINALWIDTH" val="177,75"/>
  <p:tag name="LATEXADDIN" val="\documentclass{article}&#10;\usepackage{amsmath}&#10;\pagestyle{empty}&#10;\begin{document}&#10;&#10;$$z^{-1}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"/>
  <p:tag name="ORIGINALWIDTH" val="177,75"/>
  <p:tag name="LATEXADDIN" val="\documentclass{article}&#10;\usepackage{amsmath}&#10;\pagestyle{empty}&#10;\begin{document}&#10;&#10;$$z^{-1}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5"/>
  <p:tag name="ORIGINALWIDTH" val="148,5"/>
  <p:tag name="LATEXADDIN" val="\documentclass{article}&#10;\usepackage{amsmath}&#10;\pagestyle{empty}&#10;\begin{document}&#10;&#10;$$0.5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"/>
  <p:tag name="ORIGINALWIDTH" val="1886,25"/>
  <p:tag name="LATEXADDIN" val="\documentclass{article}&#10;\usepackage{amsmath}&#10;\usepackage{xcolor}&#10;\pagestyle{empty}&#10;\begin{document}&#10;&#10;$$\sum_k a(k) y(n-k) =\sum_{\ell} b(\ell) x(n-\ell)$$&#10;&#10;\end{document}"/>
  <p:tag name="IGUANATEXSIZE" val="20"/>
  <p:tag name="IGUANATEXCURSOR" val="15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"/>
  <p:tag name="ORIGINALWIDTH" val="177,75"/>
  <p:tag name="LATEXADDIN" val="\documentclass{article}&#10;\usepackage{amsmath}&#10;\pagestyle{empty}&#10;\begin{document}&#10;&#10;$$z^{-1}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5"/>
  <p:tag name="ORIGINALWIDTH" val="818,25"/>
  <p:tag name="LATEXADDIN" val="\documentclass{article}&#10;\usepackage{amsmath}&#10;\usepackage{xcolor}&#10;\pagestyle{empty}&#10;\begin{document}&#10;&#10;$$E = \sum_n |x(n)|^2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3"/>
  <p:tag name="ORIGINALWIDTH" val="1016,25"/>
  <p:tag name="LATEXADDIN" val="\documentclass{article}&#10;\usepackage{amsmath}&#10;\usepackage{xcolor}&#10;\pagestyle{empty}&#10;\begin{document}&#10;&#10;$$P = \frac{1}{N}\sum_{n=0}^{N-1} |x(n)|^2 $$&#10;&#10;\end{document}"/>
  <p:tag name="IGUANATEXSIZE" val="20"/>
  <p:tag name="IGUANATEXCURSOR" val="12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5"/>
  <p:tag name="ORIGINALWIDTH" val="818,25"/>
  <p:tag name="LATEXADDIN" val="\documentclass{article}&#10;\usepackage{amsmath}&#10;\usepackage{xcolor}&#10;\pagestyle{empty}&#10;\begin{document}&#10;&#10;$$E = \sum_n |x(n)|^2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3"/>
  <p:tag name="ORIGINALWIDTH" val="1016,25"/>
  <p:tag name="LATEXADDIN" val="\documentclass{article}&#10;\usepackage{amsmath}&#10;\usepackage{xcolor}&#10;\pagestyle{empty}&#10;\begin{document}&#10;&#10;$$P = \frac{1}{N}\sum_{n=0}^{N-1} |x(n)|^2 $$&#10;&#10;\end{document}"/>
  <p:tag name="IGUANATEXSIZE" val="20"/>
  <p:tag name="IGUANATEXCURSOR" val="12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5"/>
  <p:tag name="ORIGINALWIDTH" val="504"/>
  <p:tag name="LATEXADDIN" val="\documentclass{article}&#10;\usepackage{amsmath}&#10;\usepackage{xcolor}&#10;\pagestyle{empty}&#10;\begin{document}&#10;&#10;$$U=R\cdot I$$&#10;&#10;\end{document}"/>
  <p:tag name="IGUANATEXSIZE" val="20"/>
  <p:tag name="IGUANATEXCURSOR" val="11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5"/>
  <p:tag name="ORIGINALWIDTH" val="509,25"/>
  <p:tag name="LATEXADDIN" val="\documentclass{article}&#10;\usepackage{amsmath}&#10;\usepackage{xcolor}&#10;\pagestyle{empty}&#10;\begin{document}&#10;&#10;$$P=U\cdot I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5"/>
  <p:tag name="ORIGINALWIDTH" val="818,25"/>
  <p:tag name="LATEXADDIN" val="\documentclass{article}&#10;\usepackage{amsmath}&#10;\usepackage{xcolor}&#10;\pagestyle{empty}&#10;\begin{document}&#10;&#10;$$E = \sum_n |x(n)|^2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3"/>
  <p:tag name="ORIGINALWIDTH" val="1016,25"/>
  <p:tag name="LATEXADDIN" val="\documentclass{article}&#10;\usepackage{amsmath}&#10;\usepackage{xcolor}&#10;\pagestyle{empty}&#10;\begin{document}&#10;&#10;$$P = \frac{1}{N}\sum_{n=0}^{N-1} |x(n)|^2 $$&#10;&#10;\end{document}"/>
  <p:tag name="IGUANATEXSIZE" val="20"/>
  <p:tag name="IGUANATEXCURSOR" val="12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5"/>
  <p:tag name="ORIGINALWIDTH" val="504"/>
  <p:tag name="LATEXADDIN" val="\documentclass{article}&#10;\usepackage{amsmath}&#10;\usepackage{xcolor}&#10;\pagestyle{empty}&#10;\begin{document}&#10;&#10;$$U=R\cdot I$$&#10;&#10;\end{document}"/>
  <p:tag name="IGUANATEXSIZE" val="20"/>
  <p:tag name="IGUANATEXCURSOR" val="11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5"/>
  <p:tag name="ORIGINALWIDTH" val="509,25"/>
  <p:tag name="LATEXADDIN" val="\documentclass{article}&#10;\usepackage{amsmath}&#10;\usepackage{xcolor}&#10;\pagestyle{empty}&#10;\begin{document}&#10;&#10;$$P=U\cdot I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"/>
  <p:tag name="ORIGINALWIDTH" val="570"/>
  <p:tag name="LATEXADDIN" val="\documentclass{article}&#10;\usepackage{amsmath}&#10;\usepackage{xcolor}&#10;\pagestyle{empty}&#10;\begin{document}&#10;&#10;$$P=U^2/R$$&#10;&#10;\end{document}"/>
  <p:tag name="IGUANATEXSIZE" val="20"/>
  <p:tag name="IGUANATEXCURSOR" val="11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5"/>
  <p:tag name="ORIGINALWIDTH" val="39"/>
  <p:tag name="LATEXADDIN" val="\documentclass{article}&#10;\usepackage{amsmath}&#10;\pagestyle{empty}&#10;\begin{document}&#10;&#10;$$t $$&#10;&#10;\end{document}"/>
  <p:tag name="IGUANATEXSIZE" val="20"/>
  <p:tag name="IGUANATEXCURSOR" val="8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5"/>
  <p:tag name="ORIGINALWIDTH" val="90"/>
  <p:tag name="LATEXADDIN" val="\documentclass{article}&#10;\usepackage{amsmath}&#10;\usepackage{xcolor}&#10;\pagestyle{empty}&#10;\begin{document}&#10;&#10;$$R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5"/>
  <p:tag name="ORIGINALWIDTH" val="818,25"/>
  <p:tag name="LATEXADDIN" val="\documentclass{article}&#10;\usepackage{amsmath}&#10;\usepackage{xcolor}&#10;\pagestyle{empty}&#10;\begin{document}&#10;&#10;$$E = \sum_n |x(n)|^2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3"/>
  <p:tag name="ORIGINALWIDTH" val="1016,25"/>
  <p:tag name="LATEXADDIN" val="\documentclass{article}&#10;\usepackage{amsmath}&#10;\usepackage{xcolor}&#10;\pagestyle{empty}&#10;\begin{document}&#10;&#10;$$P = \frac{1}{N}\sum_{n=0}^{N-1} |x(n)|^2 $$&#10;&#10;\end{document}"/>
  <p:tag name="IGUANATEXSIZE" val="20"/>
  <p:tag name="IGUANATEXCURSOR" val="12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733,5"/>
  <p:tag name="LATEXADDIN" val="\documentclass{article}&#10;\usepackage{amsmath}&#10;\usepackage{xcolor}&#10;\pagestyle{empty}&#10;\begin{document}&#10;&#10;$$x(n)=x(-n)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30,25"/>
  <p:tag name="LATEXADDIN" val="\documentclass{article}&#10;\usepackage{amsmath}&#10;\usepackage{xcolor}&#10;\pagestyle{empty}&#10;\begin{document}&#10;&#10;$$x(n)=-x(-n) $$&#10;&#10;\end{document}"/>
  <p:tag name="IGUANATEXSIZE" val="20"/>
  <p:tag name="IGUANATEXCURSOR" val="10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5"/>
  <p:tag name="ORIGINALWIDTH" val="818,25"/>
  <p:tag name="LATEXADDIN" val="\documentclass{article}&#10;\usepackage{amsmath}&#10;\usepackage{xcolor}&#10;\pagestyle{empty}&#10;\begin{document}&#10;&#10;$$E = \sum_n |x(n)|^2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3"/>
  <p:tag name="ORIGINALWIDTH" val="1016,25"/>
  <p:tag name="LATEXADDIN" val="\documentclass{article}&#10;\usepackage{amsmath}&#10;\usepackage{xcolor}&#10;\pagestyle{empty}&#10;\begin{document}&#10;&#10;$$P = \frac{1}{N}\sum_{n=0}^{N-1} |x(n)|^2 $$&#10;&#10;\end{document}"/>
  <p:tag name="IGUANATEXSIZE" val="20"/>
  <p:tag name="IGUANATEXCURSOR" val="12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733,5"/>
  <p:tag name="LATEXADDIN" val="\documentclass{article}&#10;\usepackage{amsmath}&#10;\usepackage{xcolor}&#10;\pagestyle{empty}&#10;\begin{document}&#10;&#10;$$x(n)=x(-n)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30,25"/>
  <p:tag name="LATEXADDIN" val="\documentclass{article}&#10;\usepackage{amsmath}&#10;\usepackage{xcolor}&#10;\pagestyle{empty}&#10;\begin{document}&#10;&#10;$$x(n)=-x(-n) $$&#10;&#10;\end{document}"/>
  <p:tag name="IGUANATEXSIZE" val="20"/>
  <p:tag name="IGUANATEXCURSOR" val="10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usepackage{xcolor}&#10;\pagestyle{empty}&#10;\begin{document}&#10;&#10;$$y(n)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5"/>
  <p:tag name="ORIGINALWIDTH" val="39"/>
  <p:tag name="LATEXADDIN" val="\documentclass{article}&#10;\usepackage{amsmath}&#10;\pagestyle{empty}&#10;\begin{document}&#10;&#10;$$t $$&#10;&#10;\end{document}"/>
  <p:tag name="IGUANATEXSIZE" val="20"/>
  <p:tag name="IGUANATEXCURSOR" val="8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557,75"/>
  <p:tag name="LATEXADDIN" val="\documentclass{article}&#10;\usepackage{amsmath}&#10;\usepackage{xcolor}&#10;\pagestyle{empty}&#10;\begin{document}&#10;&#10;$$x(n),\, x(n-1),\,\ldots, \, x(n-L) $$&#10;&#10;\end{document}"/>
  <p:tag name="IGUANATEXSIZE" val="20"/>
  <p:tag name="IGUANATEXCURSOR" val="13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671,75"/>
  <p:tag name="LATEXADDIN" val="\documentclass{article}&#10;\usepackage{amsmath}&#10;\usepackage{xcolor}&#10;\pagestyle{empty}&#10;\begin{document}&#10;&#10;$$x(n-L-1),\, x(n-L-2),\, \ldots $$&#10;&#10;\end{document}"/>
  <p:tag name="IGUANATEXSIZE" val="20"/>
  <p:tag name="IGUANATEXCURSOR" val="13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5"/>
  <p:tag name="ORIGINALWIDTH" val="818,25"/>
  <p:tag name="LATEXADDIN" val="\documentclass{article}&#10;\usepackage{amsmath}&#10;\usepackage{xcolor}&#10;\pagestyle{empty}&#10;\begin{document}&#10;&#10;$$E = \sum_n |x(n)|^2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3"/>
  <p:tag name="ORIGINALWIDTH" val="1016,25"/>
  <p:tag name="LATEXADDIN" val="\documentclass{article}&#10;\usepackage{amsmath}&#10;\usepackage{xcolor}&#10;\pagestyle{empty}&#10;\begin{document}&#10;&#10;$$P = \frac{1}{N}\sum_{n=0}^{N-1} |x(n)|^2 $$&#10;&#10;\end{document}"/>
  <p:tag name="IGUANATEXSIZE" val="20"/>
  <p:tag name="IGUANATEXCURSOR" val="12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733,5"/>
  <p:tag name="LATEXADDIN" val="\documentclass{article}&#10;\usepackage{amsmath}&#10;\usepackage{xcolor}&#10;\pagestyle{empty}&#10;\begin{document}&#10;&#10;$$x(n)=x(-n)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30,25"/>
  <p:tag name="LATEXADDIN" val="\documentclass{article}&#10;\usepackage{amsmath}&#10;\usepackage{xcolor}&#10;\pagestyle{empty}&#10;\begin{document}&#10;&#10;$$x(n)=-x(-n) $$&#10;&#10;\end{document}"/>
  <p:tag name="IGUANATEXSIZE" val="20"/>
  <p:tag name="IGUANATEXCURSOR" val="10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usepackage{xcolor}&#10;\pagestyle{empty}&#10;\begin{document}&#10;&#10;$$y(n)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557,75"/>
  <p:tag name="LATEXADDIN" val="\documentclass{article}&#10;\usepackage{amsmath}&#10;\usepackage{xcolor}&#10;\pagestyle{empty}&#10;\begin{document}&#10;&#10;$$x(n),\, x(n-1),\,\ldots, \, x(n-L) $$&#10;&#10;\end{document}"/>
  <p:tag name="IGUANATEXSIZE" val="20"/>
  <p:tag name="IGUANATEXCURSOR" val="13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671,75"/>
  <p:tag name="LATEXADDIN" val="\documentclass{article}&#10;\usepackage{amsmath}&#10;\usepackage{xcolor}&#10;\pagestyle{empty}&#10;\begin{document}&#10;&#10;$$x(n-L-1),\, x(n-L-2),\, \ldots $$&#10;&#10;\end{document}"/>
  <p:tag name="IGUANATEXSIZE" val="20"/>
  <p:tag name="IGUANATEXCURSOR" val="13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5"/>
  <p:tag name="ORIGINALWIDTH" val="818,25"/>
  <p:tag name="LATEXADDIN" val="\documentclass{article}&#10;\usepackage{amsmath}&#10;\usepackage{xcolor}&#10;\pagestyle{empty}&#10;\begin{document}&#10;&#10;$$E = \sum_n |x(n)|^2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3"/>
  <p:tag name="ORIGINALWIDTH" val="1016,25"/>
  <p:tag name="LATEXADDIN" val="\documentclass{article}&#10;\usepackage{amsmath}&#10;\usepackage{xcolor}&#10;\pagestyle{empty}&#10;\begin{document}&#10;&#10;$$P = \frac{1}{N}\sum_{n=0}^{N-1} |x(n)|^2 $$&#10;&#10;\end{document}"/>
  <p:tag name="IGUANATEXSIZE" val="20"/>
  <p:tag name="IGUANATEXCURSOR" val="12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733,5"/>
  <p:tag name="LATEXADDIN" val="\documentclass{article}&#10;\usepackage{amsmath}&#10;\usepackage{xcolor}&#10;\pagestyle{empty}&#10;\begin{document}&#10;&#10;$$x(n)=x(-n)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30,25"/>
  <p:tag name="LATEXADDIN" val="\documentclass{article}&#10;\usepackage{amsmath}&#10;\usepackage{xcolor}&#10;\pagestyle{empty}&#10;\begin{document}&#10;&#10;$$x(n)=-x(-n) $$&#10;&#10;\end{document}"/>
  <p:tag name="IGUANATEXSIZE" val="20"/>
  <p:tag name="IGUANATEXCURSOR" val="10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usepackage{xcolor}&#10;\pagestyle{empty}&#10;\begin{document}&#10;&#10;$$y(n)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557,75"/>
  <p:tag name="LATEXADDIN" val="\documentclass{article}&#10;\usepackage{amsmath}&#10;\usepackage{xcolor}&#10;\pagestyle{empty}&#10;\begin{document}&#10;&#10;$$x(n),\, x(n-1),\,\ldots, \, x(n-L) $$&#10;&#10;\end{document}"/>
  <p:tag name="IGUANATEXSIZE" val="20"/>
  <p:tag name="IGUANATEXCURSOR" val="13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671,75"/>
  <p:tag name="LATEXADDIN" val="\documentclass{article}&#10;\usepackage{amsmath}&#10;\usepackage{xcolor}&#10;\pagestyle{empty}&#10;\begin{document}&#10;&#10;$$x(n-L-1),\, x(n-L-2),\, \ldots $$&#10;&#10;\end{document}"/>
  <p:tag name="IGUANATEXSIZE" val="20"/>
  <p:tag name="IGUANATEXCURSOR" val="13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14,25"/>
  <p:tag name="LATEXADDIN" val="\documentclass{article}&#10;\usepackage{amsmath}&#10;\usepackage{xcolor}&#10;\pagestyle{empty}&#10;\begin{document}&#10;$$x(n),\,\ldots, x(-\infty) $$&#10;&#10;\end{document}"/>
  <p:tag name="IGUANATEXSIZE" val="20"/>
  <p:tag name="IGUANATEXCURSOR" val="10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usepackage{xcolor}&#10;\pagestyle{empty}&#10;\begin{document}&#10;&#10;$$y(n)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5"/>
  <p:tag name="ORIGINALWIDTH" val="818,25"/>
  <p:tag name="LATEXADDIN" val="\documentclass{article}&#10;\usepackage{amsmath}&#10;\usepackage{xcolor}&#10;\pagestyle{empty}&#10;\begin{document}&#10;&#10;$$E = \sum_n |x(n)|^2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3"/>
  <p:tag name="ORIGINALWIDTH" val="1016,25"/>
  <p:tag name="LATEXADDIN" val="\documentclass{article}&#10;\usepackage{amsmath}&#10;\usepackage{xcolor}&#10;\pagestyle{empty}&#10;\begin{document}&#10;&#10;$$P = \frac{1}{N}\sum_{n=0}^{N-1} |x(n)|^2 $$&#10;&#10;\end{document}"/>
  <p:tag name="IGUANATEXSIZE" val="20"/>
  <p:tag name="IGUANATEXCURSOR" val="12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733,5"/>
  <p:tag name="LATEXADDIN" val="\documentclass{article}&#10;\usepackage{amsmath}&#10;\usepackage{xcolor}&#10;\pagestyle{empty}&#10;\begin{document}&#10;&#10;$$x(n)=x(-n)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30,25"/>
  <p:tag name="LATEXADDIN" val="\documentclass{article}&#10;\usepackage{amsmath}&#10;\usepackage{xcolor}&#10;\pagestyle{empty}&#10;\begin{document}&#10;&#10;$$x(n)=-x(-n) $$&#10;&#10;\end{document}"/>
  <p:tag name="IGUANATEXSIZE" val="20"/>
  <p:tag name="IGUANATEXCURSOR" val="10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usepackage{xcolor}&#10;\pagestyle{empty}&#10;\begin{document}&#10;&#10;$$y(n)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557,75"/>
  <p:tag name="LATEXADDIN" val="\documentclass{article}&#10;\usepackage{amsmath}&#10;\usepackage{xcolor}&#10;\pagestyle{empty}&#10;\begin{document}&#10;&#10;$$x(n),\, x(n-1),\,\ldots, \, x(n-L) $$&#10;&#10;\end{document}"/>
  <p:tag name="IGUANATEXSIZE" val="20"/>
  <p:tag name="IGUANATEXCURSOR" val="13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671,75"/>
  <p:tag name="LATEXADDIN" val="\documentclass{article}&#10;\usepackage{amsmath}&#10;\usepackage{xcolor}&#10;\pagestyle{empty}&#10;\begin{document}&#10;&#10;$$x(n-L-1),\, x(n-L-2),\, \ldots $$&#10;&#10;\end{document}"/>
  <p:tag name="IGUANATEXSIZE" val="20"/>
  <p:tag name="IGUANATEXCURSOR" val="13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14,25"/>
  <p:tag name="LATEXADDIN" val="\documentclass{article}&#10;\usepackage{amsmath}&#10;\usepackage{xcolor}&#10;\pagestyle{empty}&#10;\begin{document}&#10;$$x(n),\,\ldots, x(-\infty) $$&#10;&#10;\end{document}"/>
  <p:tag name="IGUANATEXSIZE" val="20"/>
  <p:tag name="IGUANATEXCURSOR" val="10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usepackage{xcolor}&#10;\pagestyle{empty}&#10;\begin{document}&#10;&#10;$$y(n)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39,75"/>
  <p:tag name="LATEXADDIN" val="\documentclass{article}&#10;\usepackage{amsmath}&#10;\usepackage{xcolor}&#10;\pagestyle{empty}&#10;\begin{document}&#10;&#10;$${\color{red}y(n) = x(n)+x(n-1) }$$&#10;&#10;\end{document}"/>
  <p:tag name="IGUANATEXSIZE" val="20"/>
  <p:tag name="IGUANATEXCURSOR" val="13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83,5"/>
  <p:tag name="LATEXADDIN" val="\documentclass{article}&#10;\usepackage{amsmath}&#10;\usepackage{xcolor}&#10;\pagestyle{empty}&#10;\begin{document}&#10;&#10;$${\color{red}y(n) = 0.5\cdot y(n-1)+x(n) }$$&#10;&#10;\end{document}"/>
  <p:tag name="IGUANATEXSIZE" val="20"/>
  <p:tag name="IGUANATEXCURSOR" val="14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00,5"/>
  <p:tag name="LATEXADDIN" val="\documentclass{article}&#10;\usepackage{amsmath}&#10;\usepackage{xcolor}&#10;\pagestyle{empty}&#10;\begin{document}&#10;&#10;$$x(n) =\alpha x_1(n)+\beta x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74,25"/>
  <p:tag name="LATEXADDIN" val="\documentclass{article}&#10;\usepackage{amsmath}&#10;\usepackage{xcolor}&#10;\pagestyle{empty}&#10;\begin{document}&#10;&#10;$$y(n) =\alpha y_1(n)+\beta y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5"/>
  <p:tag name="ORIGINALWIDTH" val="215,25"/>
  <p:tag name="LATEXADDIN" val="\documentclass{article}&#10;\usepackage{amsmath}&#10;\usepackage{xcolor}&#10;\pagestyle{empty}&#10;\begin{document}&#10;&#10;$$\iff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00,5"/>
  <p:tag name="LATEXADDIN" val="\documentclass{article}&#10;\usepackage{amsmath}&#10;\usepackage{xcolor}&#10;\pagestyle{empty}&#10;\begin{document}&#10;&#10;$$x(n) =\alpha x_1(n)+\beta x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74,25"/>
  <p:tag name="LATEXADDIN" val="\documentclass{article}&#10;\usepackage{amsmath}&#10;\usepackage{xcolor}&#10;\pagestyle{empty}&#10;\begin{document}&#10;&#10;$$y(n) =\alpha y_1(n)+\beta y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5"/>
  <p:tag name="ORIGINALWIDTH" val="215,25"/>
  <p:tag name="LATEXADDIN" val="\documentclass{article}&#10;\usepackage{amsmath}&#10;\usepackage{xcolor}&#10;\pagestyle{empty}&#10;\begin{document}&#10;&#10;$$\iff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5"/>
  <p:tag name="ORIGINALWIDTH" val="215,25"/>
  <p:tag name="LATEXADDIN" val="\documentclass{article}&#10;\usepackage{amsmath}&#10;\usepackage{xcolor}&#10;\pagestyle{empty}&#10;\begin{document}&#10;&#10;$$\iff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83,5"/>
  <p:tag name="LATEXADDIN" val="\documentclass{article}&#10;\usepackage{amsmath}&#10;\pagestyle{empty}&#10;\begin{document}&#10;&#10;$$x_1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70,5"/>
  <p:tag name="LATEXADDIN" val="\documentclass{article}&#10;\usepackage{amsmath}&#10;\pagestyle{empty}&#10;\begin{document}&#10;&#10;$$\alpha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83,5"/>
  <p:tag name="LATEXADDIN" val="\documentclass{article}&#10;\usepackage{amsmath}&#10;\pagestyle{empty}&#10;\begin{document}&#10;&#10;$$x_2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5"/>
  <p:tag name="ORIGINALWIDTH" val="69"/>
  <p:tag name="LATEXADDIN" val="\documentclass{article}&#10;\usepackage{amsmath}&#10;\pagestyle{empty}&#10;\begin{document}&#10;&#10;$$\beta $$&#10;&#10;\end{document}"/>
  <p:tag name="IGUANATEXSIZE" val="20"/>
  <p:tag name="IGUANATEXCURSOR" val="8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83,5"/>
  <p:tag name="LATEXADDIN" val="\documentclass{article}&#10;\usepackage{amsmath}&#10;\pagestyle{empty}&#10;\begin{document}&#10;&#10;$$x_1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70,5"/>
  <p:tag name="LATEXADDIN" val="\documentclass{article}&#10;\usepackage{amsmath}&#10;\pagestyle{empty}&#10;\begin{document}&#10;&#10;$$\alpha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83,5"/>
  <p:tag name="LATEXADDIN" val="\documentclass{article}&#10;\usepackage{amsmath}&#10;\pagestyle{empty}&#10;\begin{document}&#10;&#10;$$x_2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5"/>
  <p:tag name="ORIGINALWIDTH" val="69"/>
  <p:tag name="LATEXADDIN" val="\documentclass{article}&#10;\usepackage{amsmath}&#10;\pagestyle{empty}&#10;\begin{document}&#10;&#10;$$\beta $$&#10;&#10;\end{document}"/>
  <p:tag name="IGUANATEXSIZE" val="20"/>
  <p:tag name="IGUANATEXCURSOR" val="8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00,5"/>
  <p:tag name="LATEXADDIN" val="\documentclass{article}&#10;\usepackage{amsmath}&#10;\usepackage{xcolor}&#10;\pagestyle{empty}&#10;\begin{document}&#10;&#10;$$x(n) =\alpha x_1(n)+\beta x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74,25"/>
  <p:tag name="LATEXADDIN" val="\documentclass{article}&#10;\usepackage{amsmath}&#10;\usepackage{xcolor}&#10;\pagestyle{empty}&#10;\begin{document}&#10;&#10;$$y(n) =\alpha y_1(n)+\beta y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5"/>
  <p:tag name="ORIGINALWIDTH" val="215,25"/>
  <p:tag name="LATEXADDIN" val="\documentclass{article}&#10;\usepackage{amsmath}&#10;\usepackage{xcolor}&#10;\pagestyle{empty}&#10;\begin{document}&#10;&#10;$$\iff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5"/>
  <p:tag name="ORIGINALWIDTH" val="215,25"/>
  <p:tag name="LATEXADDIN" val="\documentclass{article}&#10;\usepackage{amsmath}&#10;\usepackage{xcolor}&#10;\pagestyle{empty}&#10;\begin{document}&#10;&#10;$$\iff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5"/>
  <p:tag name="ORIGINALWIDTH" val="53,25"/>
  <p:tag name="LATEXADDIN" val="\documentclass{article}&#10;\usepackage{amsmath}&#10;\pagestyle{empty}&#10;\begin{document}&#10;&#10;$$0 $$&#10;&#10;\end{document}"/>
  <p:tag name="IGUANATEXSIZE" val="20"/>
  <p:tag name="IGUANATEXCURSOR" val="8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5"/>
  <p:tag name="ORIGINALWIDTH" val="53,25"/>
  <p:tag name="LATEXADDIN" val="\documentclass{article}&#10;\usepackage{amsmath}&#10;\pagestyle{empty}&#10;\begin{document}&#10;&#10;$$0 $$&#10;&#10;\end{document}"/>
  <p:tag name="IGUANATEXSIZE" val="20"/>
  <p:tag name="IGUANATEXCURSOR" val="8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5"/>
  <p:tag name="ORIGINALWIDTH" val="39"/>
  <p:tag name="LATEXADDIN" val="\documentclass{article}&#10;\usepackage{amsmath}&#10;\pagestyle{empty}&#10;\begin{document}&#10;&#10;$$t $$&#10;&#10;\end{document}"/>
  <p:tag name="IGUANATEXSIZE" val="20"/>
  <p:tag name="IGUANATEXCURSOR" val="8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83,5"/>
  <p:tag name="LATEXADDIN" val="\documentclass{article}&#10;\usepackage{amsmath}&#10;\pagestyle{empty}&#10;\begin{document}&#10;&#10;$$x_1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70,5"/>
  <p:tag name="LATEXADDIN" val="\documentclass{article}&#10;\usepackage{amsmath}&#10;\pagestyle{empty}&#10;\begin{document}&#10;&#10;$$\alpha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83,5"/>
  <p:tag name="LATEXADDIN" val="\documentclass{article}&#10;\usepackage{amsmath}&#10;\pagestyle{empty}&#10;\begin{document}&#10;&#10;$$x_2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5"/>
  <p:tag name="ORIGINALWIDTH" val="69"/>
  <p:tag name="LATEXADDIN" val="\documentclass{article}&#10;\usepackage{amsmath}&#10;\pagestyle{empty}&#10;\begin{document}&#10;&#10;$$\beta $$&#10;&#10;\end{document}"/>
  <p:tag name="IGUANATEXSIZE" val="20"/>
  <p:tag name="IGUANATEXCURSOR" val="8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83,5"/>
  <p:tag name="LATEXADDIN" val="\documentclass{article}&#10;\usepackage{amsmath}&#10;\pagestyle{empty}&#10;\begin{document}&#10;&#10;$$x_1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70,5"/>
  <p:tag name="LATEXADDIN" val="\documentclass{article}&#10;\usepackage{amsmath}&#10;\pagestyle{empty}&#10;\begin{document}&#10;&#10;$$\alpha $$&#10;&#10;\end{document}"/>
  <p:tag name="IGUANATEXSIZE" val="20"/>
  <p:tag name="IGUANATEXCURSOR" val="8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83,5"/>
  <p:tag name="LATEXADDIN" val="\documentclass{article}&#10;\usepackage{amsmath}&#10;\pagestyle{empty}&#10;\begin{document}&#10;&#10;$$x_2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5"/>
  <p:tag name="ORIGINALWIDTH" val="69"/>
  <p:tag name="LATEXADDIN" val="\documentclass{article}&#10;\usepackage{amsmath}&#10;\pagestyle{empty}&#10;\begin{document}&#10;&#10;$$\beta $$&#10;&#10;\end{document}"/>
  <p:tag name="IGUANATEXSIZE" val="20"/>
  <p:tag name="IGUANATEXCURSOR" val="8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00,5"/>
  <p:tag name="LATEXADDIN" val="\documentclass{article}&#10;\usepackage{amsmath}&#10;\usepackage{xcolor}&#10;\pagestyle{empty}&#10;\begin{document}&#10;&#10;$$x(n) =\alpha x_1(n)+\beta x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74,25"/>
  <p:tag name="LATEXADDIN" val="\documentclass{article}&#10;\usepackage{amsmath}&#10;\usepackage{xcolor}&#10;\pagestyle{empty}&#10;\begin{document}&#10;&#10;$$y(n) =\alpha y_1(n)+\beta y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5"/>
  <p:tag name="ORIGINALWIDTH" val="215,25"/>
  <p:tag name="LATEXADDIN" val="\documentclass{article}&#10;\usepackage{amsmath}&#10;\usepackage{xcolor}&#10;\pagestyle{empty}&#10;\begin{document}&#10;&#10;$$\iff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34,75"/>
  <p:tag name="LATEXADDIN" val="\documentclass{article}&#10;\usepackage{amsmath}&#10;\usepackage{xcolor}&#10;\pagestyle{empty}&#10;\begin{document}&#10;&#10;$$x(n) \,\,\textrm{replaced\,\,by}\,\, x(n-D) $$&#10;&#10;\end{document}"/>
  <p:tag name="IGUANATEXSIZE" val="20"/>
  <p:tag name="IGUANATEXCURSOR" val="13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5"/>
  <p:tag name="ORIGINALWIDTH" val="215,25"/>
  <p:tag name="LATEXADDIN" val="\documentclass{article}&#10;\usepackage{amsmath}&#10;\usepackage{xcolor}&#10;\pagestyle{empty}&#10;\begin{document}&#10;&#10;$$\iff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22,75"/>
  <p:tag name="LATEXADDIN" val="\documentclass{article}&#10;\usepackage{amsmath}&#10;\usepackage{xcolor}&#10;\pagestyle{empty}&#10;\begin{document}&#10;&#10;$$y(n) \,\,\textrm{replaced\,\,by}\,\, y(n-D) $$&#10;&#10;\end{document}"/>
  <p:tag name="IGUANATEXSIZE" val="20"/>
  <p:tag name="IGUANATEXCURSOR" val="14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00,5"/>
  <p:tag name="LATEXADDIN" val="\documentclass{article}&#10;\usepackage{amsmath}&#10;\usepackage{xcolor}&#10;\pagestyle{empty}&#10;\begin{document}&#10;&#10;$$x(n) =\alpha x_1(n)+\beta x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74,25"/>
  <p:tag name="LATEXADDIN" val="\documentclass{article}&#10;\usepackage{amsmath}&#10;\usepackage{xcolor}&#10;\pagestyle{empty}&#10;\begin{document}&#10;&#10;$$y(n) =\alpha y_1(n)+\beta y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5"/>
  <p:tag name="ORIGINALWIDTH" val="215,25"/>
  <p:tag name="LATEXADDIN" val="\documentclass{article}&#10;\usepackage{amsmath}&#10;\usepackage{xcolor}&#10;\pagestyle{empty}&#10;\begin{document}&#10;&#10;$$\iff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34,75"/>
  <p:tag name="LATEXADDIN" val="\documentclass{article}&#10;\usepackage{amsmath}&#10;\usepackage{xcolor}&#10;\pagestyle{empty}&#10;\begin{document}&#10;&#10;$$x(n) \,\,\textrm{replaced\,\,by}\,\, x(n-D) $$&#10;&#10;\end{document}"/>
  <p:tag name="IGUANATEXSIZE" val="20"/>
  <p:tag name="IGUANATEXCURSOR" val="13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5"/>
  <p:tag name="ORIGINALWIDTH" val="215,25"/>
  <p:tag name="LATEXADDIN" val="\documentclass{article}&#10;\usepackage{amsmath}&#10;\usepackage{xcolor}&#10;\pagestyle{empty}&#10;\begin{document}&#10;&#10;$$\iff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22,75"/>
  <p:tag name="LATEXADDIN" val="\documentclass{article}&#10;\usepackage{amsmath}&#10;\usepackage{xcolor}&#10;\pagestyle{empty}&#10;\begin{document}&#10;&#10;$$y(n) \,\,\textrm{replaced\,\,by}\,\, y(n-D) $$&#10;&#10;\end{document}"/>
  <p:tag name="IGUANATEXSIZE" val="20"/>
  <p:tag name="IGUANATEXCURSOR" val="14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00,5"/>
  <p:tag name="LATEXADDIN" val="\documentclass{article}&#10;\usepackage{amsmath}&#10;\usepackage{xcolor}&#10;\pagestyle{empty}&#10;\begin{document}&#10;&#10;$$x(n) =\alpha x_1(n)+\beta x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74,25"/>
  <p:tag name="LATEXADDIN" val="\documentclass{article}&#10;\usepackage{amsmath}&#10;\usepackage{xcolor}&#10;\pagestyle{empty}&#10;\begin{document}&#10;&#10;$$y(n) =\alpha y_1(n)+\beta y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5"/>
  <p:tag name="ORIGINALWIDTH" val="215,25"/>
  <p:tag name="LATEXADDIN" val="\documentclass{article}&#10;\usepackage{amsmath}&#10;\usepackage{xcolor}&#10;\pagestyle{empty}&#10;\begin{document}&#10;&#10;$$\iff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34,75"/>
  <p:tag name="LATEXADDIN" val="\documentclass{article}&#10;\usepackage{amsmath}&#10;\usepackage{xcolor}&#10;\pagestyle{empty}&#10;\begin{document}&#10;&#10;$$x(n) \,\,\textrm{replaced\,\,by}\,\, x(n-D) $$&#10;&#10;\end{document}"/>
  <p:tag name="IGUANATEXSIZE" val="20"/>
  <p:tag name="IGUANATEXCURSOR" val="13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5"/>
  <p:tag name="ORIGINALWIDTH" val="215,25"/>
  <p:tag name="LATEXADDIN" val="\documentclass{article}&#10;\usepackage{amsmath}&#10;\usepackage{xcolor}&#10;\pagestyle{empty}&#10;\begin{document}&#10;&#10;$$\iff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22,75"/>
  <p:tag name="LATEXADDIN" val="\documentclass{article}&#10;\usepackage{amsmath}&#10;\usepackage{xcolor}&#10;\pagestyle{empty}&#10;\begin{document}&#10;&#10;$$y(n) \,\,\textrm{replaced\,\,by}\,\, y(n-D) $$&#10;&#10;\end{document}"/>
  <p:tag name="IGUANATEXSIZE" val="20"/>
  <p:tag name="IGUANATEXCURSOR" val="14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00,5"/>
  <p:tag name="LATEXADDIN" val="\documentclass{article}&#10;\usepackage{amsmath}&#10;\usepackage{xcolor}&#10;\pagestyle{empty}&#10;\begin{document}&#10;&#10;$$x(n) =\alpha x_1(n)+\beta x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274,25"/>
  <p:tag name="LATEXADDIN" val="\documentclass{article}&#10;\usepackage{amsmath}&#10;\usepackage{xcolor}&#10;\pagestyle{empty}&#10;\begin{document}&#10;&#10;$$y(n) =\alpha y_1(n)+\beta y_2(n) $$&#10;&#10;\end{document}"/>
  <p:tag name="IGUANATEXSIZE" val="20"/>
  <p:tag name="IGUANATEXCURSOR" val="13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5"/>
  <p:tag name="ORIGINALWIDTH" val="215,25"/>
  <p:tag name="LATEXADDIN" val="\documentclass{article}&#10;\usepackage{amsmath}&#10;\usepackage{xcolor}&#10;\pagestyle{empty}&#10;\begin{document}&#10;&#10;$$\iff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34,75"/>
  <p:tag name="LATEXADDIN" val="\documentclass{article}&#10;\usepackage{amsmath}&#10;\usepackage{xcolor}&#10;\pagestyle{empty}&#10;\begin{document}&#10;&#10;$$x(n) \,\,\textrm{replaced\,\,by}\,\, x(n-D) $$&#10;&#10;\end{document}"/>
  <p:tag name="IGUANATEXSIZE" val="20"/>
  <p:tag name="IGUANATEXCURSOR" val="13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5"/>
  <p:tag name="ORIGINALWIDTH" val="215,25"/>
  <p:tag name="LATEXADDIN" val="\documentclass{article}&#10;\usepackage{amsmath}&#10;\usepackage{xcolor}&#10;\pagestyle{empty}&#10;\begin{document}&#10;&#10;$$\iff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22,75"/>
  <p:tag name="LATEXADDIN" val="\documentclass{article}&#10;\usepackage{amsmath}&#10;\usepackage{xcolor}&#10;\pagestyle{empty}&#10;\begin{document}&#10;&#10;$$y(n) \,\,\textrm{replaced\,\,by}\,\, y(n-D) $$&#10;&#10;\end{document}"/>
  <p:tag name="IGUANATEXSIZE" val="20"/>
  <p:tag name="IGUANATEXCURSOR" val="14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5"/>
  <p:tag name="ORIGINALWIDTH" val="1922,25"/>
  <p:tag name="LATEXADDIN" val="\documentclass{article}&#10;\usepackage{amsmath}&#10;\usepackage{xcolor}&#10;\pagestyle{empty}&#10;\begin{document}&#10;&#10;$$|x(n)|&lt; M_x \implies |y(n)|&lt; M_y &lt; \infty   $$&#10;&#10;\end{document}"/>
  <p:tag name="IGUANATEXSIZE" val="20"/>
  <p:tag name="IGUANATEXCURSOR" val="14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19,25"/>
  <p:tag name="LATEXADDIN" val="\documentclass{article}&#10;\usepackage{amsmath}&#10;\usepackage{xcolor}&#10;\pagestyle{empty}&#10;\begin{document}&#10;&#10;$$x(t) = A\cdot \sin(2\pi F t-\Phi) $$&#10;&#10;\end{document}"/>
  <p:tag name="IGUANATEXSIZE" val="20"/>
  <p:tag name="IGUANATEXCURSOR" val="13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5"/>
  <p:tag name="ORIGINALWIDTH" val="86,25"/>
  <p:tag name="LATEXADDIN" val="\documentclass{article}&#10;\usepackage{amsmath}&#10;\usepackage{xcolor}&#10;\pagestyle{empty}&#10;\begin{document}&#10;&#10;$$A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5"/>
  <p:tag name="ORIGINALWIDTH" val="89,25"/>
  <p:tag name="LATEXADDIN" val="\documentclass{article}&#10;\usepackage{amsmath}&#10;\usepackage{xcolor}&#10;\pagestyle{empty}&#10;\begin{document}&#10;&#10;$$F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5"/>
  <p:tag name="ORIGINALWIDTH" val="76,5"/>
  <p:tag name="LATEXADDIN" val="\documentclass{article}&#10;\usepackage{amsmath}&#10;\usepackage{xcolor}&#10;\pagestyle{empty}&#10;\begin{document}&#10;&#10;$$\Phi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5"/>
  <p:tag name="ORIGINALWIDTH" val="86,25"/>
  <p:tag name="LATEXADDIN" val="\documentclass{article}&#10;\usepackage{amsmath}&#10;\usepackage{xcolor}&#10;\pagestyle{empty}&#10;\begin{document}&#10;&#10;$$A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5"/>
  <p:tag name="ORIGINALWIDTH" val="39"/>
  <p:tag name="LATEXADDIN" val="\documentclass{article}&#10;\usepackage{amsmath}&#10;\pagestyle{empty}&#10;\begin{document}&#10;&#10;$$t $$&#10;&#10;\end{document}"/>
  <p:tag name="IGUANATEXSIZE" val="20"/>
  <p:tag name="IGUANATEXCURSOR" val="8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19,25"/>
  <p:tag name="LATEXADDIN" val="\documentclass{article}&#10;\usepackage{amsmath}&#10;\usepackage{xcolor}&#10;\pagestyle{empty}&#10;\begin{document}&#10;&#10;$$x(t) = A\cdot \sin(2\pi F t-\Phi) $$&#10;&#10;\end{document}"/>
  <p:tag name="IGUANATEXSIZE" val="20"/>
  <p:tag name="IGUANATEXCURSOR" val="13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5"/>
  <p:tag name="ORIGINALWIDTH" val="86,25"/>
  <p:tag name="LATEXADDIN" val="\documentclass{article}&#10;\usepackage{amsmath}&#10;\usepackage{xcolor}&#10;\pagestyle{empty}&#10;\begin{document}&#10;&#10;$$A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5"/>
  <p:tag name="ORIGINALWIDTH" val="89,25"/>
  <p:tag name="LATEXADDIN" val="\documentclass{article}&#10;\usepackage{amsmath}&#10;\usepackage{xcolor}&#10;\pagestyle{empty}&#10;\begin{document}&#10;&#10;$$F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5"/>
  <p:tag name="ORIGINALWIDTH" val="76,5"/>
  <p:tag name="LATEXADDIN" val="\documentclass{article}&#10;\usepackage{amsmath}&#10;\usepackage{xcolor}&#10;\pagestyle{empty}&#10;\begin{document}&#10;&#10;$$\Phi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5"/>
  <p:tag name="ORIGINALWIDTH" val="86,25"/>
  <p:tag name="LATEXADDIN" val="\documentclass{article}&#10;\usepackage{amsmath}&#10;\usepackage{xcolor}&#10;\pagestyle{empty}&#10;\begin{document}&#10;&#10;$$A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5"/>
  <p:tag name="ORIGINALWIDTH" val="470,25"/>
  <p:tag name="LATEXADDIN" val="\documentclass{article}&#10;\usepackage{amsmath}&#10;\usepackage{xcolor}&#10;\pagestyle{empty}&#10;\begin{document}&#10;&#10;$$T = F^{-1}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"/>
  <p:tag name="ORIGINALWIDTH" val="85,5"/>
  <p:tag name="LATEXADDIN" val="\documentclass{article}&#10;\usepackage{amsmath}&#10;\usepackage{xcolor}&#10;\pagestyle{empty}&#10;\begin{document}&#10;&#10;$$T $$&#10;&#10;\end{document}"/>
  <p:tag name="IGUANATEXSIZE" val="20"/>
  <p:tag name="IGUANATEXCURSOR" val="10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19,25"/>
  <p:tag name="LATEXADDIN" val="\documentclass{article}&#10;\usepackage{amsmath}&#10;\usepackage{xcolor}&#10;\pagestyle{empty}&#10;\begin{document}&#10;&#10;$$x(t) = A\cdot \sin(2\pi F t-\Phi) $$&#10;&#10;\end{document}"/>
  <p:tag name="IGUANATEXSIZE" val="20"/>
  <p:tag name="IGUANATEXCURSOR" val="13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5"/>
  <p:tag name="ORIGINALWIDTH" val="86,25"/>
  <p:tag name="LATEXADDIN" val="\documentclass{article}&#10;\usepackage{amsmath}&#10;\usepackage{xcolor}&#10;\pagestyle{empty}&#10;\begin{document}&#10;&#10;$$A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5"/>
  <p:tag name="ORIGINALWIDTH" val="89,25"/>
  <p:tag name="LATEXADDIN" val="\documentclass{article}&#10;\usepackage{amsmath}&#10;\usepackage{xcolor}&#10;\pagestyle{empty}&#10;\begin{document}&#10;&#10;$$F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5"/>
  <p:tag name="ORIGINALWIDTH" val="76,5"/>
  <p:tag name="LATEXADDIN" val="\documentclass{article}&#10;\usepackage{amsmath}&#10;\usepackage{xcolor}&#10;\pagestyle{empty}&#10;\begin{document}&#10;&#10;$$\Phi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5"/>
  <p:tag name="ORIGINALWIDTH" val="86,25"/>
  <p:tag name="LATEXADDIN" val="\documentclass{article}&#10;\usepackage{amsmath}&#10;\usepackage{xcolor}&#10;\pagestyle{empty}&#10;\begin{document}&#10;&#10;$$A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5"/>
  <p:tag name="ORIGINALWIDTH" val="470,25"/>
  <p:tag name="LATEXADDIN" val="\documentclass{article}&#10;\usepackage{amsmath}&#10;\usepackage{xcolor}&#10;\pagestyle{empty}&#10;\begin{document}&#10;&#10;$$T = F^{-1}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"/>
  <p:tag name="ORIGINALWIDTH" val="85,5"/>
  <p:tag name="LATEXADDIN" val="\documentclass{article}&#10;\usepackage{amsmath}&#10;\usepackage{xcolor}&#10;\pagestyle{empty}&#10;\begin{document}&#10;&#10;$$T $$&#10;&#10;\end{document}"/>
  <p:tag name="IGUANATEXSIZE" val="20"/>
  <p:tag name="IGUANATEXCURSOR" val="10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22,5"/>
  <p:tag name="LATEXADDIN" val="\documentclass{article}&#10;\usepackage{amsmath}&#10;\usepackage{xcolor}&#10;\pagestyle{empty}&#10;\begin{document}&#10;&#10;$$= A\cdot \sin(\Omega t-\Phi) 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5"/>
  <p:tag name="ORIGINALWIDTH" val="482,25"/>
  <p:tag name="LATEXADDIN" val="\documentclass{article}&#10;\usepackage{amsmath}&#10;\usepackage{xcolor}&#10;\pagestyle{empty}&#10;\begin{document}&#10;&#10;$$\Omega = 2\pi F $$&#10;&#10;\end{document}"/>
  <p:tag name="IGUANATEXSIZE" val="20"/>
  <p:tag name="IGUANATEXCURSOR" val="10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19,25"/>
  <p:tag name="LATEXADDIN" val="\documentclass{article}&#10;\usepackage{amsmath}&#10;\usepackage{xcolor}&#10;\pagestyle{empty}&#10;\begin{document}&#10;&#10;$$x(t) = A\cdot \sin(2\pi F t-\Phi) $$&#10;&#10;\end{document}"/>
  <p:tag name="IGUANATEXSIZE" val="20"/>
  <p:tag name="IGUANATEXCURSOR" val="13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5"/>
  <p:tag name="ORIGINALWIDTH" val="86,25"/>
  <p:tag name="LATEXADDIN" val="\documentclass{article}&#10;\usepackage{amsmath}&#10;\usepackage{xcolor}&#10;\pagestyle{empty}&#10;\begin{document}&#10;&#10;$$A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5"/>
  <p:tag name="ORIGINALWIDTH" val="89,25"/>
  <p:tag name="LATEXADDIN" val="\documentclass{article}&#10;\usepackage{amsmath}&#10;\usepackage{xcolor}&#10;\pagestyle{empty}&#10;\begin{document}&#10;&#10;$$F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5"/>
  <p:tag name="ORIGINALWIDTH" val="76,5"/>
  <p:tag name="LATEXADDIN" val="\documentclass{article}&#10;\usepackage{amsmath}&#10;\usepackage{xcolor}&#10;\pagestyle{empty}&#10;\begin{document}&#10;&#10;$$\Phi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5"/>
  <p:tag name="ORIGINALWIDTH" val="86,25"/>
  <p:tag name="LATEXADDIN" val="\documentclass{article}&#10;\usepackage{amsmath}&#10;\usepackage{xcolor}&#10;\pagestyle{empty}&#10;\begin{document}&#10;&#10;$$A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5"/>
  <p:tag name="ORIGINALWIDTH" val="470,25"/>
  <p:tag name="LATEXADDIN" val="\documentclass{article}&#10;\usepackage{amsmath}&#10;\usepackage{xcolor}&#10;\pagestyle{empty}&#10;\begin{document}&#10;&#10;$$T = F^{-1} $$&#10;&#10;\end{document}"/>
  <p:tag name="IGUANATEXSIZE" val="20"/>
  <p:tag name="IGUANATEXCURSOR" val="11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"/>
  <p:tag name="ORIGINALWIDTH" val="85,5"/>
  <p:tag name="LATEXADDIN" val="\documentclass{article}&#10;\usepackage{amsmath}&#10;\usepackage{xcolor}&#10;\pagestyle{empty}&#10;\begin{document}&#10;&#10;$$T $$&#10;&#10;\end{document}"/>
  <p:tag name="IGUANATEXSIZE" val="20"/>
  <p:tag name="IGUANATEXCURSOR" val="10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22,5"/>
  <p:tag name="LATEXADDIN" val="\documentclass{article}&#10;\usepackage{amsmath}&#10;\usepackage{xcolor}&#10;\pagestyle{empty}&#10;\begin{document}&#10;&#10;$$= A\cdot \sin(\Omega t-\Phi) 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5"/>
  <p:tag name="ORIGINALWIDTH" val="482,25"/>
  <p:tag name="LATEXADDIN" val="\documentclass{article}&#10;\usepackage{amsmath}&#10;\usepackage{xcolor}&#10;\pagestyle{empty}&#10;\begin{document}&#10;&#10;$$\Omega = 2\pi F $$&#10;&#10;\end{document}"/>
  <p:tag name="IGUANATEXSIZE" val="20"/>
  <p:tag name="IGUANATEXCURSOR" val="10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1249,5"/>
  <p:tag name="LATEXADDIN" val="\documentclass{article}&#10;\usepackage{amsmath}&#10;\usepackage{xcolor}&#10;\pagestyle{empty}&#10;\begin{document}&#10;&#10;$$= A\cdot \sin\left (\Omega\left( t-\frac{\Phi}{\Omega}\right)\right) $$&#10;&#10;\end{document}"/>
  <p:tag name="IGUANATEXSIZE" val="20"/>
  <p:tag name="IGUANATEXCURSOR" val="17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"/>
  <p:tag name="ORIGINALWIDTH" val="336,75"/>
  <p:tag name="LATEXADDIN" val="\documentclass{article}&#10;\usepackage{amsmath}&#10;\usepackage{xcolor}&#10;\pagestyle{empty}&#10;\begin{document}&#10;&#10;$$\tau = \frac{\Phi}{\Omega} $$&#10;&#10;\end{document}"/>
  <p:tag name="IGUANATEXSIZE" val="20"/>
  <p:tag name="IGUANATEXCURSOR" val="11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5"/>
  <p:tag name="ORIGINALWIDTH" val="60,75"/>
  <p:tag name="LATEXADDIN" val="\documentclass{article}&#10;\usepackage{amsmath}&#10;\usepackage{xcolor}&#10;\pagestyle{empty}&#10;\begin{document}&#10;&#10;$$\tau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19,25"/>
  <p:tag name="LATEXADDIN" val="\documentclass{article}&#10;\usepackage{amsmath}&#10;\usepackage{xcolor}&#10;\pagestyle{empty}&#10;\begin{document}&#10;&#10;$$x(t) = A\cdot \sin(2\pi F t-\Phi) $$&#10;&#10;\end{document}"/>
  <p:tag name="IGUANATEXSIZE" val="20"/>
  <p:tag name="IGUANATEXCURSOR" val="13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22,5"/>
  <p:tag name="LATEXADDIN" val="\documentclass{article}&#10;\usepackage{amsmath}&#10;\usepackage{xcolor}&#10;\pagestyle{empty}&#10;\begin{document}&#10;&#10;$$= A\cdot \sin(\Omega t-\Phi) 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1249,5"/>
  <p:tag name="LATEXADDIN" val="\documentclass{article}&#10;\usepackage{amsmath}&#10;\usepackage{xcolor}&#10;\pagestyle{empty}&#10;\begin{document}&#10;&#10;$$= A\cdot \sin\left (\Omega\left( t-\frac{\Phi}{\Omega}\right)\right) $$&#10;&#10;\end{document}"/>
  <p:tag name="IGUANATEXSIZE" val="20"/>
  <p:tag name="IGUANATEXCURSOR" val="17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55,25"/>
  <p:tag name="LATEXADDIN" val="\documentclass{article}&#10;\usepackage{amsmath}&#10;\usepackage{xcolor}&#10;\pagestyle{empty}&#10;\begin{document}&#10;&#10;$$x(n) = A\cdot \sin(2\pi f n-\Phi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63"/>
  <p:tag name="LATEXADDIN" val="\documentclass{article}&#10;\usepackage{amsmath}&#10;\usepackage{xcolor}&#10;\pagestyle{empty}&#10;\begin{document}&#10;&#10;$$f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5"/>
  <p:tag name="ORIGINALWIDTH" val="86,25"/>
  <p:tag name="LATEXADDIN" val="\documentclass{article}&#10;\usepackage{amsmath}&#10;\usepackage{xcolor}&#10;\pagestyle{empty}&#10;\begin{document}&#10;&#10;$$A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"/>
  <p:tag name="ORIGINALWIDTH" val="85,5"/>
  <p:tag name="LATEXADDIN" val="\documentclass{article}&#10;\usepackage{amsmath}&#10;\usepackage{xcolor}&#10;\pagestyle{empty}&#10;\begin{document}&#10;&#10;$$T $$&#10;&#10;\end{document}"/>
  <p:tag name="IGUANATEXSIZE" val="20"/>
  <p:tag name="IGUANATEXCURSOR" val="10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5"/>
  <p:tag name="ORIGINALWIDTH" val="60,75"/>
  <p:tag name="LATEXADDIN" val="\documentclass{article}&#10;\usepackage{amsmath}&#10;\usepackage{xcolor}&#10;\pagestyle{empty}&#10;\begin{document}&#10;&#10;$$\tau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19,25"/>
  <p:tag name="LATEXADDIN" val="\documentclass{article}&#10;\usepackage{amsmath}&#10;\usepackage{xcolor}&#10;\pagestyle{empty}&#10;\begin{document}&#10;&#10;$$x(t) = A\cdot \sin(2\pi F t-\Phi) $$&#10;&#10;\end{document}"/>
  <p:tag name="IGUANATEXSIZE" val="20"/>
  <p:tag name="IGUANATEXCURSOR" val="13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22,5"/>
  <p:tag name="LATEXADDIN" val="\documentclass{article}&#10;\usepackage{amsmath}&#10;\usepackage{xcolor}&#10;\pagestyle{empty}&#10;\begin{document}&#10;&#10;$$= A\cdot \sin(\Omega t-\Phi) 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1249,5"/>
  <p:tag name="LATEXADDIN" val="\documentclass{article}&#10;\usepackage{amsmath}&#10;\usepackage{xcolor}&#10;\pagestyle{empty}&#10;\begin{document}&#10;&#10;$$= A\cdot \sin\left (\Omega\left( t-\frac{\Phi}{\Omega}\right)\right) $$&#10;&#10;\end{document}"/>
  <p:tag name="IGUANATEXSIZE" val="20"/>
  <p:tag name="IGUANATEXCURSOR" val="17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55,25"/>
  <p:tag name="LATEXADDIN" val="\documentclass{article}&#10;\usepackage{amsmath}&#10;\usepackage{xcolor}&#10;\pagestyle{empty}&#10;\begin{document}&#10;&#10;$$x(n) = A\cdot \sin(2\pi f n-\Phi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5"/>
  <p:tag name="ORIGINALWIDTH" val="39"/>
  <p:tag name="LATEXADDIN" val="\documentclass{article}&#10;\usepackage{amsmath}&#10;\pagestyle{empty}&#10;\begin{document}&#10;&#10;$$t $$&#10;&#10;\end{document}"/>
  <p:tag name="IGUANATEXSIZE" val="20"/>
  <p:tag name="IGUANATEXCURSOR" val="8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63"/>
  <p:tag name="LATEXADDIN" val="\documentclass{article}&#10;\usepackage{amsmath}&#10;\usepackage{xcolor}&#10;\pagestyle{empty}&#10;\begin{document}&#10;&#10;$$f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5"/>
  <p:tag name="ORIGINALWIDTH" val="86,25"/>
  <p:tag name="LATEXADDIN" val="\documentclass{article}&#10;\usepackage{amsmath}&#10;\usepackage{xcolor}&#10;\pagestyle{empty}&#10;\begin{document}&#10;&#10;$$A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"/>
  <p:tag name="ORIGINALWIDTH" val="85,5"/>
  <p:tag name="LATEXADDIN" val="\documentclass{article}&#10;\usepackage{amsmath}&#10;\usepackage{xcolor}&#10;\pagestyle{empty}&#10;\begin{document}&#10;&#10;$$T $$&#10;&#10;\end{document}"/>
  <p:tag name="IGUANATEXSIZE" val="20"/>
  <p:tag name="IGUANATEXCURSOR" val="10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5"/>
  <p:tag name="ORIGINALWIDTH" val="60,75"/>
  <p:tag name="LATEXADDIN" val="\documentclass{article}&#10;\usepackage{amsmath}&#10;\usepackage{xcolor}&#10;\pagestyle{empty}&#10;\begin{document}&#10;&#10;$$\tau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19,25"/>
  <p:tag name="LATEXADDIN" val="\documentclass{article}&#10;\usepackage{amsmath}&#10;\usepackage{xcolor}&#10;\pagestyle{empty}&#10;\begin{document}&#10;&#10;$$x(t) = A\cdot \sin(2\pi F t-\Phi) $$&#10;&#10;\end{document}"/>
  <p:tag name="IGUANATEXSIZE" val="20"/>
  <p:tag name="IGUANATEXCURSOR" val="13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22,5"/>
  <p:tag name="LATEXADDIN" val="\documentclass{article}&#10;\usepackage{amsmath}&#10;\usepackage{xcolor}&#10;\pagestyle{empty}&#10;\begin{document}&#10;&#10;$$= A\cdot \sin(\Omega t-\Phi) 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1249,5"/>
  <p:tag name="LATEXADDIN" val="\documentclass{article}&#10;\usepackage{amsmath}&#10;\usepackage{xcolor}&#10;\pagestyle{empty}&#10;\begin{document}&#10;&#10;$$= A\cdot \sin\left (\Omega\left( t-\frac{\Phi}{\Omega}\right)\right) $$&#10;&#10;\end{document}"/>
  <p:tag name="IGUANATEXSIZE" val="20"/>
  <p:tag name="IGUANATEXCURSOR" val="17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355,25"/>
  <p:tag name="LATEXADDIN" val="\documentclass{article}&#10;\usepackage{amsmath}&#10;\usepackage{xcolor}&#10;\pagestyle{empty}&#10;\begin{document}&#10;&#10;$$x(n) = A\cdot \sin(2\pi f n-\Phi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63"/>
  <p:tag name="LATEXADDIN" val="\documentclass{article}&#10;\usepackage{amsmath}&#10;\usepackage{xcolor}&#10;\pagestyle{empty}&#10;\begin{document}&#10;&#10;$$f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43,5"/>
  <p:tag name="LATEXADDIN" val="\documentclass{article}&#10;\usepackage{amsmath}&#10;\usepackage{xcolor}&#10;\pagestyle{empty}&#10;\begin{document}&#10;&#10;$$ = A\cdot \sin(\omega n-\Phi) $$&#10;&#10;\end{document}"/>
  <p:tag name="IGUANATEXSIZE" val="20"/>
  <p:tag name="IGUANATEXCURSOR" val="12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453,75"/>
  <p:tag name="LATEXADDIN" val="\documentclass{article}&#10;\usepackage{amsmath}&#10;\usepackage{xcolor}&#10;\pagestyle{empty}&#10;\begin{document}&#10;&#10;$$\omega=2\pi f$$&#10;&#10;\end{document}"/>
  <p:tag name="IGUANATEXSIZE" val="20"/>
  <p:tag name="IGUANATEXCURSOR" val="11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5"/>
  <p:tag name="ORIGINALWIDTH" val="86,25"/>
  <p:tag name="LATEXADDIN" val="\documentclass{article}&#10;\usepackage{amsmath}&#10;\usepackage{xcolor}&#10;\pagestyle{empty}&#10;\begin{document}&#10;&#10;$$A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"/>
  <p:tag name="ORIGINALWIDTH" val="85,5"/>
  <p:tag name="LATEXADDIN" val="\documentclass{article}&#10;\usepackage{amsmath}&#10;\usepackage{xcolor}&#10;\pagestyle{empty}&#10;\begin{document}&#10;&#10;$$T $$&#10;&#10;\end{document}"/>
  <p:tag name="IGUANATEXSIZE" val="20"/>
  <p:tag name="IGUANATEXCURSOR" val="10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5"/>
  <p:tag name="ORIGINALWIDTH" val="60,75"/>
  <p:tag name="LATEXADDIN" val="\documentclass{article}&#10;\usepackage{amsmath}&#10;\usepackage{xcolor}&#10;\pagestyle{empty}&#10;\begin{document}&#10;&#10;$$\tau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076,25"/>
  <p:tag name="LATEXADDIN" val="\documentclass{article}&#10;\usepackage{amsmath}&#10;\usepackage{xcolor}&#10;\pagestyle{empty}&#10;\begin{document}&#10;&#10;$$x(t) = A\cdot \sin(2\pi F t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113,75"/>
  <p:tag name="LATEXADDIN" val="\documentclass{article}&#10;\usepackage{amsmath}&#10;\usepackage{xcolor}&#10;\pagestyle{empty}&#10;\begin{document}&#10;&#10;$$x(n) = A\cdot \sin(2\pi f n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5"/>
  <p:tag name="ORIGINALWIDTH" val="315"/>
  <p:tag name="LATEXADDIN" val="\documentclass{article}&#10;\usepackage{amsmath}&#10;\usepackage{xcolor}&#10;\pagestyle{empty}&#10;\begin{document}&#10;&#10;$$F=2  $$&#10;&#10;\end{document}"/>
  <p:tag name="IGUANATEXSIZE" val="20"/>
  <p:tag name="IGUANATEXCURSOR" val="10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384"/>
  <p:tag name="LATEXADDIN" val="\documentclass{article}&#10;\usepackage{amsmath}&#10;\usepackage{xcolor}&#10;\pagestyle{empty}&#10;\begin{document}&#10;&#10;$$f=0.1  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076,25"/>
  <p:tag name="LATEXADDIN" val="\documentclass{article}&#10;\usepackage{amsmath}&#10;\usepackage{xcolor}&#10;\pagestyle{empty}&#10;\begin{document}&#10;&#10;$$x(t) = A\cdot \sin(2\pi F t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113,75"/>
  <p:tag name="LATEXADDIN" val="\documentclass{article}&#10;\usepackage{amsmath}&#10;\usepackage{xcolor}&#10;\pagestyle{empty}&#10;\begin{document}&#10;&#10;$$x(n) = A\cdot \sin(2\pi f n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5"/>
  <p:tag name="ORIGINALWIDTH" val="318"/>
  <p:tag name="LATEXADDIN" val="\documentclass{article}&#10;\usepackage{amsmath}&#10;\usepackage{xcolor}&#10;\pagestyle{empty}&#10;\begin{document}&#10;&#10;$$F=4  $$&#10;&#10;\end{document}"/>
  <p:tag name="IGUANATEXSIZE" val="20"/>
  <p:tag name="IGUANATEXCURSOR" val="10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387,75"/>
  <p:tag name="LATEXADDIN" val="\documentclass{article}&#10;\usepackage{amsmath}&#10;\usepackage{xcolor}&#10;\pagestyle{empty}&#10;\begin{document}&#10;&#10;$$f=0.2  $$&#10;&#10;\end{document}"/>
  <p:tag name="IGUANATEXSIZE" val="20"/>
  <p:tag name="IGUANATEXCURSOR" val="10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076,25"/>
  <p:tag name="LATEXADDIN" val="\documentclass{article}&#10;\usepackage{amsmath}&#10;\usepackage{xcolor}&#10;\pagestyle{empty}&#10;\begin{document}&#10;&#10;$$x(t) = A\cdot \sin(2\pi F t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113,75"/>
  <p:tag name="LATEXADDIN" val="\documentclass{article}&#10;\usepackage{amsmath}&#10;\usepackage{xcolor}&#10;\pagestyle{empty}&#10;\begin{document}&#10;&#10;$$x(n) = A\cdot \sin(2\pi f n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5"/>
  <p:tag name="ORIGINALWIDTH" val="378,75"/>
  <p:tag name="LATEXADDIN" val="\documentclass{article}&#10;\usepackage{amsmath}&#10;\usepackage{xcolor}&#10;\pagestyle{empty}&#10;\begin{document}&#10;&#10;$$F=10  $$&#10;&#10;\end{document}"/>
  <p:tag name="IGUANATEXSIZE" val="20"/>
  <p:tag name="IGUANATEXCURSOR" val="10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390,75"/>
  <p:tag name="LATEXADDIN" val="\documentclass{article}&#10;\usepackage{amsmath}&#10;\usepackage{xcolor}&#10;\pagestyle{empty}&#10;\begin{document}&#10;&#10;$$f=0.4  $$&#10;&#10;\end{document}"/>
  <p:tag name="IGUANATEXSIZE" val="20"/>
  <p:tag name="IGUANATEXCURSOR" val="10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076,25"/>
  <p:tag name="LATEXADDIN" val="\documentclass{article}&#10;\usepackage{amsmath}&#10;\usepackage{xcolor}&#10;\pagestyle{empty}&#10;\begin{document}&#10;&#10;$$x(t) = A\cdot \sin(2\pi F t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113,75"/>
  <p:tag name="LATEXADDIN" val="\documentclass{article}&#10;\usepackage{amsmath}&#10;\usepackage{xcolor}&#10;\pagestyle{empty}&#10;\begin{document}&#10;&#10;$$x(n) = A\cdot \sin(2\pi f n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5"/>
  <p:tag name="ORIGINALWIDTH" val="378,75"/>
  <p:tag name="LATEXADDIN" val="\documentclass{article}&#10;\usepackage{amsmath}&#10;\usepackage{xcolor}&#10;\pagestyle{empty}&#10;\begin{document}&#10;&#10;$$F=20  $$&#10;&#10;\end{document}"/>
  <p:tag name="IGUANATEXSIZE" val="20"/>
  <p:tag name="IGUANATEXCURSOR" val="10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390,75"/>
  <p:tag name="LATEXADDIN" val="\documentclass{article}&#10;\usepackage{amsmath}&#10;\usepackage{xcolor}&#10;\pagestyle{empty}&#10;\begin{document}&#10;&#10;$$f=1.4  $$&#10;&#10;\end{document}"/>
  <p:tag name="IGUANATEXSIZE" val="20"/>
  <p:tag name="IGUANATEXCURSOR" val="10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076,25"/>
  <p:tag name="LATEXADDIN" val="\documentclass{article}&#10;\usepackage{amsmath}&#10;\usepackage{xcolor}&#10;\pagestyle{empty}&#10;\begin{document}&#10;&#10;$$x(t) = A\cdot \sin(2\pi F t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113,75"/>
  <p:tag name="LATEXADDIN" val="\documentclass{article}&#10;\usepackage{amsmath}&#10;\usepackage{xcolor}&#10;\pagestyle{empty}&#10;\begin{document}&#10;&#10;$$x(n) = A\cdot \sin(2\pi f n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5"/>
  <p:tag name="ORIGINALWIDTH" val="378,75"/>
  <p:tag name="LATEXADDIN" val="\documentclass{article}&#10;\usepackage{amsmath}&#10;\usepackage{xcolor}&#10;\pagestyle{empty}&#10;\begin{document}&#10;&#10;$$F=20  $$&#10;&#10;\end{document}"/>
  <p:tag name="IGUANATEXSIZE" val="20"/>
  <p:tag name="IGUANATEXCURSOR" val="10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390,75"/>
  <p:tag name="LATEXADDIN" val="\documentclass{article}&#10;\usepackage{amsmath}&#10;\usepackage{xcolor}&#10;\pagestyle{empty}&#10;\begin{document}&#10;&#10;$$f=8.4  $$&#10;&#10;\end{document}"/>
  <p:tag name="IGUANATEXSIZE" val="20"/>
  <p:tag name="IGUANATEXCURSOR" val="10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113,75"/>
  <p:tag name="LATEXADDIN" val="\documentclass{article}&#10;\usepackage{amsmath}&#10;\usepackage{xcolor}&#10;\pagestyle{empty}&#10;\begin{document}&#10;&#10;$$x(n) = A\cdot \sin(2\pi f n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390,75"/>
  <p:tag name="LATEXADDIN" val="\documentclass{article}&#10;\usepackage{amsmath}&#10;\usepackage{xcolor}&#10;\pagestyle{empty}&#10;\begin{document}&#10;&#10;$$f=8.4  $$&#10;&#10;\end{document}"/>
  <p:tag name="IGUANATEXSIZE" val="20"/>
  <p:tag name="IGUANATEXCURSOR" val="10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5"/>
  <p:tag name="ORIGINALWIDTH" val="2352"/>
  <p:tag name="LATEXADDIN" val="\documentclass{article}&#10;\usepackage{amsmath}&#10;\usepackage{xcolor}&#10;\pagestyle{empty}&#10;\begin{document}&#10;&#10;$$x(n) = A\cdot \sin(2\pi f n)=A\cdot \sin(2\pi (f^\prime+k) n)  $$&#10;&#10;\end{document}"/>
  <p:tag name="IGUANATEXSIZE" val="20"/>
  <p:tag name="IGUANATEXCURSOR" val="16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113,75"/>
  <p:tag name="LATEXADDIN" val="\documentclass{article}&#10;\usepackage{amsmath}&#10;\usepackage{xcolor}&#10;\pagestyle{empty}&#10;\begin{document}&#10;&#10;$$x(n) = A\cdot \sin(2\pi f n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390,75"/>
  <p:tag name="LATEXADDIN" val="\documentclass{article}&#10;\usepackage{amsmath}&#10;\usepackage{xcolor}&#10;\pagestyle{empty}&#10;\begin{document}&#10;&#10;$$f=8.4  $$&#10;&#10;\end{document}"/>
  <p:tag name="IGUANATEXSIZE" val="20"/>
  <p:tag name="IGUANATEXCURSOR" val="10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5"/>
  <p:tag name="ORIGINALWIDTH" val="2352"/>
  <p:tag name="LATEXADDIN" val="\documentclass{article}&#10;\usepackage{amsmath}&#10;\usepackage{xcolor}&#10;\pagestyle{empty}&#10;\begin{document}&#10;&#10;$$x(n) = A\cdot \sin(2\pi f n)=A\cdot \sin(2\pi (f^\prime+k) n)  $$&#10;&#10;\end{document}"/>
  <p:tag name="IGUANATEXSIZE" val="20"/>
  <p:tag name="IGUANATEXCURSOR" val="16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5"/>
  <p:tag name="ORIGINALWIDTH" val="39"/>
  <p:tag name="LATEXADDIN" val="\documentclass{article}&#10;\usepackage{amsmath}&#10;\pagestyle{empty}&#10;\begin{document}&#10;&#10;$$t $$&#10;&#10;\end{document}"/>
  <p:tag name="IGUANATEXSIZE" val="20"/>
  <p:tag name="IGUANATEXCURSOR" val="8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,5"/>
  <p:tag name="ORIGINALWIDTH" val="1863,75"/>
  <p:tag name="LATEXADDIN" val="\documentclass{article}&#10;\usepackage{amsmath}&#10;\usepackage{amssymb}&#10;\usepackage{xcolor}&#10;\pagestyle{empty}&#10;\begin{document}&#10;&#10;$$f= (f^\prime+k), \; -\frac{1}{2} \leq f^\prime &lt;  \frac{1}{2}, \; k\in \mathbb{Z} $$&#10;&#10;\end{document}"/>
  <p:tag name="IGUANATEXSIZE" val="20"/>
  <p:tag name="IGUANATEXCURSOR" val="20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113,75"/>
  <p:tag name="LATEXADDIN" val="\documentclass{article}&#10;\usepackage{amsmath}&#10;\usepackage{xcolor}&#10;\pagestyle{empty}&#10;\begin{document}&#10;&#10;$$x(n) = A\cdot \sin(2\pi f n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390,75"/>
  <p:tag name="LATEXADDIN" val="\documentclass{article}&#10;\usepackage{amsmath}&#10;\usepackage{xcolor}&#10;\pagestyle{empty}&#10;\begin{document}&#10;&#10;$$f=8.4  $$&#10;&#10;\end{document}"/>
  <p:tag name="IGUANATEXSIZE" val="20"/>
  <p:tag name="IGUANATEXCURSOR" val="10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5"/>
  <p:tag name="ORIGINALWIDTH" val="2352"/>
  <p:tag name="LATEXADDIN" val="\documentclass{article}&#10;\usepackage{amsmath}&#10;\usepackage{xcolor}&#10;\pagestyle{empty}&#10;\begin{document}&#10;&#10;$$x(n) = A\cdot \sin(2\pi f n)=A\cdot \sin(2\pi (f^\prime+k) n)  $$&#10;&#10;\end{document}"/>
  <p:tag name="IGUANATEXSIZE" val="20"/>
  <p:tag name="IGUANATEXCURSOR" val="16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,5"/>
  <p:tag name="ORIGINALWIDTH" val="1863,75"/>
  <p:tag name="LATEXADDIN" val="\documentclass{article}&#10;\usepackage{amsmath}&#10;\usepackage{amssymb}&#10;\usepackage{xcolor}&#10;\pagestyle{empty}&#10;\begin{document}&#10;&#10;$$f= (f^\prime+k), \; -\frac{1}{2} \leq f^\prime &lt;  \frac{1}{2}, \; k\in \mathbb{Z} $$&#10;&#10;\end{document}"/>
  <p:tag name="IGUANATEXSIZE" val="20"/>
  <p:tag name="IGUANATEXCURSOR" val="202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5"/>
  <p:tag name="ORIGINALWIDTH" val="867"/>
  <p:tag name="LATEXADDIN" val="\documentclass{article}&#10;\usepackage{amsmath}&#10;\usepackage{xcolor}&#10;\pagestyle{empty}&#10;\begin{document}&#10;&#10;$$= A\cdot \sin(2\pi f^\prime n)  $$&#10;&#10;\end{document}"/>
  <p:tag name="IGUANATEXSIZE" val="20"/>
  <p:tag name="IGUANATEXCURSOR" val="105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113,75"/>
  <p:tag name="LATEXADDIN" val="\documentclass{article}&#10;\usepackage{amsmath}&#10;\usepackage{xcolor}&#10;\pagestyle{empty}&#10;\begin{document}&#10;&#10;$$x(n) = A\cdot \sin(2\pi f n) $$&#10;&#10;\end{document}"/>
  <p:tag name="IGUANATEXSIZE" val="20"/>
  <p:tag name="IGUANATEXCURSOR" val="13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390,75"/>
  <p:tag name="LATEXADDIN" val="\documentclass{article}&#10;\usepackage{amsmath}&#10;\usepackage{xcolor}&#10;\pagestyle{empty}&#10;\begin{document}&#10;&#10;$$f=8.4  $$&#10;&#10;\end{document}"/>
  <p:tag name="IGUANATEXSIZE" val="20"/>
  <p:tag name="IGUANATEXCURSOR" val="10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,5"/>
  <p:tag name="ORIGINALWIDTH" val="697,5"/>
  <p:tag name="LATEXADDIN" val="\documentclass{article}&#10;\usepackage{amsmath}&#10;\usepackage{amssymb}&#10;\usepackage{xcolor}&#10;\pagestyle{empty}&#10;\begin{document}&#10;&#10;$$ -\frac{1}{2} \leq f^\prime &lt;  \frac{1}{2} $$&#10;&#10;\end{document}"/>
  <p:tag name="IGUANATEXSIZE" val="20"/>
  <p:tag name="IGUANATEXCURSOR" val="16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5"/>
  <p:tag name="ORIGINALWIDTH" val="1148,25"/>
  <p:tag name="LATEXADDIN" val="\documentclass{article}&#10;\usepackage{amsmath}&#10;\usepackage{xcolor}&#10;\pagestyle{empty}&#10;\begin{document}&#10;&#10;$$x(n) = A\cdot \sin(2\pi f^\prime n)$$&#10;&#10;\end{document}"/>
  <p:tag name="IGUANATEXSIZE" val="20"/>
  <p:tag name="IGUANATEXCURSOR" val="13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83,25"/>
  <p:tag name="LATEXADDIN" val="\documentclass{article}&#10;\usepackage{amsmath}&#10;\usepackage{xcolor}&#10;\pagestyle{empty}&#10;\begin{document}&#10;&#10;$$x(t) = \sin(2\pi 440 t) $$&#10;&#10;\end{document}"/>
  <p:tag name="IGUANATEXSIZE" val="20"/>
  <p:tag name="IGUANATEXCURSOR" val="11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83,25"/>
  <p:tag name="LATEXADDIN" val="\documentclass{article}&#10;\usepackage{amsmath}&#10;\usepackage{xcolor}&#10;\pagestyle{empty}&#10;\begin{document}&#10;&#10;$$x(t) = \sin(2\pi 440 t) $$&#10;&#10;\end{document}"/>
  <p:tag name="IGUANATEXSIZE" val="20"/>
  <p:tag name="IGUANATEXCURSOR" val="11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73,75"/>
  <p:tag name="LATEXADDIN" val="\documentclass{article}&#10;\usepackage{amsmath}&#10;\usepackage{xcolor}&#10;\pagestyle{empty}&#10;\begin{document}&#10;&#10;$$x(n) = x(t | t=nT_{\mathrm{s}}=n/F_{\mathrm{s}}) $$&#10;&#10;\end{document}"/>
  <p:tag name="IGUANATEXSIZE" val="20"/>
  <p:tag name="IGUANATEXCURSOR" val="12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5"/>
  <p:tag name="ORIGINALWIDTH" val="106,5"/>
  <p:tag name="LATEXADDIN" val="\documentclass{article}&#10;\usepackage{amsmath}&#10;\usepackage{xcolor}&#10;\pagestyle{empty}&#10;\begin{document}&#10;&#10;$$T_{\mathrm{s}}$$&#10;&#10;\end{document}"/>
  <p:tag name="IGUANATEXSIZE" val="20"/>
  <p:tag name="IGUANATEXCURSOR" val="11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5"/>
  <p:tag name="ORIGINALWIDTH" val="111,75"/>
  <p:tag name="LATEXADDIN" val="\documentclass{article}&#10;\usepackage{amsmath}&#10;\usepackage{xcolor}&#10;\pagestyle{empty}&#10;\begin{document}&#10;&#10;$$F_{\mathrm{s}}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"/>
  <p:tag name="ORIGINALWIDTH" val="660,75"/>
  <p:tag name="LATEXADDIN" val="\documentclass{article}&#10;\usepackage{amsmath}&#10;\usepackage{xcolor}&#10;\pagestyle{empty}&#10;\begin{document}&#10;&#10;$$1/F_s =10^{-3}$$&#10;&#10;\end{document}"/>
  <p:tag name="IGUANATEXSIZE" val="20"/>
  <p:tag name="IGUANATEXCURSOR" val="11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5"/>
  <p:tag name="ORIGINALWIDTH" val="159"/>
  <p:tag name="LATEXADDIN" val="\documentclass{article}&#10;\usepackage{amsmath}&#10;\usepackage{xcolor}&#10;\pagestyle{empty}&#10;\begin{document}&#10;&#10;$$10^{3}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83,25"/>
  <p:tag name="LATEXADDIN" val="\documentclass{article}&#10;\usepackage{amsmath}&#10;\usepackage{xcolor}&#10;\pagestyle{empty}&#10;\begin{document}&#10;&#10;$$x(t) = \sin(2\pi 440 t) $$&#10;&#10;\end{document}"/>
  <p:tag name="IGUANATEXSIZE" val="20"/>
  <p:tag name="IGUANATEXCURSOR" val="11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73,75"/>
  <p:tag name="LATEXADDIN" val="\documentclass{article}&#10;\usepackage{amsmath}&#10;\usepackage{xcolor}&#10;\pagestyle{empty}&#10;\begin{document}&#10;&#10;$$x(n) = x(t | t=nT_{\mathrm{s}}=n/F_{\mathrm{s}}) $$&#10;&#10;\end{document}"/>
  <p:tag name="IGUANATEXSIZE" val="20"/>
  <p:tag name="IGUANATEXCURSOR" val="12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5"/>
  <p:tag name="ORIGINALWIDTH" val="106,5"/>
  <p:tag name="LATEXADDIN" val="\documentclass{article}&#10;\usepackage{amsmath}&#10;\usepackage{xcolor}&#10;\pagestyle{empty}&#10;\begin{document}&#10;&#10;$$T_{\mathrm{s}}$$&#10;&#10;\end{document}"/>
  <p:tag name="IGUANATEXSIZE" val="20"/>
  <p:tag name="IGUANATEXCURSOR" val="11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5"/>
  <p:tag name="ORIGINALWIDTH" val="111,75"/>
  <p:tag name="LATEXADDIN" val="\documentclass{article}&#10;\usepackage{amsmath}&#10;\usepackage{xcolor}&#10;\pagestyle{empty}&#10;\begin{document}&#10;&#10;$$F_{\mathrm{s}}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"/>
  <p:tag name="ORIGINALWIDTH" val="660,75"/>
  <p:tag name="LATEXADDIN" val="\documentclass{article}&#10;\usepackage{amsmath}&#10;\usepackage{xcolor}&#10;\pagestyle{empty}&#10;\begin{document}&#10;&#10;$$1/F_s =10^{-3}$$&#10;&#10;\end{document}"/>
  <p:tag name="IGUANATEXSIZE" val="20"/>
  <p:tag name="IGUANATEXCURSOR" val="11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5"/>
  <p:tag name="ORIGINALWIDTH" val="159"/>
  <p:tag name="LATEXADDIN" val="\documentclass{article}&#10;\usepackage{amsmath}&#10;\usepackage{xcolor}&#10;\pagestyle{empty}&#10;\begin{document}&#10;&#10;$$10^{3}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947,25"/>
  <p:tag name="LATEXADDIN" val="\documentclass{article}&#10;\usepackage{amsmath}&#10;\usepackage{xcolor}&#10;\pagestyle{empty}&#10;\begin{document}&#10;&#10;$$= \sin\left(2\pi \frac{440}{1000}n\right) 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83,25"/>
  <p:tag name="LATEXADDIN" val="\documentclass{article}&#10;\usepackage{amsmath}&#10;\usepackage{xcolor}&#10;\pagestyle{empty}&#10;\begin{document}&#10;&#10;$$x(t) = \sin(2\pi 440 t) $$&#10;&#10;\end{document}"/>
  <p:tag name="IGUANATEXSIZE" val="20"/>
  <p:tag name="IGUANATEXCURSOR" val="11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73,75"/>
  <p:tag name="LATEXADDIN" val="\documentclass{article}&#10;\usepackage{amsmath}&#10;\usepackage{xcolor}&#10;\pagestyle{empty}&#10;\begin{document}&#10;&#10;$$x(n) = x(t | t=nT_{\mathrm{s}}=n/F_{\mathrm{s}}) $$&#10;&#10;\end{document}"/>
  <p:tag name="IGUANATEXSIZE" val="20"/>
  <p:tag name="IGUANATEXCURSOR" val="12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5"/>
  <p:tag name="ORIGINALWIDTH" val="106,5"/>
  <p:tag name="LATEXADDIN" val="\documentclass{article}&#10;\usepackage{amsmath}&#10;\usepackage{xcolor}&#10;\pagestyle{empty}&#10;\begin{document}&#10;&#10;$$T_{\mathrm{s}}$$&#10;&#10;\end{document}"/>
  <p:tag name="IGUANATEXSIZE" val="20"/>
  <p:tag name="IGUANATEXCURSOR" val="11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5"/>
  <p:tag name="ORIGINALWIDTH" val="111,75"/>
  <p:tag name="LATEXADDIN" val="\documentclass{article}&#10;\usepackage{amsmath}&#10;\usepackage{xcolor}&#10;\pagestyle{empty}&#10;\begin{document}&#10;&#10;$$F_{\mathrm{s}}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"/>
  <p:tag name="ORIGINALWIDTH" val="68,25"/>
  <p:tag name="LATEXADDIN" val="\documentclass{article}&#10;\usepackage{amsmath}&#10;\pagestyle{empty}&#10;\begin{document}&#10;&#10;$$n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"/>
  <p:tag name="ORIGINALWIDTH" val="660,75"/>
  <p:tag name="LATEXADDIN" val="\documentclass{article}&#10;\usepackage{amsmath}&#10;\usepackage{xcolor}&#10;\pagestyle{empty}&#10;\begin{document}&#10;&#10;$$1/F_s =10^{-3}$$&#10;&#10;\end{document}"/>
  <p:tag name="IGUANATEXSIZE" val="20"/>
  <p:tag name="IGUANATEXCURSOR" val="11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5"/>
  <p:tag name="ORIGINALWIDTH" val="159"/>
  <p:tag name="LATEXADDIN" val="\documentclass{article}&#10;\usepackage{amsmath}&#10;\usepackage{xcolor}&#10;\pagestyle{empty}&#10;\begin{document}&#10;&#10;$$10^{3}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947,25"/>
  <p:tag name="LATEXADDIN" val="\documentclass{article}&#10;\usepackage{amsmath}&#10;\usepackage{xcolor}&#10;\pagestyle{empty}&#10;\begin{document}&#10;&#10;$$= \sin\left(2\pi \frac{440}{1000}n\right) 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06"/>
  <p:tag name="LATEXADDIN" val="\documentclass{article}&#10;\usepackage{amsmath}&#10;\usepackage{xcolor}&#10;\pagestyle{empty}&#10;\begin{document}&#10;&#10;$$= \sin\left(2\pi \cdot 0.44 n\right) $$&#10;&#10;\end{document}"/>
  <p:tag name="IGUANATEXSIZE" val="20"/>
  <p:tag name="IGUANATEXCURSOR" val="12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"/>
  <p:tag name="ORIGINALWIDTH" val="728,25"/>
  <p:tag name="LATEXADDIN" val="\documentclass{article}&#10;\usepackage{amsmath}&#10;\usepackage{xcolor}&#10;\pagestyle{empty}&#10;\begin{document}&#10;&#10;$$f=f^\prime =0.44$$&#10;&#10;\end{document}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83,25"/>
  <p:tag name="LATEXADDIN" val="\documentclass{article}&#10;\usepackage{amsmath}&#10;\usepackage{xcolor}&#10;\pagestyle{empty}&#10;\begin{document}&#10;&#10;$$x(t) = \sin(2\pi 440 t) $$&#10;&#10;\end{document}"/>
  <p:tag name="IGUANATEXSIZE" val="20"/>
  <p:tag name="IGUANATEXCURSOR" val="11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73,75"/>
  <p:tag name="LATEXADDIN" val="\documentclass{article}&#10;\usepackage{amsmath}&#10;\usepackage{xcolor}&#10;\pagestyle{empty}&#10;\begin{document}&#10;&#10;$$x(n) = x(t | t=nT_{\mathrm{s}}=n/F_{\mathrm{s}}) $$&#10;&#10;\end{document}"/>
  <p:tag name="IGUANATEXSIZE" val="20"/>
  <p:tag name="IGUANATEXCURSOR" val="12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947,25"/>
  <p:tag name="LATEXADDIN" val="\documentclass{article}&#10;\usepackage{amsmath}&#10;\usepackage{xcolor}&#10;\pagestyle{empty}&#10;\begin{document}&#10;&#10;$$= \sin\left(2\pi \frac{440}{1000}n\right) 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06"/>
  <p:tag name="LATEXADDIN" val="\documentclass{article}&#10;\usepackage{amsmath}&#10;\usepackage{xcolor}&#10;\pagestyle{empty}&#10;\begin{document}&#10;&#10;$$= \sin\left(2\pi \cdot 0.44 n\right) $$&#10;&#10;\end{document}"/>
  <p:tag name="IGUANATEXSIZE" val="20"/>
  <p:tag name="IGUANATEXCURSOR" val="12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"/>
  <p:tag name="ORIGINALWIDTH" val="728,25"/>
  <p:tag name="LATEXADDIN" val="\documentclass{article}&#10;\usepackage{amsmath}&#10;\usepackage{xcolor}&#10;\pagestyle{empty}&#10;\begin{document}&#10;&#10;$$f=f^\prime =0.44$$&#10;&#10;\end{document}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815,75"/>
  <p:tag name="LATEXADDIN" val="\documentclass{article}&#10;\usepackage{amsmath}&#10;\usepackage{xcolor}&#10;\pagestyle{empty}&#10;\begin{document}&#10;&#10;$$x(t) = \sin(2\pi 440 t) - \sin(2\pi 1440 t) $$&#10;&#10;\end{document}"/>
  <p:tag name="IGUANATEXSIZE" val="20"/>
  <p:tag name="IGUANATEXCURSOR" val="14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364,5"/>
  <p:tag name="LATEXADDIN" val="\documentclass{article}&#10;\usepackage{amsmath}&#10;\usepackage{xcolor}&#10;\pagestyle{empty}&#10;\begin{document}&#10;&#10;$$x(n) = $$&#10;&#10;\end{document}"/>
  <p:tag name="IGUANATEXSIZE" val="20"/>
  <p:tag name="IGUANATEXCURSOR" val="10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83,25"/>
  <p:tag name="LATEXADDIN" val="\documentclass{article}&#10;\usepackage{amsmath}&#10;\usepackage{xcolor}&#10;\pagestyle{empty}&#10;\begin{document}&#10;&#10;$$x(t) = \sin(2\pi 440 t) $$&#10;&#10;\end{document}"/>
  <p:tag name="IGUANATEXSIZE" val="20"/>
  <p:tag name="IGUANATEXCURSOR" val="11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73,75"/>
  <p:tag name="LATEXADDIN" val="\documentclass{article}&#10;\usepackage{amsmath}&#10;\usepackage{xcolor}&#10;\pagestyle{empty}&#10;\begin{document}&#10;&#10;$$x(n) = x(t | t=nT_{\mathrm{s}}=n/F_{\mathrm{s}}) $$&#10;&#10;\end{document}"/>
  <p:tag name="IGUANATEXSIZE" val="20"/>
  <p:tag name="IGUANATEXCURSOR" val="12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947,25"/>
  <p:tag name="LATEXADDIN" val="\documentclass{article}&#10;\usepackage{amsmath}&#10;\usepackage{xcolor}&#10;\pagestyle{empty}&#10;\begin{document}&#10;&#10;$$= \sin\left(2\pi \frac{440}{1000}n\right) 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06"/>
  <p:tag name="LATEXADDIN" val="\documentclass{article}&#10;\usepackage{amsmath}&#10;\usepackage{xcolor}&#10;\pagestyle{empty}&#10;\begin{document}&#10;&#10;$$= \sin\left(2\pi \cdot 0.44 n\right) $$&#10;&#10;\end{document}"/>
  <p:tag name="IGUANATEXSIZE" val="20"/>
  <p:tag name="IGUANATEXCURSOR" val="12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"/>
  <p:tag name="ORIGINALWIDTH" val="728,25"/>
  <p:tag name="LATEXADDIN" val="\documentclass{article}&#10;\usepackage{amsmath}&#10;\usepackage{xcolor}&#10;\pagestyle{empty}&#10;\begin{document}&#10;&#10;$$f=f^\prime =0.44$$&#10;&#10;\end{document}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815,75"/>
  <p:tag name="LATEXADDIN" val="\documentclass{article}&#10;\usepackage{amsmath}&#10;\usepackage{xcolor}&#10;\pagestyle{empty}&#10;\begin{document}&#10;&#10;$$x(t) = \sin(2\pi 440 t) - \sin(2\pi 1440 t) $$&#10;&#10;\end{document}"/>
  <p:tag name="IGUANATEXSIZE" val="20"/>
  <p:tag name="IGUANATEXCURSOR" val="14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364,5"/>
  <p:tag name="LATEXADDIN" val="\documentclass{article}&#10;\usepackage{amsmath}&#10;\usepackage{xcolor}&#10;\pagestyle{empty}&#10;\begin{document}&#10;&#10;$$x(n) = $$&#10;&#10;\end{document}"/>
  <p:tag name="IGUANATEXSIZE" val="20"/>
  <p:tag name="IGUANATEXCURSOR" val="10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06"/>
  <p:tag name="LATEXADDIN" val="\documentclass{article}&#10;\usepackage{amsmath}&#10;\usepackage{xcolor}&#10;\pagestyle{empty}&#10;\begin{document}&#10;&#10;$$= \sin\left(2\pi \cdot 0.44 n\right) $$&#10;&#10;\end{document}"/>
  <p:tag name="IGUANATEXSIZE" val="20"/>
  <p:tag name="IGUANATEXCURSOR" val="12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89,5"/>
  <p:tag name="LATEXADDIN" val="\documentclass{article}&#10;\usepackage{amsmath}&#10;\usepackage{xcolor}&#10;\pagestyle{empty}&#10;\begin{document}&#10;&#10;$$- \sin\left(2\pi \cdot 1.44 n\right) $$&#10;&#10;\end{document}"/>
  <p:tag name="IGUANATEXSIZE" val="20"/>
  <p:tag name="IGUANATEXCURSOR" val="12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83,25"/>
  <p:tag name="LATEXADDIN" val="\documentclass{article}&#10;\usepackage{amsmath}&#10;\usepackage{xcolor}&#10;\pagestyle{empty}&#10;\begin{document}&#10;&#10;$$x(t) = \sin(2\pi 440 t) $$&#10;&#10;\end{document}"/>
  <p:tag name="IGUANATEXSIZE" val="20"/>
  <p:tag name="IGUANATEXCURSOR" val="11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473,75"/>
  <p:tag name="LATEXADDIN" val="\documentclass{article}&#10;\usepackage{amsmath}&#10;\usepackage{xcolor}&#10;\pagestyle{empty}&#10;\begin{document}&#10;&#10;$$x(n) = x(t | t=nT_{\mathrm{s}}=n/F_{\mathrm{s}}) $$&#10;&#10;\end{document}"/>
  <p:tag name="IGUANATEXSIZE" val="20"/>
  <p:tag name="IGUANATEXCURSOR" val="12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947,25"/>
  <p:tag name="LATEXADDIN" val="\documentclass{article}&#10;\usepackage{amsmath}&#10;\usepackage{xcolor}&#10;\pagestyle{empty}&#10;\begin{document}&#10;&#10;$$= \sin\left(2\pi \frac{440}{1000}n\right) $$&#10;&#10;\end{document}"/>
  <p:tag name="IGUANATEXSIZE" val="20"/>
  <p:tag name="IGUANATEXCURSOR" val="10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06"/>
  <p:tag name="LATEXADDIN" val="\documentclass{article}&#10;\usepackage{amsmath}&#10;\usepackage{xcolor}&#10;\pagestyle{empty}&#10;\begin{document}&#10;&#10;$$= \sin\left(2\pi \cdot 0.44 n\right) $$&#10;&#10;\end{document}"/>
  <p:tag name="IGUANATEXSIZE" val="20"/>
  <p:tag name="IGUANATEXCURSOR" val="12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"/>
  <p:tag name="ORIGINALWIDTH" val="728,25"/>
  <p:tag name="LATEXADDIN" val="\documentclass{article}&#10;\usepackage{amsmath}&#10;\usepackage{xcolor}&#10;\pagestyle{empty}&#10;\begin{document}&#10;&#10;$$f=f^\prime =0.44$$&#10;&#10;\end{document}"/>
  <p:tag name="IGUANATEXSIZE" val="20"/>
  <p:tag name="IGUANATEXCURSOR" val="11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815,75"/>
  <p:tag name="LATEXADDIN" val="\documentclass{article}&#10;\usepackage{amsmath}&#10;\usepackage{xcolor}&#10;\pagestyle{empty}&#10;\begin{document}&#10;&#10;$$x(t) = \sin(2\pi 440 t) - \sin(2\pi 1440 t) $$&#10;&#10;\end{document}"/>
  <p:tag name="IGUANATEXSIZE" val="20"/>
  <p:tag name="IGUANATEXCURSOR" val="140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364,5"/>
  <p:tag name="LATEXADDIN" val="\documentclass{article}&#10;\usepackage{amsmath}&#10;\usepackage{xcolor}&#10;\pagestyle{empty}&#10;\begin{document}&#10;&#10;$$x(n) = $$&#10;&#10;\end{document}"/>
  <p:tag name="IGUANATEXSIZE" val="20"/>
  <p:tag name="IGUANATEXCURSOR" val="109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06"/>
  <p:tag name="LATEXADDIN" val="\documentclass{article}&#10;\usepackage{amsmath}&#10;\usepackage{xcolor}&#10;\pagestyle{empty}&#10;\begin{document}&#10;&#10;$$= \sin\left(2\pi \cdot 0.44 n\right) $$&#10;&#10;\end{document}"/>
  <p:tag name="IGUANATEXSIZE" val="20"/>
  <p:tag name="IGUANATEXCURSOR" val="12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89,5"/>
  <p:tag name="LATEXADDIN" val="\documentclass{article}&#10;\usepackage{amsmath}&#10;\usepackage{xcolor}&#10;\pagestyle{empty}&#10;\begin{document}&#10;&#10;$$- \sin\left(2\pi \cdot 1.44 n\right) $$&#10;&#10;\end{document}"/>
  <p:tag name="IGUANATEXSIZE" val="20"/>
  <p:tag name="IGUANATEXCURSOR" val="12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906"/>
  <p:tag name="LATEXADDIN" val="\documentclass{article}&#10;\usepackage{amsmath}&#10;\usepackage{xcolor}&#10;\pagestyle{empty}&#10;\begin{document}&#10;&#10;$$= \sin\left(2\pi \cdot 0.44 n\right) $$&#10;&#10;\end{document}"/>
  <p:tag name="IGUANATEXSIZE" val="20"/>
  <p:tag name="IGUANATEXCURSOR" val="12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89,5"/>
  <p:tag name="LATEXADDIN" val="\documentclass{article}&#10;\usepackage{amsmath}&#10;\usepackage{xcolor}&#10;\pagestyle{empty}&#10;\begin{document}&#10;&#10;$$- \sin\left(2\pi \cdot 0.44 n\right) $$&#10;&#10;\end{document}"/>
  <p:tag name="IGUANATEXSIZE" val="20"/>
  <p:tag name="IGUANATEXCURSOR" val="12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5"/>
  <p:tag name="ORIGINALWIDTH" val="182,25"/>
  <p:tag name="LATEXADDIN" val="\documentclass{article}&#10;\usepackage{amsmath}&#10;\usepackage{xcolor}&#10;\pagestyle{empty}&#10;\begin{document}&#10;&#10;$${\color{red} =0 }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"/>
  <p:tag name="ORIGINALWIDTH" val="1941"/>
  <p:tag name="LATEXADDIN" val="\documentclass{article}&#10;\usepackage{amsmath}&#10;\usepackage{xcolor}&#10;\pagestyle{empty}&#10;\begin{document}&#10;&#10;$$x(t) = \sum_{\ell} \sin(2\pi F_{\ell} t),\quad |F_\ell|\leq F_{\max}  $$&#10;&#10;\end{document}"/>
  <p:tag name="IGUANATEXSIZE" val="20"/>
  <p:tag name="IGUANATEXCURSOR" val="17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5"/>
  <p:tag name="ORIGINALWIDTH" val="111,75"/>
  <p:tag name="LATEXADDIN" val="\documentclass{article}&#10;\usepackage{amsmath}&#10;\usepackage{xcolor}&#10;\pagestyle{empty}&#10;\begin{document}&#10;&#10;$$F_{\mathrm{s}}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5"/>
  <p:tag name="ORIGINALWIDTH" val="422,25"/>
  <p:tag name="LATEXADDIN" val="\documentclass{article}&#10;\usepackage{amsmath}&#10;\usepackage{xcolor}&#10;\pagestyle{empty}&#10;\begin{document}&#10;&#10;$$F_{\mathrm{s}}\geq \ldots$$&#10;&#10;\end{document}"/>
  <p:tag name="IGUANATEXSIZE" val="20"/>
  <p:tag name="IGUANATEXCURSOR" val="128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"/>
  <p:tag name="ORIGINALWIDTH" val="1941"/>
  <p:tag name="LATEXADDIN" val="\documentclass{article}&#10;\usepackage{amsmath}&#10;\usepackage{xcolor}&#10;\pagestyle{empty}&#10;\begin{document}&#10;&#10;$$x(t) = \sum_{\ell} \sin(2\pi F_{\ell} t),\quad |F_\ell|\leq F_{\max}  $$&#10;&#10;\end{document}"/>
  <p:tag name="IGUANATEXSIZE" val="20"/>
  <p:tag name="IGUANATEXCURSOR" val="17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5"/>
  <p:tag name="ORIGINALWIDTH" val="111,75"/>
  <p:tag name="LATEXADDIN" val="\documentclass{article}&#10;\usepackage{amsmath}&#10;\usepackage{xcolor}&#10;\pagestyle{empty}&#10;\begin{document}&#10;&#10;$$F_{\mathrm{s}}$$&#10;&#10;\end{document}"/>
  <p:tag name="IGUANATEXSIZE" val="20"/>
  <p:tag name="IGUANATEXCURSOR" val="10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5"/>
  <p:tag name="ORIGINALWIDTH" val="611,25"/>
  <p:tag name="LATEXADDIN" val="\documentclass{article}&#10;\usepackage{amsmath}&#10;\usepackage{xcolor}&#10;\pagestyle{empty}&#10;\begin{document}&#10;&#10;$$F_{\mathrm{s}}\geq 2F_{\max}$$&#10;&#10;\end{document}"/>
  <p:tag name="IGUANATEXSIZE" val="20"/>
  <p:tag name="IGUANATEXCURSOR" val="131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2"/>
  <p:tag name="LATEXADDIN" val="\documentclass{article}&#10;\usepackage{amsmath}&#10;\pagestyle{empty}&#10;\begin{document}&#10;&#10;$$y(n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5"/>
  <p:tag name="ORIGINALWIDTH" val="39"/>
  <p:tag name="LATEXADDIN" val="\documentclass{article}&#10;\usepackage{amsmath}&#10;\pagestyle{empty}&#10;\begin{document}&#10;&#10;$$t $$&#10;&#10;\end{document}"/>
  <p:tag name="IGUANATEXSIZE" val="20"/>
  <p:tag name="IGUANATEXCURSOR" val="83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4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8"/>
  <p:tag name="LATEXADDIN" val="\documentclass{article}&#10;\usepackage{amsmath}&#10;\pagestyle{empty}&#10;\begin{document}&#10;&#10;$$x(t) $$&#10;&#10;\end{document}"/>
  <p:tag name="IGUANATEXSIZE" val="20"/>
  <p:tag name="IGUANATEXCURSOR" val="87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228"/>
  <p:tag name="LATEXADDIN" val="\documentclass{article}&#10;\usepackage{amsmath}&#10;\pagestyle{empty}&#10;\begin{document}&#10;&#10;$$x(n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192,75"/>
  <p:tag name="LATEXADDIN" val="\documentclass{article}&#10;\usepackage{amsmath}&#10;\pagestyle{empty}&#10;\begin{document}&#10;&#10;$$y(t) $$&#10;&#10;\end{document}"/>
  <p:tag name="IGUANATEXSIZE" val="20"/>
  <p:tag name="IGUANATEXCURSOR" val="86"/>
  <p:tag name="TRANSPARENCY" val="True"/>
  <p:tag name="FILENAME" val=""/>
  <p:tag name="LATEXENGINEID" val="0"/>
  <p:tag name="TEMPFOLDER" val="U:\Ny map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27816</TotalTime>
  <Words>3714</Words>
  <Application>Microsoft Macintosh PowerPoint</Application>
  <PresentationFormat>Bildspel på skärmen (4:3)</PresentationFormat>
  <Paragraphs>1223</Paragraphs>
  <Slides>92</Slides>
  <Notes>92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92</vt:i4>
      </vt:variant>
    </vt:vector>
  </HeadingPairs>
  <TitlesOfParts>
    <vt:vector size="96" baseType="lpstr">
      <vt:lpstr>Arial</vt:lpstr>
      <vt:lpstr>Calibri</vt:lpstr>
      <vt:lpstr>Comic Sans MS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Fredrik Rusek</dc:creator>
  <cp:lastModifiedBy>Fredrik Rusek</cp:lastModifiedBy>
  <cp:revision>378</cp:revision>
  <dcterms:created xsi:type="dcterms:W3CDTF">2018-09-24T13:22:42Z</dcterms:created>
  <dcterms:modified xsi:type="dcterms:W3CDTF">2020-08-31T09:03:16Z</dcterms:modified>
</cp:coreProperties>
</file>