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6" r:id="rId2"/>
    <p:sldId id="352" r:id="rId3"/>
    <p:sldId id="353" r:id="rId4"/>
    <p:sldId id="354" r:id="rId5"/>
    <p:sldId id="355" r:id="rId6"/>
    <p:sldId id="356" r:id="rId7"/>
    <p:sldId id="339" r:id="rId8"/>
    <p:sldId id="341" r:id="rId9"/>
    <p:sldId id="357" r:id="rId10"/>
    <p:sldId id="343" r:id="rId11"/>
    <p:sldId id="358" r:id="rId12"/>
    <p:sldId id="359" r:id="rId13"/>
    <p:sldId id="360" r:id="rId14"/>
    <p:sldId id="344" r:id="rId15"/>
    <p:sldId id="345" r:id="rId16"/>
    <p:sldId id="361" r:id="rId17"/>
    <p:sldId id="346" r:id="rId18"/>
    <p:sldId id="347" r:id="rId19"/>
    <p:sldId id="348" r:id="rId20"/>
    <p:sldId id="335" r:id="rId21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9866" autoAdjust="0"/>
  </p:normalViewPr>
  <p:slideViewPr>
    <p:cSldViewPr snapToGrid="0" showGuides="1">
      <p:cViewPr varScale="1">
        <p:scale>
          <a:sx n="77" d="100"/>
          <a:sy n="77" d="100"/>
        </p:scale>
        <p:origin x="1230" y="84"/>
      </p:cViewPr>
      <p:guideLst>
        <p:guide orient="horz" pos="4204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2017-10-02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2017-10-02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1050" y="1781174"/>
            <a:ext cx="7486650" cy="1927226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Title</a:t>
            </a:r>
            <a:endParaRPr lang="sv-SE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707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 baseline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structured</a:t>
            </a:r>
            <a:r>
              <a:rPr lang="sv-SE" dirty="0" smtClean="0"/>
              <a:t> VLSI</a:t>
            </a:r>
            <a:br>
              <a:rPr lang="sv-SE" dirty="0" smtClean="0"/>
            </a:br>
            <a:r>
              <a:rPr lang="sv-SE" dirty="0"/>
              <a:t>	</a:t>
            </a:r>
            <a:r>
              <a:rPr lang="sv-SE" dirty="0" smtClean="0"/>
              <a:t>Projects 4 and 5</a:t>
            </a:r>
            <a:endParaRPr lang="sv-SE" dirty="0"/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721820" y="4718045"/>
            <a:ext cx="7605109" cy="17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7200" rIns="0" bIns="82800" numCol="1" anchor="t" anchorCtr="0" compatLnSpc="1">
            <a:prstTxWarp prst="textNoShape">
              <a:avLst/>
            </a:prstTxWarp>
          </a:bodyPr>
          <a:lstStyle>
            <a:lvl1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200" kern="0" dirty="0" smtClean="0"/>
              <a:t>Steffen </a:t>
            </a:r>
            <a:r>
              <a:rPr lang="sv-SE" sz="2200" kern="0" dirty="0" err="1" smtClean="0"/>
              <a:t>Malkowsky</a:t>
            </a:r>
            <a:endParaRPr lang="sv-SE" sz="2200" kern="0" dirty="0" smtClean="0"/>
          </a:p>
          <a:p>
            <a:r>
              <a:rPr lang="sv-SE" sz="2200" kern="0" dirty="0" smtClean="0"/>
              <a:t>steffen.malkowsky@eit.lth.se</a:t>
            </a:r>
          </a:p>
          <a:p>
            <a:endParaRPr lang="sv-SE" sz="2200" kern="0" dirty="0" smtClean="0"/>
          </a:p>
          <a:p>
            <a:r>
              <a:rPr lang="sv-SE" sz="2200" kern="0" dirty="0" err="1" smtClean="0"/>
              <a:t>Jesús</a:t>
            </a:r>
            <a:r>
              <a:rPr lang="sv-SE" sz="2200" kern="0" dirty="0" smtClean="0"/>
              <a:t> Rodríguez</a:t>
            </a:r>
          </a:p>
          <a:p>
            <a:r>
              <a:rPr lang="sv-SE" sz="2200" kern="0" dirty="0" smtClean="0"/>
              <a:t>jesus.rodriguez@eit.lth.se</a:t>
            </a:r>
            <a:endParaRPr lang="sv-SE" sz="2200" kern="0" dirty="0"/>
          </a:p>
        </p:txBody>
      </p:sp>
    </p:spTree>
    <p:extLst>
      <p:ext uri="{BB962C8B-B14F-4D97-AF65-F5344CB8AC3E}">
        <p14:creationId xmlns:p14="http://schemas.microsoft.com/office/powerpoint/2010/main" val="3210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Data fill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94716"/>
              </p:ext>
            </p:extLst>
          </p:nvPr>
        </p:nvGraphicFramePr>
        <p:xfrm>
          <a:off x="4495800" y="2194084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775" y="1895474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 data from keyboard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Press data </a:t>
            </a:r>
            <a:r>
              <a:rPr lang="sv-SE" sz="1200" b="0" dirty="0" err="1" smtClean="0">
                <a:solidFill>
                  <a:schemeClr val="tx2"/>
                </a:solidFill>
              </a:rPr>
              <a:t>latch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button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76750" y="6255073"/>
            <a:ext cx="2371725" cy="280243"/>
            <a:chOff x="4467225" y="5727562"/>
            <a:chExt cx="2371725" cy="280243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71987" y="5855023"/>
            <a:ext cx="2371725" cy="280243"/>
            <a:chOff x="4467225" y="5727562"/>
            <a:chExt cx="2371725" cy="280243"/>
          </a:xfrm>
        </p:grpSpPr>
        <p:sp>
          <p:nvSpPr>
            <p:cNvPr id="11" name="TextBox 1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76750" y="5523911"/>
            <a:ext cx="2371725" cy="280243"/>
            <a:chOff x="4467225" y="5727562"/>
            <a:chExt cx="2371725" cy="280243"/>
          </a:xfrm>
        </p:grpSpPr>
        <p:sp>
          <p:nvSpPr>
            <p:cNvPr id="14" name="TextBox 1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1987" y="5112073"/>
            <a:ext cx="2371725" cy="280243"/>
            <a:chOff x="4467225" y="5727562"/>
            <a:chExt cx="2371725" cy="280243"/>
          </a:xfrm>
        </p:grpSpPr>
        <p:sp>
          <p:nvSpPr>
            <p:cNvPr id="18" name="TextBox 1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3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54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57699" y="4771436"/>
            <a:ext cx="2371725" cy="280243"/>
            <a:chOff x="4467225" y="5727562"/>
            <a:chExt cx="2371725" cy="280243"/>
          </a:xfrm>
        </p:grpSpPr>
        <p:sp>
          <p:nvSpPr>
            <p:cNvPr id="21" name="TextBox 2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4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*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76750" y="4374598"/>
            <a:ext cx="2371725" cy="280243"/>
            <a:chOff x="4467225" y="5727562"/>
            <a:chExt cx="2371725" cy="280243"/>
          </a:xfrm>
        </p:grpSpPr>
        <p:sp>
          <p:nvSpPr>
            <p:cNvPr id="24" name="TextBox 2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5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3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 flipV="1">
            <a:off x="3562350" y="4119264"/>
            <a:ext cx="0" cy="241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 rot="16200000">
            <a:off x="2473931" y="5298607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Direction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</a:t>
            </a:r>
            <a:r>
              <a:rPr lang="sv-SE" sz="1200" b="0" dirty="0" err="1" smtClean="0">
                <a:solidFill>
                  <a:schemeClr val="tx2"/>
                </a:solidFill>
              </a:rPr>
              <a:t>fill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71987" y="4046316"/>
            <a:ext cx="2371725" cy="280243"/>
            <a:chOff x="4467225" y="5727562"/>
            <a:chExt cx="2371725" cy="280243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6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30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57699" y="3705679"/>
            <a:ext cx="2371725" cy="280243"/>
            <a:chOff x="4467225" y="5727562"/>
            <a:chExt cx="2371725" cy="280243"/>
          </a:xfrm>
        </p:grpSpPr>
        <p:sp>
          <p:nvSpPr>
            <p:cNvPr id="35" name="TextBox 34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7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>
                  <a:solidFill>
                    <a:schemeClr val="tx2"/>
                  </a:solidFill>
                </a:rPr>
                <a:t>-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76750" y="3308841"/>
            <a:ext cx="2371725" cy="280243"/>
            <a:chOff x="4467225" y="5727562"/>
            <a:chExt cx="2371725" cy="280243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6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5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</a:t>
            </a:r>
            <a:br>
              <a:rPr lang="en-US" dirty="0" smtClean="0"/>
            </a:br>
            <a:r>
              <a:rPr lang="en-US" dirty="0" smtClean="0"/>
              <a:t>Data retrieve and display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775" y="193357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At </a:t>
            </a:r>
            <a:r>
              <a:rPr lang="sv-SE" sz="1200" b="0" dirty="0" err="1" smtClean="0">
                <a:solidFill>
                  <a:schemeClr val="tx2"/>
                </a:solidFill>
              </a:rPr>
              <a:t>every</a:t>
            </a:r>
            <a:r>
              <a:rPr lang="sv-SE" sz="1200" b="0" dirty="0" smtClean="0">
                <a:solidFill>
                  <a:schemeClr val="tx2"/>
                </a:solidFill>
              </a:rPr>
              <a:t> press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the &lt;</a:t>
            </a: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&gt; </a:t>
            </a:r>
            <a:r>
              <a:rPr lang="sv-SE" sz="1200" b="0" dirty="0" err="1" smtClean="0">
                <a:solidFill>
                  <a:schemeClr val="tx2"/>
                </a:solidFill>
              </a:rPr>
              <a:t>key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Pop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Display </a:t>
            </a:r>
            <a:r>
              <a:rPr lang="sv-SE" sz="1200" b="0" dirty="0" err="1" smtClean="0">
                <a:solidFill>
                  <a:schemeClr val="tx2"/>
                </a:solidFill>
              </a:rPr>
              <a:t>result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06402"/>
              </p:ext>
            </p:extLst>
          </p:nvPr>
        </p:nvGraphicFramePr>
        <p:xfrm>
          <a:off x="4657724" y="2007696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638674" y="6068685"/>
            <a:ext cx="2371725" cy="280243"/>
            <a:chOff x="4467225" y="5727562"/>
            <a:chExt cx="2371725" cy="280243"/>
          </a:xfrm>
        </p:grpSpPr>
        <p:sp>
          <p:nvSpPr>
            <p:cNvPr id="28" name="TextBox 2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33911" y="5668635"/>
            <a:ext cx="2371725" cy="280243"/>
            <a:chOff x="4467225" y="5727562"/>
            <a:chExt cx="2371725" cy="280243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38674" y="5337523"/>
            <a:ext cx="2371725" cy="280243"/>
            <a:chOff x="4467225" y="5727562"/>
            <a:chExt cx="2371725" cy="280243"/>
          </a:xfrm>
        </p:grpSpPr>
        <p:sp>
          <p:nvSpPr>
            <p:cNvPr id="34" name="TextBox 3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19623" y="4188210"/>
            <a:ext cx="2390776" cy="1017718"/>
            <a:chOff x="4619623" y="4188210"/>
            <a:chExt cx="2390776" cy="1017718"/>
          </a:xfrm>
        </p:grpSpPr>
        <p:grpSp>
          <p:nvGrpSpPr>
            <p:cNvPr id="36" name="Group 35"/>
            <p:cNvGrpSpPr/>
            <p:nvPr/>
          </p:nvGrpSpPr>
          <p:grpSpPr>
            <a:xfrm>
              <a:off x="4633911" y="4925685"/>
              <a:ext cx="2371725" cy="280243"/>
              <a:chOff x="4467225" y="5727562"/>
              <a:chExt cx="2371725" cy="28024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54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19623" y="4585048"/>
              <a:ext cx="2371725" cy="280243"/>
              <a:chOff x="4467225" y="5727562"/>
              <a:chExt cx="2371725" cy="28024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*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638674" y="4188210"/>
              <a:ext cx="2371725" cy="280243"/>
              <a:chOff x="4467225" y="5727562"/>
              <a:chExt cx="2371725" cy="28024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5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 bwMode="auto">
          <a:xfrm>
            <a:off x="866775" y="4140171"/>
            <a:ext cx="3171825" cy="19285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619623" y="3122453"/>
            <a:ext cx="2390776" cy="1017718"/>
            <a:chOff x="4619623" y="3122453"/>
            <a:chExt cx="2390776" cy="1017718"/>
          </a:xfrm>
        </p:grpSpPr>
        <p:grpSp>
          <p:nvGrpSpPr>
            <p:cNvPr id="45" name="Group 44"/>
            <p:cNvGrpSpPr/>
            <p:nvPr/>
          </p:nvGrpSpPr>
          <p:grpSpPr>
            <a:xfrm>
              <a:off x="4633911" y="3859928"/>
              <a:ext cx="2371725" cy="280243"/>
              <a:chOff x="4467225" y="5727562"/>
              <a:chExt cx="2371725" cy="28024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6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30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619623" y="3519291"/>
              <a:ext cx="2371725" cy="280243"/>
              <a:chOff x="4467225" y="5727562"/>
              <a:chExt cx="2371725" cy="28024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>
                    <a:solidFill>
                      <a:schemeClr val="tx2"/>
                    </a:solidFill>
                  </a:rPr>
                  <a:t>-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38674" y="3122453"/>
              <a:ext cx="2371725" cy="280243"/>
              <a:chOff x="4467225" y="5727562"/>
              <a:chExt cx="2371725" cy="28024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8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6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06242" y="4775040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006 – 030 = -024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0100" y="4775040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003 * 054 = +162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72733" y="3661034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VGA SCREEN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0800000" flipV="1">
            <a:off x="7686675" y="2834998"/>
            <a:ext cx="0" cy="241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 rot="5400000">
            <a:off x="6507686" y="4014341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Direction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POP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Expected</a:t>
            </a:r>
            <a:r>
              <a:rPr lang="sv-SE" dirty="0" smtClean="0"/>
              <a:t> operation:</a:t>
            </a:r>
            <a:br>
              <a:rPr lang="sv-SE" dirty="0" smtClean="0"/>
            </a:br>
            <a:r>
              <a:rPr lang="sv-SE" dirty="0" err="1" smtClean="0"/>
              <a:t>Enter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operands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6775" y="1933574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Should</a:t>
            </a:r>
            <a:r>
              <a:rPr lang="sv-SE" sz="1200" b="0" dirty="0" smtClean="0">
                <a:solidFill>
                  <a:schemeClr val="tx2"/>
                </a:solidFill>
              </a:rPr>
              <a:t> be </a:t>
            </a:r>
            <a:r>
              <a:rPr lang="sv-SE" sz="1200" b="0" dirty="0" err="1" smtClean="0">
                <a:solidFill>
                  <a:schemeClr val="tx2"/>
                </a:solidFill>
              </a:rPr>
              <a:t>able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to</a:t>
            </a:r>
            <a:r>
              <a:rPr lang="sv-SE" sz="1200" b="0" dirty="0" smtClean="0">
                <a:solidFill>
                  <a:schemeClr val="tx2"/>
                </a:solidFill>
              </a:rPr>
              <a:t> accept new inputs</a:t>
            </a:r>
          </a:p>
          <a:p>
            <a:r>
              <a:rPr lang="sv-SE" sz="1200" b="0" dirty="0">
                <a:solidFill>
                  <a:schemeClr val="tx2"/>
                </a:solidFill>
              </a:rPr>
              <a:t> </a:t>
            </a:r>
            <a:r>
              <a:rPr lang="sv-SE" sz="1200" b="0" dirty="0" smtClean="0">
                <a:solidFill>
                  <a:schemeClr val="tx2"/>
                </a:solidFill>
              </a:rPr>
              <a:t>In the </a:t>
            </a:r>
            <a:r>
              <a:rPr lang="sv-SE" sz="1200" b="0" dirty="0" err="1" smtClean="0">
                <a:solidFill>
                  <a:schemeClr val="tx2"/>
                </a:solidFill>
              </a:rPr>
              <a:t>middle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display</a:t>
            </a:r>
          </a:p>
          <a:p>
            <a:endParaRPr lang="sv-SE" sz="1200" b="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operands</a:t>
            </a:r>
            <a:r>
              <a:rPr lang="sv-SE" sz="1200" b="0" dirty="0" smtClean="0">
                <a:solidFill>
                  <a:schemeClr val="tx2"/>
                </a:solidFill>
              </a:rPr>
              <a:t> from keyboard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Press </a:t>
            </a:r>
            <a:r>
              <a:rPr lang="sv-SE" sz="1200" b="0" dirty="0" err="1" smtClean="0">
                <a:solidFill>
                  <a:schemeClr val="tx2"/>
                </a:solidFill>
              </a:rPr>
              <a:t>latch</a:t>
            </a:r>
            <a:r>
              <a:rPr lang="sv-SE" sz="1200" b="0" dirty="0" smtClean="0">
                <a:solidFill>
                  <a:schemeClr val="tx2"/>
                </a:solidFill>
              </a:rPr>
              <a:t> data</a:t>
            </a:r>
          </a:p>
          <a:p>
            <a:endParaRPr lang="sv-SE" sz="1200" b="0" dirty="0">
              <a:solidFill>
                <a:schemeClr val="tx2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90686"/>
              </p:ext>
            </p:extLst>
          </p:nvPr>
        </p:nvGraphicFramePr>
        <p:xfrm>
          <a:off x="4657724" y="2007696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38674" y="6068685"/>
            <a:ext cx="2371725" cy="280243"/>
            <a:chOff x="4467225" y="5727562"/>
            <a:chExt cx="2371725" cy="280243"/>
          </a:xfrm>
        </p:grpSpPr>
        <p:sp>
          <p:nvSpPr>
            <p:cNvPr id="29" name="TextBox 28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33911" y="5668635"/>
            <a:ext cx="2371725" cy="280243"/>
            <a:chOff x="4467225" y="5727562"/>
            <a:chExt cx="2371725" cy="280243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38674" y="5337523"/>
            <a:ext cx="2371725" cy="280243"/>
            <a:chOff x="4467225" y="5727562"/>
            <a:chExt cx="2371725" cy="280243"/>
          </a:xfrm>
        </p:grpSpPr>
        <p:sp>
          <p:nvSpPr>
            <p:cNvPr id="35" name="TextBox 34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19623" y="4188210"/>
            <a:ext cx="2390776" cy="1017718"/>
            <a:chOff x="4619623" y="4188210"/>
            <a:chExt cx="2390776" cy="1017718"/>
          </a:xfrm>
        </p:grpSpPr>
        <p:grpSp>
          <p:nvGrpSpPr>
            <p:cNvPr id="38" name="Group 37"/>
            <p:cNvGrpSpPr/>
            <p:nvPr/>
          </p:nvGrpSpPr>
          <p:grpSpPr>
            <a:xfrm>
              <a:off x="4633911" y="4925685"/>
              <a:ext cx="2371725" cy="280243"/>
              <a:chOff x="4467225" y="5727562"/>
              <a:chExt cx="2371725" cy="28024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19623" y="4585048"/>
              <a:ext cx="2371725" cy="280243"/>
              <a:chOff x="4467225" y="5727562"/>
              <a:chExt cx="2371725" cy="28024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*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38674" y="4188210"/>
              <a:ext cx="2371725" cy="280243"/>
              <a:chOff x="4467225" y="5727562"/>
              <a:chExt cx="2371725" cy="28024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5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>
                    <a:solidFill>
                      <a:schemeClr val="tx2"/>
                    </a:solidFill>
                  </a:rPr>
                  <a:t>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866775" y="3166891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>
                <a:solidFill>
                  <a:schemeClr val="tx2"/>
                </a:solidFill>
              </a:rPr>
              <a:t>The </a:t>
            </a:r>
            <a:r>
              <a:rPr lang="sv-SE" sz="1200" b="0" dirty="0" err="1">
                <a:solidFill>
                  <a:schemeClr val="tx2"/>
                </a:solidFill>
              </a:rPr>
              <a:t>next</a:t>
            </a:r>
            <a:r>
              <a:rPr lang="sv-SE" sz="1200" b="0" dirty="0">
                <a:solidFill>
                  <a:schemeClr val="tx2"/>
                </a:solidFill>
              </a:rPr>
              <a:t> display on </a:t>
            </a:r>
            <a:r>
              <a:rPr lang="sv-SE" sz="1200" b="0" dirty="0" err="1">
                <a:solidFill>
                  <a:schemeClr val="tx2"/>
                </a:solidFill>
              </a:rPr>
              <a:t>pressing</a:t>
            </a:r>
            <a:r>
              <a:rPr lang="sv-SE" sz="1200" b="0" dirty="0">
                <a:solidFill>
                  <a:schemeClr val="tx2"/>
                </a:solidFill>
              </a:rPr>
              <a:t> the &lt;</a:t>
            </a:r>
            <a:r>
              <a:rPr lang="sv-SE" sz="1200" b="0" dirty="0" err="1">
                <a:solidFill>
                  <a:schemeClr val="tx2"/>
                </a:solidFill>
              </a:rPr>
              <a:t>Enter</a:t>
            </a:r>
            <a:r>
              <a:rPr lang="sv-SE" sz="1200" b="0" dirty="0">
                <a:solidFill>
                  <a:schemeClr val="tx2"/>
                </a:solidFill>
              </a:rPr>
              <a:t>&gt; </a:t>
            </a:r>
            <a:r>
              <a:rPr lang="sv-SE" sz="1200" b="0" dirty="0" err="1">
                <a:solidFill>
                  <a:schemeClr val="tx2"/>
                </a:solidFill>
              </a:rPr>
              <a:t>key</a:t>
            </a:r>
            <a:r>
              <a:rPr lang="sv-SE" sz="1200" b="0" dirty="0">
                <a:solidFill>
                  <a:schemeClr val="tx2"/>
                </a:solidFill>
              </a:rPr>
              <a:t> </a:t>
            </a:r>
            <a:r>
              <a:rPr lang="sv-SE" sz="1200" b="0" dirty="0" err="1">
                <a:solidFill>
                  <a:schemeClr val="tx2"/>
                </a:solidFill>
              </a:rPr>
              <a:t>should</a:t>
            </a:r>
            <a:r>
              <a:rPr lang="sv-SE" sz="1200" b="0" dirty="0">
                <a:solidFill>
                  <a:schemeClr val="tx2"/>
                </a:solidFill>
              </a:rPr>
              <a:t> be 007*007 = +049</a:t>
            </a:r>
            <a:endParaRPr lang="en-US" sz="1200" b="0" dirty="0">
              <a:solidFill>
                <a:schemeClr val="tx2"/>
              </a:solidFill>
            </a:endParaRPr>
          </a:p>
          <a:p>
            <a:endParaRPr lang="en-US" sz="1200" b="0" dirty="0" err="1" smtClean="0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81050" y="4588292"/>
            <a:ext cx="3171825" cy="19285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87008" y="4109155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VGA SCREEN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900" y="5202684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007 * 007 = +049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3900" y="5191175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003 * 054 = +162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80" y="952500"/>
            <a:ext cx="4855370" cy="52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5: ALU with square </a:t>
            </a:r>
            <a:r>
              <a:rPr lang="en-US" dirty="0" smtClean="0"/>
              <a:t>root and CORDIC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88" y="2401328"/>
            <a:ext cx="4342857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942530"/>
          </a:xfrm>
        </p:spPr>
        <p:txBody>
          <a:bodyPr/>
          <a:lstStyle/>
          <a:p>
            <a:r>
              <a:rPr lang="sv-SE" dirty="0" err="1" smtClean="0"/>
              <a:t>Develop</a:t>
            </a:r>
            <a:r>
              <a:rPr lang="sv-SE" dirty="0" smtClean="0"/>
              <a:t> an </a:t>
            </a:r>
            <a:r>
              <a:rPr lang="sv-SE" dirty="0" err="1" smtClean="0"/>
              <a:t>algorithm</a:t>
            </a:r>
            <a:r>
              <a:rPr lang="sv-SE" dirty="0" smtClean="0"/>
              <a:t> </a:t>
            </a:r>
            <a:r>
              <a:rPr lang="sv-SE" dirty="0" smtClean="0"/>
              <a:t>for </a:t>
            </a:r>
            <a:r>
              <a:rPr lang="sv-SE" dirty="0" err="1" smtClean="0"/>
              <a:t>square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r>
              <a:rPr lang="sv-SE" dirty="0" smtClean="0"/>
              <a:t> and </a:t>
            </a:r>
            <a:r>
              <a:rPr lang="sv-SE" dirty="0" err="1" smtClean="0"/>
              <a:t>cordic</a:t>
            </a:r>
            <a:endParaRPr lang="sv-SE" dirty="0" smtClean="0"/>
          </a:p>
          <a:p>
            <a:pPr lvl="1"/>
            <a:r>
              <a:rPr lang="sv-SE" dirty="0" err="1" smtClean="0"/>
              <a:t>Implement</a:t>
            </a:r>
            <a:r>
              <a:rPr lang="sv-SE" dirty="0" smtClean="0"/>
              <a:t> in </a:t>
            </a:r>
            <a:r>
              <a:rPr lang="sv-SE" dirty="0" err="1" smtClean="0"/>
              <a:t>Matlab</a:t>
            </a:r>
            <a:r>
              <a:rPr lang="sv-SE" dirty="0" smtClean="0"/>
              <a:t> and </a:t>
            </a:r>
            <a:r>
              <a:rPr lang="sv-SE" dirty="0" err="1" smtClean="0"/>
              <a:t>verify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RTL output</a:t>
            </a:r>
            <a:endParaRPr lang="en-US" dirty="0" smtClean="0"/>
          </a:p>
          <a:p>
            <a:r>
              <a:rPr lang="sv-SE" dirty="0" smtClean="0"/>
              <a:t>Display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accurate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atleast</a:t>
            </a:r>
            <a:r>
              <a:rPr lang="sv-SE" dirty="0" smtClean="0"/>
              <a:t> 3 decimal </a:t>
            </a:r>
            <a:r>
              <a:rPr lang="sv-SE" dirty="0" err="1" smtClean="0"/>
              <a:t>digits</a:t>
            </a:r>
            <a:endParaRPr lang="sv-SE" dirty="0" smtClean="0"/>
          </a:p>
          <a:p>
            <a:pPr lvl="1"/>
            <a:r>
              <a:rPr lang="sv-SE" dirty="0" err="1" smtClean="0"/>
              <a:t>Sqrt</a:t>
            </a:r>
            <a:r>
              <a:rPr lang="sv-SE" dirty="0" smtClean="0"/>
              <a:t>(111) = 10.535</a:t>
            </a:r>
          </a:p>
          <a:p>
            <a:pPr lvl="1"/>
            <a:r>
              <a:rPr lang="sv-SE" dirty="0" err="1" smtClean="0"/>
              <a:t>Sqrt</a:t>
            </a:r>
            <a:r>
              <a:rPr lang="sv-SE" dirty="0" smtClean="0"/>
              <a:t>(121) = 11.000</a:t>
            </a:r>
          </a:p>
          <a:p>
            <a:r>
              <a:rPr lang="sv-SE" dirty="0" smtClean="0"/>
              <a:t>Do not </a:t>
            </a:r>
            <a:r>
              <a:rPr lang="sv-SE" dirty="0" err="1" smtClean="0"/>
              <a:t>use</a:t>
            </a:r>
            <a:r>
              <a:rPr lang="sv-SE" dirty="0" smtClean="0"/>
              <a:t> a look </a:t>
            </a:r>
            <a:r>
              <a:rPr lang="sv-SE" dirty="0" err="1" smtClean="0"/>
              <a:t>up</a:t>
            </a:r>
            <a:r>
              <a:rPr lang="sv-SE" dirty="0" smtClean="0"/>
              <a:t> table!!</a:t>
            </a:r>
          </a:p>
          <a:p>
            <a:r>
              <a:rPr lang="sv-SE" dirty="0" smtClean="0"/>
              <a:t>The final implementation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specified</a:t>
            </a:r>
            <a:r>
              <a:rPr lang="sv-SE" dirty="0" smtClean="0"/>
              <a:t> hardware </a:t>
            </a:r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utilization</a:t>
            </a:r>
            <a:r>
              <a:rPr lang="sv-SE" dirty="0" smtClean="0"/>
              <a:t> </a:t>
            </a:r>
            <a:r>
              <a:rPr lang="sv-SE" dirty="0" err="1" smtClean="0"/>
              <a:t>constraint</a:t>
            </a:r>
            <a:r>
              <a:rPr lang="sv-SE" dirty="0" smtClean="0"/>
              <a:t>. (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details</a:t>
            </a:r>
            <a:r>
              <a:rPr lang="sv-SE" dirty="0" smtClean="0"/>
              <a:t> in the manual)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8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unit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563159"/>
          </a:xfrm>
        </p:spPr>
        <p:txBody>
          <a:bodyPr/>
          <a:lstStyle/>
          <a:p>
            <a:r>
              <a:rPr lang="en-US" dirty="0" smtClean="0"/>
              <a:t>Different algorithms available to compute the square root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G</a:t>
            </a:r>
            <a:r>
              <a:rPr lang="en-US" dirty="0" smtClean="0"/>
              <a:t>oogle, Wikipedia to find algorithms</a:t>
            </a:r>
          </a:p>
          <a:p>
            <a:r>
              <a:rPr lang="en-US" dirty="0" smtClean="0"/>
              <a:t>Iterative algorithm</a:t>
            </a:r>
          </a:p>
          <a:p>
            <a:pPr lvl="1"/>
            <a:r>
              <a:rPr lang="en-US" dirty="0" smtClean="0"/>
              <a:t>Needs a simple state machine</a:t>
            </a:r>
          </a:p>
          <a:p>
            <a:pPr lvl="1"/>
            <a:r>
              <a:rPr lang="en-US" dirty="0" smtClean="0"/>
              <a:t>Make sure the decimal point is moved properly between states</a:t>
            </a:r>
          </a:p>
          <a:p>
            <a:r>
              <a:rPr lang="en-US" dirty="0" smtClean="0"/>
              <a:t>Some of the algorithms need a division operation</a:t>
            </a:r>
          </a:p>
          <a:p>
            <a:pPr lvl="1"/>
            <a:r>
              <a:rPr lang="en-US" dirty="0" smtClean="0"/>
              <a:t>Use an IP to generate division outputs</a:t>
            </a:r>
          </a:p>
          <a:p>
            <a:r>
              <a:rPr lang="sv-SE" dirty="0" smtClean="0"/>
              <a:t>Contact the TA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finalize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algorithm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Multipliers and dividers are usually needed for iterative algorithms</a:t>
            </a:r>
          </a:p>
          <a:p>
            <a:pPr lvl="1"/>
            <a:r>
              <a:rPr lang="en-US" dirty="0" smtClean="0"/>
              <a:t>Re-use as many as possible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sqrt</a:t>
            </a:r>
            <a:r>
              <a:rPr lang="en-US" dirty="0" smtClean="0"/>
              <a:t> unit separately to enable the TA’s to check that you have met the resource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LogiCore</a:t>
            </a:r>
            <a:r>
              <a:rPr lang="en-US" dirty="0" smtClean="0"/>
              <a:t> IP generator to generate a divider</a:t>
            </a:r>
          </a:p>
          <a:p>
            <a:pPr lvl="1"/>
            <a:r>
              <a:rPr lang="en-US" dirty="0" smtClean="0"/>
              <a:t>Discuss with TA about your choices of internal signal widths before starting</a:t>
            </a:r>
          </a:p>
          <a:p>
            <a:r>
              <a:rPr lang="en-US" dirty="0" smtClean="0"/>
              <a:t>3 digits in decimal corresponds to 10 bits in binary</a:t>
            </a:r>
          </a:p>
          <a:p>
            <a:r>
              <a:rPr lang="en-US" dirty="0" smtClean="0"/>
              <a:t>Test the divider unit separately before integrating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the square root </a:t>
            </a:r>
            <a:r>
              <a:rPr lang="en-US" dirty="0" smtClean="0"/>
              <a:t>and CORDIC into </a:t>
            </a:r>
            <a:r>
              <a:rPr lang="en-US" dirty="0" smtClean="0"/>
              <a:t>the ALU unit</a:t>
            </a:r>
          </a:p>
          <a:p>
            <a:r>
              <a:rPr lang="en-US" dirty="0" smtClean="0"/>
              <a:t>Final implementation should be able to accept square root as one of the operands (Use the key of your choice to indicate square root) and store it in the memory</a:t>
            </a:r>
          </a:p>
          <a:p>
            <a:r>
              <a:rPr lang="en-US" dirty="0" smtClean="0"/>
              <a:t>Should display the results when enter keys are pressed just like in Project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Objectives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to use the IP generator</a:t>
            </a:r>
          </a:p>
          <a:p>
            <a:r>
              <a:rPr lang="en-US" dirty="0" smtClean="0"/>
              <a:t>Designing an interface with a memory and system integration</a:t>
            </a:r>
          </a:p>
          <a:p>
            <a:r>
              <a:rPr lang="en-US" dirty="0" smtClean="0"/>
              <a:t>Fixed point programming and algorithm development from </a:t>
            </a:r>
            <a:r>
              <a:rPr lang="en-US" dirty="0" err="1" smtClean="0"/>
              <a:t>Matlab</a:t>
            </a:r>
            <a:r>
              <a:rPr lang="en-US" dirty="0" smtClean="0"/>
              <a:t> to Hardware implementation</a:t>
            </a:r>
          </a:p>
          <a:p>
            <a:r>
              <a:rPr lang="en-US" dirty="0" smtClean="0"/>
              <a:t>Optimizing design for hardware resource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system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203929" y="516622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</a:rPr>
              <a:t>GRADE 4</a:t>
            </a:r>
            <a:endParaRPr lang="en-US" sz="2800" dirty="0" err="1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557" y="206859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</a:rPr>
              <a:t>GRADE 5</a:t>
            </a:r>
            <a:endParaRPr lang="en-US" sz="2800" dirty="0" err="1" smtClean="0">
              <a:solidFill>
                <a:schemeClr val="tx2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88" y="2521878"/>
            <a:ext cx="4342857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1" y="2081767"/>
            <a:ext cx="6010348" cy="2499758"/>
          </a:xfrm>
        </p:spPr>
      </p:pic>
    </p:spTree>
    <p:extLst>
      <p:ext uri="{BB962C8B-B14F-4D97-AF65-F5344CB8AC3E}">
        <p14:creationId xmlns:p14="http://schemas.microsoft.com/office/powerpoint/2010/main" val="29261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VGA controller design.</a:t>
            </a:r>
          </a:p>
          <a:p>
            <a:pPr lvl="1"/>
            <a:r>
              <a:rPr lang="en-US" dirty="0" smtClean="0"/>
              <a:t>Modify parts of it to control the VGA display</a:t>
            </a:r>
          </a:p>
          <a:p>
            <a:pPr lvl="1"/>
            <a:r>
              <a:rPr lang="sv-SE" dirty="0" err="1" smtClean="0"/>
              <a:t>Create</a:t>
            </a:r>
            <a:r>
              <a:rPr lang="sv-SE" dirty="0" smtClean="0"/>
              <a:t> a driver for </a:t>
            </a:r>
            <a:r>
              <a:rPr lang="sv-SE" dirty="0" err="1" smtClean="0"/>
              <a:t>one</a:t>
            </a:r>
            <a:r>
              <a:rPr lang="sv-SE" dirty="0" smtClean="0"/>
              <a:t> 7 segment </a:t>
            </a:r>
            <a:r>
              <a:rPr lang="sv-SE" dirty="0" err="1" smtClean="0"/>
              <a:t>number</a:t>
            </a:r>
            <a:r>
              <a:rPr lang="sv-SE" dirty="0" smtClean="0"/>
              <a:t> display and re-</a:t>
            </a:r>
            <a:r>
              <a:rPr lang="sv-SE" dirty="0" err="1" smtClean="0"/>
              <a:t>use</a:t>
            </a:r>
            <a:r>
              <a:rPr lang="sv-SE" dirty="0" smtClean="0"/>
              <a:t> it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r>
              <a:rPr lang="sv-SE" dirty="0" smtClean="0"/>
              <a:t> </a:t>
            </a:r>
            <a:r>
              <a:rPr lang="sv-SE" dirty="0" err="1" smtClean="0"/>
              <a:t>others</a:t>
            </a:r>
            <a:endParaRPr lang="sv-SE" dirty="0"/>
          </a:p>
          <a:p>
            <a:pPr lvl="1"/>
            <a:r>
              <a:rPr lang="sv-SE" dirty="0" smtClean="0"/>
              <a:t>Remember that the square root will need an additional 7 segment displays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9886"/>
            <a:ext cx="7972425" cy="14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849437"/>
            <a:ext cx="5753100" cy="3836988"/>
          </a:xfrm>
        </p:spPr>
      </p:pic>
    </p:spTree>
    <p:extLst>
      <p:ext uri="{BB962C8B-B14F-4D97-AF65-F5344CB8AC3E}">
        <p14:creationId xmlns:p14="http://schemas.microsoft.com/office/powerpoint/2010/main" val="35879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4 - </a:t>
            </a:r>
            <a:r>
              <a:rPr lang="sv-SE" dirty="0" err="1" smtClean="0"/>
              <a:t>Calculator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Memory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Objectives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a 8k bit, 8bit wide RAM module to your ALU</a:t>
            </a:r>
          </a:p>
          <a:p>
            <a:r>
              <a:rPr lang="en-US" dirty="0" smtClean="0"/>
              <a:t>Create/Update the VGA controller to display inputs and outputs on VGA screen</a:t>
            </a:r>
          </a:p>
          <a:p>
            <a:r>
              <a:rPr lang="en-US" dirty="0" smtClean="0"/>
              <a:t>Input operands and operator from keyboard, store in RAM, fetch data and display results on VGA screen</a:t>
            </a:r>
          </a:p>
          <a:p>
            <a:r>
              <a:rPr lang="sv-SE" dirty="0" smtClean="0"/>
              <a:t>Input </a:t>
            </a:r>
            <a:r>
              <a:rPr lang="sv-SE" dirty="0" err="1" smtClean="0"/>
              <a:t>operands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unsigned</a:t>
            </a:r>
            <a:r>
              <a:rPr lang="sv-SE" dirty="0" smtClean="0"/>
              <a:t> in the </a:t>
            </a:r>
            <a:r>
              <a:rPr lang="sv-SE" dirty="0" err="1" smtClean="0"/>
              <a:t>range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0 </a:t>
            </a:r>
            <a:r>
              <a:rPr lang="sv-SE" dirty="0" err="1" smtClean="0"/>
              <a:t>to</a:t>
            </a:r>
            <a:r>
              <a:rPr lang="sv-SE" dirty="0" smtClean="0"/>
              <a:t> 255, </a:t>
            </a:r>
            <a:r>
              <a:rPr lang="sv-SE" dirty="0" err="1" smtClean="0"/>
              <a:t>but</a:t>
            </a:r>
            <a:r>
              <a:rPr lang="sv-SE" dirty="0" smtClean="0"/>
              <a:t> the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</a:t>
            </a:r>
            <a:r>
              <a:rPr lang="sv-SE" dirty="0" err="1" smtClean="0"/>
              <a:t>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Xilinx</a:t>
            </a:r>
            <a:r>
              <a:rPr lang="sv-SE" dirty="0" smtClean="0"/>
              <a:t> </a:t>
            </a:r>
            <a:r>
              <a:rPr lang="sv-SE" dirty="0" err="1" smtClean="0"/>
              <a:t>LogiCoreIP</a:t>
            </a:r>
            <a:r>
              <a:rPr lang="sv-SE" dirty="0" smtClean="0"/>
              <a:t> generator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88" y="1629595"/>
            <a:ext cx="7587440" cy="3563159"/>
          </a:xfrm>
        </p:spPr>
        <p:txBody>
          <a:bodyPr/>
          <a:lstStyle/>
          <a:p>
            <a:r>
              <a:rPr lang="en-US" dirty="0" smtClean="0"/>
              <a:t>Read about the IP generator</a:t>
            </a:r>
          </a:p>
          <a:p>
            <a:r>
              <a:rPr lang="en-US" dirty="0" smtClean="0"/>
              <a:t>Instantiate the memory following instructions from the manual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2819158"/>
            <a:ext cx="4300538" cy="33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Testing</a:t>
            </a:r>
            <a:r>
              <a:rPr lang="sv-SE" dirty="0" smtClean="0"/>
              <a:t> the RAM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1" y="1423596"/>
            <a:ext cx="5784249" cy="53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basmall_2012_ENG">
  <a:themeElements>
    <a:clrScheme name="LU basmall">
      <a:dk1>
        <a:srgbClr val="000000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PPT_basmall_2012_ENG</Template>
  <TotalTime>2995</TotalTime>
  <Words>624</Words>
  <Application>Microsoft Office PowerPoint</Application>
  <PresentationFormat>Anpassad</PresentationFormat>
  <Paragraphs>132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Times New Roman</vt:lpstr>
      <vt:lpstr>PPT_basmall_2012_ENG</vt:lpstr>
      <vt:lpstr>Introduction to structured VLSI  Projects 4 and 5</vt:lpstr>
      <vt:lpstr>Objectives</vt:lpstr>
      <vt:lpstr>Overview of the system</vt:lpstr>
      <vt:lpstr>VGA controller</vt:lpstr>
      <vt:lpstr>VGA controller</vt:lpstr>
      <vt:lpstr>VGA controller</vt:lpstr>
      <vt:lpstr>Project 4 - Calculator with Memory Objectives:</vt:lpstr>
      <vt:lpstr>Xilinx LogiCoreIP generator</vt:lpstr>
      <vt:lpstr>Testing the RAM</vt:lpstr>
      <vt:lpstr>Expected operation : Data fill</vt:lpstr>
      <vt:lpstr>Expected operation :  Data retrieve and display</vt:lpstr>
      <vt:lpstr>Expected operation: Enter more operands</vt:lpstr>
      <vt:lpstr>Expected operation :  </vt:lpstr>
      <vt:lpstr>Project 5: ALU with square root and CORDIC</vt:lpstr>
      <vt:lpstr>Objectives</vt:lpstr>
      <vt:lpstr>Square root unit </vt:lpstr>
      <vt:lpstr>Hardware utilization</vt:lpstr>
      <vt:lpstr>Divider</vt:lpstr>
      <vt:lpstr>Integration</vt:lpstr>
      <vt:lpstr>PowerPoint-presentation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structured VLSI  Projects 4 and 5</dc:title>
  <dc:creator>Rakesh Gangarajaiah</dc:creator>
  <cp:lastModifiedBy>Jesus Rodriguez</cp:lastModifiedBy>
  <cp:revision>39</cp:revision>
  <cp:lastPrinted>2011-10-27T13:44:15Z</cp:lastPrinted>
  <dcterms:created xsi:type="dcterms:W3CDTF">2013-09-30T09:14:21Z</dcterms:created>
  <dcterms:modified xsi:type="dcterms:W3CDTF">2017-10-04T09:16:30Z</dcterms:modified>
</cp:coreProperties>
</file>