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7" r:id="rId4"/>
    <p:sldId id="267" r:id="rId5"/>
    <p:sldId id="266" r:id="rId6"/>
    <p:sldId id="259" r:id="rId7"/>
    <p:sldId id="268" r:id="rId8"/>
    <p:sldId id="269" r:id="rId9"/>
    <p:sldId id="260" r:id="rId10"/>
    <p:sldId id="279" r:id="rId11"/>
    <p:sldId id="270" r:id="rId12"/>
    <p:sldId id="275" r:id="rId13"/>
    <p:sldId id="276" r:id="rId14"/>
    <p:sldId id="277" r:id="rId15"/>
    <p:sldId id="272" r:id="rId16"/>
    <p:sldId id="273" r:id="rId17"/>
    <p:sldId id="274" r:id="rId18"/>
    <p:sldId id="263" r:id="rId19"/>
    <p:sldId id="264" r:id="rId20"/>
    <p:sldId id="278" r:id="rId21"/>
    <p:sldId id="26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D6D61-60DF-4891-A039-146953C214E3}" type="datetimeFigureOut">
              <a:rPr lang="sv-SE" smtClean="0"/>
              <a:pPr/>
              <a:t>2011-01-18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4B7B4-257A-44F5-87AA-C8F953A7ED95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Summarize</a:t>
            </a:r>
            <a:r>
              <a:rPr lang="sv-SE" baseline="0" dirty="0" smtClean="0"/>
              <a:t> the chapters we studied before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4B7B4-257A-44F5-87AA-C8F953A7ED95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Tradeoffs</a:t>
            </a:r>
            <a:r>
              <a:rPr lang="sv-SE" baseline="0" dirty="0" smtClean="0"/>
              <a:t> in parameter change detection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4B7B4-257A-44F5-87AA-C8F953A7ED95}" type="slidenum">
              <a:rPr lang="sv-SE" smtClean="0"/>
              <a:pPr/>
              <a:t>7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De</a:t>
            </a:r>
            <a:r>
              <a:rPr lang="sv-SE" baseline="0" dirty="0" smtClean="0"/>
              <a:t>tect power change in noise, ex. SNR, guess energy detector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4B7B4-257A-44F5-87AA-C8F953A7ED95}" type="slidenum">
              <a:rPr lang="sv-SE" smtClean="0"/>
              <a:pPr/>
              <a:t>8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Detection</a:t>
            </a:r>
            <a:r>
              <a:rPr lang="sv-SE" baseline="0" dirty="0" smtClean="0"/>
              <a:t> performance, </a:t>
            </a:r>
            <a:r>
              <a:rPr lang="sv-SE" dirty="0" smtClean="0"/>
              <a:t>UMP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4B7B4-257A-44F5-87AA-C8F953A7ED95}" type="slidenum">
              <a:rPr lang="sv-SE" smtClean="0"/>
              <a:pPr/>
              <a:t>9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5, UMP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4B7B4-257A-44F5-87AA-C8F953A7ED95}" type="slidenum">
              <a:rPr lang="sv-SE" smtClean="0"/>
              <a:pPr/>
              <a:t>10</a:t>
            </a:fld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4B7B4-257A-44F5-87AA-C8F953A7ED95}" type="slidenum">
              <a:rPr lang="sv-SE" smtClean="0"/>
              <a:pPr/>
              <a:t>12</a:t>
            </a:fld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Explain lamda, best performance occurs when n0 is at mid-point of data record, different</a:t>
            </a:r>
            <a:r>
              <a:rPr lang="sv-SE" baseline="0" dirty="0" smtClean="0"/>
              <a:t> from example 1</a:t>
            </a:r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4B7B4-257A-44F5-87AA-C8F953A7ED95}" type="slidenum">
              <a:rPr lang="sv-SE" smtClean="0"/>
              <a:pPr/>
              <a:t>13</a:t>
            </a:fld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4B7B4-257A-44F5-87AA-C8F953A7ED95}" type="slidenum">
              <a:rPr lang="sv-SE" smtClean="0"/>
              <a:pPr/>
              <a:t>14</a:t>
            </a:fld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4B7B4-257A-44F5-87AA-C8F953A7ED95}" type="slidenum">
              <a:rPr lang="sv-SE" smtClean="0"/>
              <a:pPr/>
              <a:t>20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20E4-A264-4AEC-8CA4-1B7349189ECD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D90C-E997-4B60-B410-7DE10CDC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2565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20E4-A264-4AEC-8CA4-1B7349189ECD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D90C-E997-4B60-B410-7DE10CDC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20E4-A264-4AEC-8CA4-1B7349189ECD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D90C-E997-4B60-B410-7DE10CDC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196752"/>
            <a:ext cx="4248472" cy="525658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196752"/>
            <a:ext cx="4248472" cy="525658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20E4-A264-4AEC-8CA4-1B7349189ECD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D90C-E997-4B60-B410-7DE10CDC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196752"/>
            <a:ext cx="424586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1844824"/>
            <a:ext cx="4245868" cy="460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24745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247455" cy="460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20E4-A264-4AEC-8CA4-1B7349189ECD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D90C-E997-4B60-B410-7DE10CDC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20E4-A264-4AEC-8CA4-1B7349189ECD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D90C-E997-4B60-B410-7DE10CDC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20E4-A264-4AEC-8CA4-1B7349189ECD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D90C-E997-4B60-B410-7DE10CDC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559493"/>
            <a:ext cx="5486400" cy="426170"/>
          </a:xfrm>
        </p:spPr>
        <p:txBody>
          <a:bodyPr anchor="b">
            <a:normAutofit/>
          </a:bodyPr>
          <a:lstStyle>
            <a:lvl1pPr algn="l">
              <a:defRPr sz="16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3042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6014392"/>
            <a:ext cx="5486400" cy="438944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20E4-A264-4AEC-8CA4-1B7349189ECD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D90C-E997-4B60-B410-7DE10CDC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520" y="1196752"/>
            <a:ext cx="8640960" cy="52565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20E4-A264-4AEC-8CA4-1B7349189ECD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D90C-E997-4B60-B410-7DE10CDC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00008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008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116633"/>
            <a:ext cx="770485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196752"/>
            <a:ext cx="8640960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520" y="6555178"/>
            <a:ext cx="1080120" cy="2581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3E220E4-A264-4AEC-8CA4-1B7349189ECD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03648" y="6555178"/>
            <a:ext cx="6336704" cy="2581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360" y="6555178"/>
            <a:ext cx="1080120" cy="2581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018D90C-E997-4B60-B410-7DE10CDCEA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11" cstate="print"/>
          <a:srcRect l="11980" t="16129" r="26848" b="35484"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800199"/>
          </a:xfrm>
        </p:spPr>
        <p:txBody>
          <a:bodyPr>
            <a:normAutofit/>
          </a:bodyPr>
          <a:lstStyle/>
          <a:p>
            <a:r>
              <a:rPr lang="en-US" b="1" dirty="0" smtClean="0"/>
              <a:t>Detection Theory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Chapter 12 Model Change Detection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Xiang </a:t>
            </a:r>
            <a:r>
              <a:rPr lang="en-US" dirty="0" err="1" smtClean="0"/>
              <a:t>Gao</a:t>
            </a:r>
            <a:endParaRPr lang="en-US" dirty="0" smtClean="0"/>
          </a:p>
          <a:p>
            <a:r>
              <a:rPr lang="en-US" dirty="0" smtClean="0"/>
              <a:t>January 18,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3"/>
            <a:ext cx="8496944" cy="936104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Example 2: Known Variance Jump at Known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Finally, we can get test statistic</a:t>
            </a:r>
          </a:p>
          <a:p>
            <a:endParaRPr lang="sv-SE" dirty="0" smtClean="0"/>
          </a:p>
          <a:p>
            <a:endParaRPr lang="sv-SE" dirty="0" smtClean="0"/>
          </a:p>
          <a:p>
            <a:pPr lvl="1"/>
            <a:endParaRPr lang="sv-SE" dirty="0" smtClean="0"/>
          </a:p>
          <a:p>
            <a:pPr lvl="1"/>
            <a:r>
              <a:rPr lang="sv-SE" dirty="0" smtClean="0"/>
              <a:t>It is an energy detector</a:t>
            </a:r>
          </a:p>
          <a:p>
            <a:pPr lvl="1"/>
            <a:r>
              <a:rPr lang="sv-SE" dirty="0" smtClean="0"/>
              <a:t>Same as detecting a Gaussian random signal in WGN (Chapter 5)</a:t>
            </a:r>
          </a:p>
          <a:p>
            <a:endParaRPr lang="sv-SE" dirty="0" smtClean="0"/>
          </a:p>
          <a:p>
            <a:endParaRPr lang="en-US" dirty="0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755650" y="1906662"/>
          <a:ext cx="1946275" cy="730250"/>
        </p:xfrm>
        <a:graphic>
          <a:graphicData uri="http://schemas.openxmlformats.org/presentationml/2006/ole">
            <p:oleObj spid="_x0000_s37890" name="Equation" r:id="rId4" imgW="12189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852936"/>
            <a:ext cx="8640960" cy="3600400"/>
          </a:xfrm>
        </p:spPr>
        <p:txBody>
          <a:bodyPr/>
          <a:lstStyle/>
          <a:p>
            <a:pPr algn="ctr">
              <a:buNone/>
            </a:pPr>
            <a:r>
              <a:rPr lang="sv-SE" sz="3600" dirty="0" smtClean="0"/>
              <a:t>Extensions to Basic Problem</a:t>
            </a:r>
          </a:p>
          <a:p>
            <a:pPr algn="ctr">
              <a:buNone/>
            </a:pPr>
            <a:r>
              <a:rPr lang="sv-SE" sz="2800" dirty="0" smtClean="0"/>
              <a:t>(Unknown Parameters Present)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3"/>
            <a:ext cx="8568952" cy="936104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Example 3: Unknown DC Levels, Known Jump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Assume n0 is known but DC levels before the jump A1 and after the jump A2 </a:t>
            </a:r>
            <a:r>
              <a:rPr lang="en-US" dirty="0" smtClean="0"/>
              <a:t>are</a:t>
            </a:r>
            <a:r>
              <a:rPr lang="sv-SE" dirty="0" smtClean="0"/>
              <a:t> unknown</a:t>
            </a:r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GLRT detector </a:t>
            </a:r>
            <a:r>
              <a:rPr lang="en-US" dirty="0" smtClean="0"/>
              <a:t>decides</a:t>
            </a:r>
            <a:r>
              <a:rPr lang="sv-SE" dirty="0" smtClean="0"/>
              <a:t> H1 if</a:t>
            </a:r>
          </a:p>
          <a:p>
            <a:endParaRPr lang="sv-SE" dirty="0" smtClean="0"/>
          </a:p>
          <a:p>
            <a:endParaRPr lang="en-US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684213" y="2060575"/>
          <a:ext cx="1227137" cy="735013"/>
        </p:xfrm>
        <a:graphic>
          <a:graphicData uri="http://schemas.openxmlformats.org/presentationml/2006/ole">
            <p:oleObj spid="_x0000_s32770" name="Equation" r:id="rId4" imgW="761760" imgH="457200" progId="Equation.3">
              <p:embed/>
            </p:oleObj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4356100" y="2727895"/>
          <a:ext cx="3238500" cy="773113"/>
        </p:xfrm>
        <a:graphic>
          <a:graphicData uri="http://schemas.openxmlformats.org/presentationml/2006/ole">
            <p:oleObj spid="_x0000_s32774" name="Equation" r:id="rId5" imgW="2019240" imgH="4824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01663" y="3573016"/>
          <a:ext cx="1814512" cy="692150"/>
        </p:xfrm>
        <a:graphic>
          <a:graphicData uri="http://schemas.openxmlformats.org/presentationml/2006/ole">
            <p:oleObj spid="_x0000_s32775" name="Equation" r:id="rId6" imgW="1130040" imgH="431640" progId="Equation.3">
              <p:embed/>
            </p:oleObj>
          </a:graphicData>
        </a:graphic>
      </p:graphicFrame>
      <p:graphicFrame>
        <p:nvGraphicFramePr>
          <p:cNvPr id="32776" name="Object 8"/>
          <p:cNvGraphicFramePr>
            <a:graphicFrameLocks noChangeAspect="1"/>
          </p:cNvGraphicFramePr>
          <p:nvPr/>
        </p:nvGraphicFramePr>
        <p:xfrm>
          <a:off x="611560" y="4422775"/>
          <a:ext cx="1511300" cy="735013"/>
        </p:xfrm>
        <a:graphic>
          <a:graphicData uri="http://schemas.openxmlformats.org/presentationml/2006/ole">
            <p:oleObj spid="_x0000_s32776" name="Equation" r:id="rId7" imgW="939600" imgH="457200" progId="Equation.3">
              <p:embed/>
            </p:oleObj>
          </a:graphicData>
        </a:graphic>
      </p:graphicFrame>
      <p:graphicFrame>
        <p:nvGraphicFramePr>
          <p:cNvPr id="32777" name="Object 9"/>
          <p:cNvGraphicFramePr>
            <a:graphicFrameLocks noChangeAspect="1"/>
          </p:cNvGraphicFramePr>
          <p:nvPr/>
        </p:nvGraphicFramePr>
        <p:xfrm>
          <a:off x="574576" y="5300663"/>
          <a:ext cx="1981200" cy="735012"/>
        </p:xfrm>
        <a:graphic>
          <a:graphicData uri="http://schemas.openxmlformats.org/presentationml/2006/ole">
            <p:oleObj spid="_x0000_s32777" name="Equation" r:id="rId8" imgW="1231560" imgH="4572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915816" y="3717032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solidFill>
                  <a:srgbClr val="FF0000"/>
                </a:solidFill>
              </a:rPr>
              <a:t>Average over all the data samples</a:t>
            </a:r>
            <a:endParaRPr lang="sv-SE" sz="2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15816" y="4613066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solidFill>
                  <a:srgbClr val="FF0000"/>
                </a:solidFill>
              </a:rPr>
              <a:t>Average over data samples before jump</a:t>
            </a:r>
            <a:endParaRPr lang="sv-SE" sz="2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15816" y="5445224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solidFill>
                  <a:srgbClr val="FF0000"/>
                </a:solidFill>
              </a:rPr>
              <a:t>Average over data samples after jump</a:t>
            </a:r>
            <a:endParaRPr lang="sv-SE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3"/>
            <a:ext cx="8568952" cy="936104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Example 3: Unknown DC Levels, Known Jump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After some simplification, we decide H1 if</a:t>
            </a:r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PDF of test statistic </a:t>
            </a:r>
          </a:p>
          <a:p>
            <a:pPr>
              <a:buNone/>
            </a:pPr>
            <a:endParaRPr lang="sv-SE" dirty="0" smtClean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710381" y="1700808"/>
          <a:ext cx="3357563" cy="1179512"/>
        </p:xfrm>
        <a:graphic>
          <a:graphicData uri="http://schemas.openxmlformats.org/presentationml/2006/ole">
            <p:oleObj spid="_x0000_s33794" name="Equation" r:id="rId4" imgW="2095200" imgH="73656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3568" y="3502447"/>
          <a:ext cx="5056188" cy="1582737"/>
        </p:xfrm>
        <a:graphic>
          <a:graphicData uri="http://schemas.openxmlformats.org/presentationml/2006/ole">
            <p:oleObj spid="_x0000_s33795" name="Equation" r:id="rId5" imgW="3162240" imgH="99036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53554" y="5301208"/>
          <a:ext cx="3054350" cy="773112"/>
        </p:xfrm>
        <a:graphic>
          <a:graphicData uri="http://schemas.openxmlformats.org/presentationml/2006/ole">
            <p:oleObj spid="_x0000_s33796" name="Equation" r:id="rId6" imgW="1904760" imgH="4824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27538" y="5229200"/>
          <a:ext cx="2173287" cy="1138237"/>
        </p:xfrm>
        <a:graphic>
          <a:graphicData uri="http://schemas.openxmlformats.org/presentationml/2006/ole">
            <p:oleObj spid="_x0000_s33797" name="Equation" r:id="rId7" imgW="135864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3"/>
            <a:ext cx="8712968" cy="936104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Example 4: Known DC Levels, Unknown Jump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Now the case is: A0 and </a:t>
            </a:r>
            <a:r>
              <a:rPr lang="el-GR" dirty="0" smtClean="0"/>
              <a:t>Δ</a:t>
            </a:r>
            <a:r>
              <a:rPr lang="sv-SE" dirty="0" smtClean="0"/>
              <a:t>A are known, but  n0 is unknown</a:t>
            </a:r>
          </a:p>
          <a:p>
            <a:r>
              <a:rPr lang="sv-SE" dirty="0" smtClean="0"/>
              <a:t>This is classical synchronization problem</a:t>
            </a:r>
          </a:p>
          <a:p>
            <a:r>
              <a:rPr lang="sv-SE" dirty="0" smtClean="0"/>
              <a:t>GLRT detector decides H1 if</a:t>
            </a:r>
          </a:p>
          <a:p>
            <a:endParaRPr lang="en-US" dirty="0"/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684213" y="2708275"/>
          <a:ext cx="3883025" cy="690563"/>
        </p:xfrm>
        <a:graphic>
          <a:graphicData uri="http://schemas.openxmlformats.org/presentationml/2006/ole">
            <p:oleObj spid="_x0000_s34820" name="Equation" r:id="rId4" imgW="2425680" imgH="4316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83568" y="3617913"/>
          <a:ext cx="6902450" cy="747712"/>
        </p:xfrm>
        <a:graphic>
          <a:graphicData uri="http://schemas.openxmlformats.org/presentationml/2006/ole">
            <p:oleObj spid="_x0000_s34821" name="Equation" r:id="rId5" imgW="4330440" imgH="4698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83568" y="4581128"/>
          <a:ext cx="3851275" cy="733425"/>
        </p:xfrm>
        <a:graphic>
          <a:graphicData uri="http://schemas.openxmlformats.org/presentationml/2006/ole">
            <p:oleObj spid="_x0000_s34822" name="Equation" r:id="rId6" imgW="2400120" imgH="4572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83568" y="5589588"/>
          <a:ext cx="3552825" cy="730250"/>
        </p:xfrm>
        <a:graphic>
          <a:graphicData uri="http://schemas.openxmlformats.org/presentationml/2006/ole">
            <p:oleObj spid="_x0000_s34823" name="Equation" r:id="rId7" imgW="2222280" imgH="4572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860032" y="5517232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Test statistic is maximized over all possible values of n0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779912" y="2708920"/>
            <a:ext cx="864096" cy="57606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ular Callout 14"/>
          <p:cNvSpPr/>
          <p:nvPr/>
        </p:nvSpPr>
        <p:spPr>
          <a:xfrm>
            <a:off x="5220072" y="2276872"/>
            <a:ext cx="2016224" cy="504056"/>
          </a:xfrm>
          <a:prstGeom prst="wedgeRoundRectCallout">
            <a:avLst>
              <a:gd name="adj1" fmla="val -79928"/>
              <a:gd name="adj2" fmla="val 54634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Same as Example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3"/>
            <a:ext cx="8892480" cy="936104"/>
          </a:xfrm>
        </p:spPr>
        <p:txBody>
          <a:bodyPr>
            <a:normAutofit/>
          </a:bodyPr>
          <a:lstStyle/>
          <a:p>
            <a:r>
              <a:rPr lang="sv-SE" sz="3000" dirty="0" smtClean="0"/>
              <a:t>Final Case: Unknown DC Levels, Unknown Jump Time</a:t>
            </a:r>
            <a:endParaRPr lang="sv-SE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DC levels as well as jump time are unknown</a:t>
            </a:r>
          </a:p>
          <a:p>
            <a:r>
              <a:rPr lang="sv-SE" dirty="0" smtClean="0"/>
              <a:t>GLRT decides H1 if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 lvl="1"/>
            <a:endParaRPr lang="sv-SE" dirty="0" smtClean="0"/>
          </a:p>
          <a:p>
            <a:pPr lvl="1">
              <a:buNone/>
            </a:pPr>
            <a:r>
              <a:rPr lang="sv-SE" dirty="0" smtClean="0"/>
              <a:t>MLE of DC levels:</a:t>
            </a:r>
          </a:p>
          <a:p>
            <a:pPr>
              <a:buNone/>
            </a:pPr>
            <a:endParaRPr lang="sv-SE" dirty="0" smtClean="0"/>
          </a:p>
          <a:p>
            <a:endParaRPr lang="sv-SE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3568" y="2249488"/>
          <a:ext cx="2641600" cy="1179512"/>
        </p:xfrm>
        <a:graphic>
          <a:graphicData uri="http://schemas.openxmlformats.org/presentationml/2006/ole">
            <p:oleObj spid="_x0000_s9218" name="Equation" r:id="rId3" imgW="1650960" imgH="73656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9219" name="Equation" r:id="rId4" imgW="114120" imgH="215640" progId="Equation.3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683568" y="4341589"/>
          <a:ext cx="1971675" cy="1463675"/>
        </p:xfrm>
        <a:graphic>
          <a:graphicData uri="http://schemas.openxmlformats.org/presentationml/2006/ole">
            <p:oleObj spid="_x0000_s9220" name="Equation" r:id="rId5" imgW="123156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852936"/>
            <a:ext cx="8640960" cy="3600400"/>
          </a:xfrm>
        </p:spPr>
        <p:txBody>
          <a:bodyPr/>
          <a:lstStyle/>
          <a:p>
            <a:pPr algn="ctr">
              <a:buNone/>
            </a:pPr>
            <a:r>
              <a:rPr lang="sv-SE" sz="3600" dirty="0" smtClean="0"/>
              <a:t>Multiple Change 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Multiple Change Times</a:t>
            </a:r>
            <a:endParaRPr lang="sv-SE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041925"/>
            <a:ext cx="5878231" cy="441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39552" y="1340768"/>
            <a:ext cx="73625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Parameter’s value changes more than once in data record</a:t>
            </a:r>
          </a:p>
          <a:p>
            <a:r>
              <a:rPr lang="sv-SE" sz="2000" dirty="0" smtClean="0"/>
              <a:t>For example: DC levels change multiple times in WGN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83768" y="4221088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A = 1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35896" y="3068960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A = 4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4008" y="4005064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A = 2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80112" y="2348880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A = 6</a:t>
            </a:r>
            <a:endParaRPr lang="sv-SE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Multiple Change Times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No unknown paramters</a:t>
            </a:r>
          </a:p>
          <a:p>
            <a:pPr lvl="1"/>
            <a:r>
              <a:rPr lang="sv-SE" sz="2200" dirty="0" smtClean="0"/>
              <a:t>Same as Example 1</a:t>
            </a:r>
          </a:p>
          <a:p>
            <a:pPr lvl="1">
              <a:buNone/>
            </a:pPr>
            <a:endParaRPr lang="sv-SE" dirty="0" smtClean="0"/>
          </a:p>
          <a:p>
            <a:r>
              <a:rPr lang="sv-SE" dirty="0" smtClean="0"/>
              <a:t>Unknown parameters</a:t>
            </a:r>
          </a:p>
          <a:p>
            <a:pPr lvl="1"/>
            <a:r>
              <a:rPr lang="sv-SE" sz="2200" dirty="0" smtClean="0"/>
              <a:t>DC levels unknown, change times known</a:t>
            </a:r>
          </a:p>
          <a:p>
            <a:pPr lvl="1">
              <a:buNone/>
            </a:pPr>
            <a:r>
              <a:rPr lang="sv-SE" sz="2200" dirty="0" smtClean="0"/>
              <a:t>	Same as Example 3</a:t>
            </a:r>
          </a:p>
          <a:p>
            <a:pPr lvl="2">
              <a:buNone/>
            </a:pPr>
            <a:endParaRPr lang="sv-SE" dirty="0" smtClean="0"/>
          </a:p>
          <a:p>
            <a:pPr lvl="1"/>
            <a:r>
              <a:rPr lang="sv-SE" sz="2200" dirty="0" smtClean="0"/>
              <a:t>Change times unknown</a:t>
            </a:r>
          </a:p>
          <a:p>
            <a:pPr lvl="1">
              <a:buNone/>
            </a:pPr>
            <a:r>
              <a:rPr lang="sv-SE" sz="2200" dirty="0" smtClean="0"/>
              <a:t>	Computational explosion with the number of change times</a:t>
            </a:r>
          </a:p>
          <a:p>
            <a:pPr lvl="2"/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24" y="116633"/>
            <a:ext cx="8748464" cy="936104"/>
          </a:xfrm>
        </p:spPr>
        <p:txBody>
          <a:bodyPr>
            <a:noAutofit/>
          </a:bodyPr>
          <a:lstStyle/>
          <a:p>
            <a:r>
              <a:rPr lang="sv-SE" sz="3000" dirty="0" smtClean="0"/>
              <a:t>Example 5: Unknown DC Levels, Unknown Jump Times</a:t>
            </a:r>
            <a:endParaRPr lang="sv-SE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We have signal embedded in WGN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GLRT can be used if we can determine the MLE of change times</a:t>
            </a:r>
          </a:p>
          <a:p>
            <a:r>
              <a:rPr lang="sv-SE" dirty="0" smtClean="0"/>
              <a:t>Focus on estimation of DC levels and change times</a:t>
            </a:r>
          </a:p>
          <a:p>
            <a:r>
              <a:rPr lang="sv-SE" dirty="0" smtClean="0"/>
              <a:t>Joint MLE of </a:t>
            </a:r>
          </a:p>
          <a:p>
            <a:pPr>
              <a:buNone/>
            </a:pPr>
            <a:r>
              <a:rPr lang="sv-SE" dirty="0" smtClean="0"/>
              <a:t>	To minimize</a:t>
            </a:r>
          </a:p>
          <a:p>
            <a:pPr>
              <a:buNone/>
            </a:pPr>
            <a:endParaRPr lang="sv-SE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3568" y="1772816"/>
          <a:ext cx="3354388" cy="1504950"/>
        </p:xfrm>
        <a:graphic>
          <a:graphicData uri="http://schemas.openxmlformats.org/presentationml/2006/ole">
            <p:oleObj spid="_x0000_s35842" name="Equation" r:id="rId3" imgW="2095200" imgH="939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4213" y="5268813"/>
          <a:ext cx="7208837" cy="752475"/>
        </p:xfrm>
        <a:graphic>
          <a:graphicData uri="http://schemas.openxmlformats.org/presentationml/2006/ole">
            <p:oleObj spid="_x0000_s35843" name="Equation" r:id="rId4" imgW="4495680" imgH="4698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67744" y="4318744"/>
          <a:ext cx="3643312" cy="406400"/>
        </p:xfrm>
        <a:graphic>
          <a:graphicData uri="http://schemas.openxmlformats.org/presentationml/2006/ole">
            <p:oleObj spid="_x0000_s35844" name="Equation" r:id="rId5" imgW="2273040" imgH="2538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660232" y="4437112"/>
          <a:ext cx="1925638" cy="704850"/>
        </p:xfrm>
        <a:graphic>
          <a:graphicData uri="http://schemas.openxmlformats.org/presentationml/2006/ole">
            <p:oleObj spid="_x0000_s35845" name="Equation" r:id="rId6" imgW="1282680" imgH="469800" progId="Equation.3">
              <p:embed/>
            </p:oleObj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6444208" y="4365104"/>
            <a:ext cx="2304256" cy="8640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Examples of Model Change Detection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So far, we have studied detection of a signal in noise</a:t>
            </a:r>
          </a:p>
          <a:p>
            <a:r>
              <a:rPr lang="sv-SE" dirty="0" smtClean="0"/>
              <a:t>Model change detection</a:t>
            </a:r>
          </a:p>
          <a:p>
            <a:pPr lvl="1"/>
            <a:r>
              <a:rPr lang="sv-SE" dirty="0" smtClean="0"/>
              <a:t>Detection of </a:t>
            </a:r>
            <a:r>
              <a:rPr lang="sv-SE" dirty="0" smtClean="0">
                <a:solidFill>
                  <a:srgbClr val="FF0000"/>
                </a:solidFill>
              </a:rPr>
              <a:t>system parameters change </a:t>
            </a:r>
            <a:r>
              <a:rPr lang="sv-SE" dirty="0" smtClean="0"/>
              <a:t>in time or space</a:t>
            </a:r>
          </a:p>
          <a:p>
            <a:r>
              <a:rPr lang="sv-SE" dirty="0" smtClean="0"/>
              <a:t>In this chapter we study detection of </a:t>
            </a:r>
          </a:p>
          <a:p>
            <a:pPr lvl="1"/>
            <a:r>
              <a:rPr lang="sv-SE" dirty="0" smtClean="0"/>
              <a:t>DC level change</a:t>
            </a:r>
          </a:p>
          <a:p>
            <a:pPr lvl="1"/>
            <a:r>
              <a:rPr lang="sv-SE" dirty="0" smtClean="0"/>
              <a:t>Noise variance change</a:t>
            </a:r>
          </a:p>
          <a:p>
            <a:r>
              <a:rPr lang="sv-SE" dirty="0" smtClean="0"/>
              <a:t>Examples in wireless communication</a:t>
            </a:r>
          </a:p>
          <a:p>
            <a:pPr lvl="1"/>
            <a:r>
              <a:rPr lang="sv-SE" dirty="0" smtClean="0"/>
              <a:t>Synchronization</a:t>
            </a:r>
          </a:p>
          <a:p>
            <a:pPr lvl="1"/>
            <a:r>
              <a:rPr lang="sv-SE" dirty="0" smtClean="0"/>
              <a:t>Detection of user presence</a:t>
            </a:r>
          </a:p>
          <a:p>
            <a:pPr lvl="1"/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3"/>
            <a:ext cx="8712968" cy="936104"/>
          </a:xfrm>
        </p:spPr>
        <p:txBody>
          <a:bodyPr>
            <a:normAutofit/>
          </a:bodyPr>
          <a:lstStyle/>
          <a:p>
            <a:r>
              <a:rPr lang="sv-SE" sz="3000" dirty="0" smtClean="0"/>
              <a:t>Example 5: Unknown DC Levels, Unknwon Jump Times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None/>
            </a:pPr>
            <a:r>
              <a:rPr lang="sv-SE" sz="2400" dirty="0" smtClean="0">
                <a:solidFill>
                  <a:srgbClr val="FF0000"/>
                </a:solidFill>
              </a:rPr>
              <a:t>Dynamic programming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sv-SE" sz="2400" dirty="0" smtClean="0"/>
              <a:t>Not all combinations of n0, n1, n2 need to be evaluated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sv-SE" sz="2400" dirty="0" smtClean="0"/>
              <a:t>Reduce computational complexity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sv-SE" sz="24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sv-SE" sz="24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sv-SE" sz="24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sv-SE" sz="24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sv-SE" sz="24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sv-SE" sz="24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sv-SE" sz="24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sv-SE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sv-SE" sz="2400" dirty="0" smtClean="0"/>
              <a:t>Effectively eliminate many possible ”paths”</a:t>
            </a:r>
          </a:p>
          <a:p>
            <a:pPr marL="342900" lvl="1" indent="-342900">
              <a:buNone/>
            </a:pPr>
            <a:endParaRPr lang="sv-SE" sz="2400" dirty="0" smtClean="0"/>
          </a:p>
          <a:p>
            <a:pPr marL="342900" lvl="1" indent="-342900">
              <a:buNone/>
            </a:pPr>
            <a:endParaRPr lang="sv-SE" sz="24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sv-SE" sz="2400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83568" y="2532509"/>
          <a:ext cx="2947988" cy="752475"/>
        </p:xfrm>
        <a:graphic>
          <a:graphicData uri="http://schemas.openxmlformats.org/presentationml/2006/ole">
            <p:oleObj spid="_x0000_s36866" name="Equation" r:id="rId4" imgW="1841400" imgH="46980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83568" y="3528938"/>
          <a:ext cx="2501900" cy="692150"/>
        </p:xfrm>
        <a:graphic>
          <a:graphicData uri="http://schemas.openxmlformats.org/presentationml/2006/ole">
            <p:oleObj spid="_x0000_s36867" name="Equation" r:id="rId5" imgW="1562040" imgH="43164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755576" y="4509120"/>
          <a:ext cx="6324600" cy="773113"/>
        </p:xfrm>
        <a:graphic>
          <a:graphicData uri="http://schemas.openxmlformats.org/presentationml/2006/ole">
            <p:oleObj spid="_x0000_s36868" name="Equation" r:id="rId6" imgW="3949560" imgH="482400" progId="Equation.3">
              <p:embed/>
            </p:oleObj>
          </a:graphicData>
        </a:graphic>
      </p:graphicFrame>
      <p:sp>
        <p:nvSpPr>
          <p:cNvPr id="19" name="Oval 18"/>
          <p:cNvSpPr/>
          <p:nvPr/>
        </p:nvSpPr>
        <p:spPr>
          <a:xfrm>
            <a:off x="3995936" y="4437112"/>
            <a:ext cx="3384376" cy="86409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211960" y="3933056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Recursion for the minimum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Problems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12.1</a:t>
            </a:r>
          </a:p>
          <a:p>
            <a:r>
              <a:rPr lang="sv-SE" dirty="0" smtClean="0"/>
              <a:t>12.2</a:t>
            </a:r>
          </a:p>
          <a:p>
            <a:r>
              <a:rPr lang="sv-SE" dirty="0" smtClean="0"/>
              <a:t>12.4</a:t>
            </a:r>
          </a:p>
          <a:p>
            <a:r>
              <a:rPr lang="sv-SE" dirty="0" smtClean="0"/>
              <a:t>12.6</a:t>
            </a:r>
          </a:p>
          <a:p>
            <a:r>
              <a:rPr lang="sv-SE" dirty="0" smtClean="0"/>
              <a:t>12.11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Outline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Basic problem</a:t>
            </a:r>
          </a:p>
          <a:p>
            <a:pPr lvl="1"/>
            <a:r>
              <a:rPr lang="sv-SE" dirty="0" smtClean="0"/>
              <a:t>Known DC level jump at known time</a:t>
            </a:r>
          </a:p>
          <a:p>
            <a:pPr lvl="1"/>
            <a:r>
              <a:rPr lang="sv-SE" dirty="0" smtClean="0"/>
              <a:t>Known variance jump at known time</a:t>
            </a:r>
          </a:p>
          <a:p>
            <a:pPr lvl="1"/>
            <a:r>
              <a:rPr lang="sv-SE" dirty="0" smtClean="0">
                <a:solidFill>
                  <a:srgbClr val="FF0000"/>
                </a:solidFill>
              </a:rPr>
              <a:t>NP approach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sv-SE" sz="2400" dirty="0" smtClean="0"/>
              <a:t>Extension to basic problem</a:t>
            </a:r>
          </a:p>
          <a:p>
            <a:pPr lvl="1"/>
            <a:r>
              <a:rPr lang="sv-SE" dirty="0" smtClean="0"/>
              <a:t>Unknown DC levels and known jump time</a:t>
            </a:r>
          </a:p>
          <a:p>
            <a:pPr lvl="1"/>
            <a:r>
              <a:rPr lang="sv-SE" dirty="0" smtClean="0"/>
              <a:t>Known DC levels and unknown jump time</a:t>
            </a:r>
          </a:p>
          <a:p>
            <a:pPr lvl="1"/>
            <a:r>
              <a:rPr lang="sv-SE" dirty="0" smtClean="0">
                <a:solidFill>
                  <a:srgbClr val="FF0000"/>
                </a:solidFill>
              </a:rPr>
              <a:t>GLRT approach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sv-SE" sz="2400" dirty="0" smtClean="0"/>
              <a:t>Multiple change times</a:t>
            </a:r>
          </a:p>
          <a:p>
            <a:pPr marL="742950" lvl="2" indent="-342900"/>
            <a:r>
              <a:rPr lang="sv-SE" sz="2200" dirty="0" smtClean="0"/>
              <a:t>GLRT approach</a:t>
            </a:r>
          </a:p>
          <a:p>
            <a:pPr marL="742950" lvl="2" indent="-342900"/>
            <a:r>
              <a:rPr lang="sv-SE" sz="2200" dirty="0" smtClean="0"/>
              <a:t>Dynamic programming for parameters estimation to reduce the computation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sv-SE" sz="2400" dirty="0" smtClean="0"/>
              <a:t>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852936"/>
            <a:ext cx="8640960" cy="3600400"/>
          </a:xfrm>
        </p:spPr>
        <p:txBody>
          <a:bodyPr/>
          <a:lstStyle/>
          <a:p>
            <a:pPr algn="ctr">
              <a:buNone/>
            </a:pPr>
            <a:r>
              <a:rPr lang="sv-SE" sz="3600" dirty="0" smtClean="0"/>
              <a:t>Basic Problem</a:t>
            </a:r>
          </a:p>
          <a:p>
            <a:pPr algn="ctr">
              <a:buNone/>
            </a:pPr>
            <a:r>
              <a:rPr lang="sv-SE" sz="2800" dirty="0" smtClean="0"/>
              <a:t>(No Unknown Parameters)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Example 1: Known DC Level and Jump Time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492896"/>
            <a:ext cx="5373259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69888" y="1412875"/>
          <a:ext cx="4927600" cy="993775"/>
        </p:xfrm>
        <a:graphic>
          <a:graphicData uri="http://schemas.openxmlformats.org/presentationml/2006/ole">
            <p:oleObj spid="_x0000_s2054" name="Equation" r:id="rId4" imgW="3085920" imgH="71100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317351" y="4581128"/>
            <a:ext cx="662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A = 1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92280" y="3645024"/>
            <a:ext cx="662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A = 4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572000" y="6021288"/>
            <a:ext cx="28803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TextBox 24"/>
          <p:cNvSpPr txBox="1"/>
          <p:nvPr/>
        </p:nvSpPr>
        <p:spPr>
          <a:xfrm>
            <a:off x="6012160" y="1405225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/>
              <a:t>Jump time and DC levels before and after jump are known  </a:t>
            </a:r>
            <a:endParaRPr lang="sv-SE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/>
      <p:bldP spid="23" grpId="0" build="allAtOnce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Example 1: Known DC Level and Jump Time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v-SE" sz="2800" dirty="0" smtClean="0">
                <a:solidFill>
                  <a:srgbClr val="FF0000"/>
                </a:solidFill>
              </a:rPr>
              <a:t>Neyman-Pearson (NP) test</a:t>
            </a:r>
          </a:p>
          <a:p>
            <a:r>
              <a:rPr lang="sv-SE" dirty="0" smtClean="0"/>
              <a:t>Detect the jump and control the amount of false alarm</a:t>
            </a:r>
          </a:p>
          <a:p>
            <a:r>
              <a:rPr lang="sv-SE" dirty="0" smtClean="0"/>
              <a:t>Data PDF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NP detector decides H1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86395" y="2708920"/>
          <a:ext cx="6765925" cy="914400"/>
        </p:xfrm>
        <a:graphic>
          <a:graphicData uri="http://schemas.openxmlformats.org/presentationml/2006/ole">
            <p:oleObj spid="_x0000_s1029" name="Equation" r:id="rId3" imgW="4228920" imgH="57132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69404" y="4509120"/>
          <a:ext cx="4838700" cy="690563"/>
        </p:xfrm>
        <a:graphic>
          <a:graphicData uri="http://schemas.openxmlformats.org/presentationml/2006/ole">
            <p:oleObj spid="_x0000_s1030" name="Equation" r:id="rId4" imgW="3022560" imgH="43164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684213" y="5517232"/>
          <a:ext cx="4067175" cy="752475"/>
        </p:xfrm>
        <a:graphic>
          <a:graphicData uri="http://schemas.openxmlformats.org/presentationml/2006/ole">
            <p:oleObj spid="_x0000_s1033" name="Equation" r:id="rId5" imgW="253980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Example 1: Known DC Level and Jump Time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sv-SE" dirty="0" smtClean="0"/>
              <a:t>Test statistic</a:t>
            </a:r>
          </a:p>
          <a:p>
            <a:pPr lvl="1"/>
            <a:endParaRPr lang="sv-SE" dirty="0" smtClean="0"/>
          </a:p>
          <a:p>
            <a:pPr lvl="1">
              <a:buNone/>
            </a:pPr>
            <a:endParaRPr lang="sv-SE" dirty="0" smtClean="0"/>
          </a:p>
          <a:p>
            <a:pPr lvl="1">
              <a:buNone/>
            </a:pPr>
            <a:endParaRPr lang="sv-SE" dirty="0" smtClean="0"/>
          </a:p>
          <a:p>
            <a:pPr lvl="1"/>
            <a:r>
              <a:rPr lang="sv-SE" dirty="0" smtClean="0"/>
              <a:t>Average deviation of data change over assumed jump interval</a:t>
            </a:r>
          </a:p>
          <a:p>
            <a:pPr lvl="1"/>
            <a:r>
              <a:rPr lang="sv-SE" dirty="0" smtClean="0"/>
              <a:t>Data before jump are irrelavant</a:t>
            </a:r>
          </a:p>
          <a:p>
            <a:pPr lvl="1">
              <a:buNone/>
            </a:pPr>
            <a:endParaRPr lang="sv-SE" dirty="0" smtClean="0"/>
          </a:p>
          <a:p>
            <a:r>
              <a:rPr lang="sv-SE" dirty="0" smtClean="0"/>
              <a:t>Detection performance</a:t>
            </a:r>
          </a:p>
          <a:p>
            <a:pPr lvl="1">
              <a:buNone/>
            </a:pPr>
            <a:endParaRPr lang="sv-SE" dirty="0" smtClean="0"/>
          </a:p>
          <a:p>
            <a:endParaRPr lang="sv-SE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3568" y="1772816"/>
          <a:ext cx="3144838" cy="730250"/>
        </p:xfrm>
        <a:graphic>
          <a:graphicData uri="http://schemas.openxmlformats.org/presentationml/2006/ole">
            <p:oleObj spid="_x0000_s3075" name="Equation" r:id="rId4" imgW="1968480" imgH="457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83568" y="4437112"/>
          <a:ext cx="3829050" cy="774700"/>
        </p:xfrm>
        <a:graphic>
          <a:graphicData uri="http://schemas.openxmlformats.org/presentationml/2006/ole">
            <p:oleObj spid="_x0000_s3076" name="Equation" r:id="rId5" imgW="2387520" imgH="4824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83568" y="5589240"/>
          <a:ext cx="2346325" cy="428625"/>
        </p:xfrm>
        <a:graphic>
          <a:graphicData uri="http://schemas.openxmlformats.org/presentationml/2006/ole">
            <p:oleObj spid="_x0000_s3077" name="Equation" r:id="rId6" imgW="1460160" imgH="2664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491880" y="5445224"/>
          <a:ext cx="3228975" cy="730250"/>
        </p:xfrm>
        <a:graphic>
          <a:graphicData uri="http://schemas.openxmlformats.org/presentationml/2006/ole">
            <p:oleObj spid="_x0000_s3078" name="Equation" r:id="rId7" imgW="2019240" imgH="457200" progId="Equation.3">
              <p:embed/>
            </p:oleObj>
          </a:graphicData>
        </a:graphic>
      </p:graphicFrame>
      <p:sp>
        <p:nvSpPr>
          <p:cNvPr id="9" name="Oval 8"/>
          <p:cNvSpPr/>
          <p:nvPr/>
        </p:nvSpPr>
        <p:spPr>
          <a:xfrm>
            <a:off x="5436096" y="5373216"/>
            <a:ext cx="864096" cy="50405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ounded Rectangular Callout 9"/>
          <p:cNvSpPr/>
          <p:nvPr/>
        </p:nvSpPr>
        <p:spPr>
          <a:xfrm>
            <a:off x="6300192" y="4365104"/>
            <a:ext cx="2232248" cy="720080"/>
          </a:xfrm>
          <a:prstGeom prst="wedgeRoundRectCallout">
            <a:avLst>
              <a:gd name="adj1" fmla="val -53801"/>
              <a:gd name="adj2" fmla="val 88048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 smtClean="0">
                <a:solidFill>
                  <a:schemeClr val="tx1"/>
                </a:solidFill>
              </a:rPr>
              <a:t>Delay time in detecting a jump</a:t>
            </a:r>
            <a:endParaRPr lang="sv-SE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3"/>
            <a:ext cx="8424936" cy="936104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Example 2: Known Variance Jump at Known Time</a:t>
            </a:r>
            <a:endParaRPr lang="sv-SE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2419026"/>
            <a:ext cx="5400600" cy="405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55576" y="1340768"/>
          <a:ext cx="4041775" cy="1138237"/>
        </p:xfrm>
        <a:graphic>
          <a:graphicData uri="http://schemas.openxmlformats.org/presentationml/2006/ole">
            <p:oleObj spid="_x0000_s4099" name="Equation" r:id="rId5" imgW="2527200" imgH="7110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400506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Variance = 1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4288" y="400506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Variance = 4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572000" y="5949280"/>
            <a:ext cx="360040" cy="288032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ounded Rectangular Callout 8"/>
          <p:cNvSpPr/>
          <p:nvPr/>
        </p:nvSpPr>
        <p:spPr>
          <a:xfrm>
            <a:off x="6588224" y="1700808"/>
            <a:ext cx="2232248" cy="720080"/>
          </a:xfrm>
          <a:prstGeom prst="wedgeRoundRectCallout">
            <a:avLst>
              <a:gd name="adj1" fmla="val -86721"/>
              <a:gd name="adj2" fmla="val 121667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 smtClean="0">
                <a:solidFill>
                  <a:schemeClr val="tx1"/>
                </a:solidFill>
              </a:rPr>
              <a:t>Energy detector?</a:t>
            </a:r>
            <a:endParaRPr lang="sv-SE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3"/>
            <a:ext cx="8496944" cy="936104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Example 2: Known Variance Jump at Known Time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NP detecor </a:t>
            </a:r>
            <a:r>
              <a:rPr lang="sv-SE" dirty="0" smtClean="0"/>
              <a:t>decides H1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4213" y="1773238"/>
          <a:ext cx="1849437" cy="647700"/>
        </p:xfrm>
        <a:graphic>
          <a:graphicData uri="http://schemas.openxmlformats.org/presentationml/2006/ole">
            <p:oleObj spid="_x0000_s5122" name="Equation" r:id="rId4" imgW="1231560" imgH="431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4213" y="2564904"/>
          <a:ext cx="6013450" cy="1274762"/>
        </p:xfrm>
        <a:graphic>
          <a:graphicData uri="http://schemas.openxmlformats.org/presentationml/2006/ole">
            <p:oleObj spid="_x0000_s5123" name="Equation" r:id="rId5" imgW="4012920" imgH="8506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84213" y="4076700"/>
          <a:ext cx="4459287" cy="2306638"/>
        </p:xfrm>
        <a:graphic>
          <a:graphicData uri="http://schemas.openxmlformats.org/presentationml/2006/ole">
            <p:oleObj spid="_x0000_s5125" name="Equation" r:id="rId6" imgW="2971800" imgH="1536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tTheory_Ch_12_Model_Change_D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DetTheory_Ch_12_Model_Change_Det</Template>
  <TotalTime>1837</TotalTime>
  <Words>635</Words>
  <Application>Microsoft Office PowerPoint</Application>
  <PresentationFormat>On-screen Show (4:3)</PresentationFormat>
  <Paragraphs>167</Paragraphs>
  <Slides>21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DetTheory_Ch_12_Model_Change_Det</vt:lpstr>
      <vt:lpstr>Equation</vt:lpstr>
      <vt:lpstr>Detection Theory  Chapter 12 Model Change Detection</vt:lpstr>
      <vt:lpstr>Examples of Model Change Detection</vt:lpstr>
      <vt:lpstr>Outline</vt:lpstr>
      <vt:lpstr>Slide 4</vt:lpstr>
      <vt:lpstr>Example 1: Known DC Level and Jump Time</vt:lpstr>
      <vt:lpstr>Example 1: Known DC Level and Jump Time</vt:lpstr>
      <vt:lpstr>Example 1: Known DC Level and Jump Time</vt:lpstr>
      <vt:lpstr>Example 2: Known Variance Jump at Known Time</vt:lpstr>
      <vt:lpstr>Example 2: Known Variance Jump at Known Time</vt:lpstr>
      <vt:lpstr>Example 2: Known Variance Jump at Known Time</vt:lpstr>
      <vt:lpstr>Slide 11</vt:lpstr>
      <vt:lpstr>Example 3: Unknown DC Levels, Known Jump Time</vt:lpstr>
      <vt:lpstr>Example 3: Unknown DC Levels, Known Jump Time</vt:lpstr>
      <vt:lpstr>Example 4: Known DC Levels, Unknown Jump Time</vt:lpstr>
      <vt:lpstr>Final Case: Unknown DC Levels, Unknown Jump Time</vt:lpstr>
      <vt:lpstr>Slide 16</vt:lpstr>
      <vt:lpstr>Multiple Change Times</vt:lpstr>
      <vt:lpstr>Multiple Change Times</vt:lpstr>
      <vt:lpstr>Example 5: Unknown DC Levels, Unknown Jump Times</vt:lpstr>
      <vt:lpstr>Example 5: Unknown DC Levels, Unknwon Jump Times</vt:lpstr>
      <vt:lpstr>Problems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 Model Change Detection</dc:title>
  <dc:creator>Xiang</dc:creator>
  <cp:lastModifiedBy>fredrikr</cp:lastModifiedBy>
  <cp:revision>181</cp:revision>
  <dcterms:created xsi:type="dcterms:W3CDTF">2011-01-13T09:52:32Z</dcterms:created>
  <dcterms:modified xsi:type="dcterms:W3CDTF">2011-01-18T10:27:33Z</dcterms:modified>
</cp:coreProperties>
</file>