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6" r:id="rId2"/>
    <p:sldId id="352" r:id="rId3"/>
    <p:sldId id="353" r:id="rId4"/>
    <p:sldId id="354" r:id="rId5"/>
    <p:sldId id="355" r:id="rId6"/>
    <p:sldId id="356" r:id="rId7"/>
    <p:sldId id="339" r:id="rId8"/>
    <p:sldId id="341" r:id="rId9"/>
    <p:sldId id="357" r:id="rId10"/>
    <p:sldId id="343" r:id="rId11"/>
    <p:sldId id="358" r:id="rId12"/>
    <p:sldId id="359" r:id="rId13"/>
    <p:sldId id="360" r:id="rId14"/>
    <p:sldId id="344" r:id="rId15"/>
    <p:sldId id="345" r:id="rId16"/>
    <p:sldId id="361" r:id="rId17"/>
    <p:sldId id="346" r:id="rId18"/>
    <p:sldId id="347" r:id="rId19"/>
    <p:sldId id="348" r:id="rId20"/>
    <p:sldId id="335" r:id="rId21"/>
  </p:sldIdLst>
  <p:sldSz cx="9001125" cy="6840538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802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1122">
          <p15:clr>
            <a:srgbClr val="A4A3A4"/>
          </p15:clr>
        </p15:guide>
        <p15:guide id="5" pos="492">
          <p15:clr>
            <a:srgbClr val="A4A3A4"/>
          </p15:clr>
        </p15:guide>
        <p15:guide id="6" pos="115">
          <p15:clr>
            <a:srgbClr val="A4A3A4"/>
          </p15:clr>
        </p15:guide>
        <p15:guide id="7" pos="2617">
          <p15:clr>
            <a:srgbClr val="A4A3A4"/>
          </p15:clr>
        </p15:guide>
        <p15:guide id="8" pos="55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DCAB8"/>
    <a:srgbClr val="404040"/>
    <a:srgbClr val="BFB8AF"/>
    <a:srgbClr val="D2BA81"/>
    <a:srgbClr val="BED9C7"/>
    <a:srgbClr val="E9C4C7"/>
    <a:srgbClr val="333333"/>
    <a:srgbClr val="262626"/>
    <a:srgbClr val="FF689D"/>
    <a:srgbClr val="F3E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 autoAdjust="0"/>
    <p:restoredTop sz="99866" autoAdjust="0"/>
  </p:normalViewPr>
  <p:slideViewPr>
    <p:cSldViewPr snapToGrid="0" showGuides="1">
      <p:cViewPr varScale="1">
        <p:scale>
          <a:sx n="133" d="100"/>
          <a:sy n="133" d="100"/>
        </p:scale>
        <p:origin x="762" y="144"/>
      </p:cViewPr>
      <p:guideLst>
        <p:guide orient="horz" pos="4204"/>
        <p:guide orient="horz" pos="802"/>
        <p:guide orient="horz" pos="119"/>
        <p:guide orient="horz" pos="1122"/>
        <p:guide pos="492"/>
        <p:guide pos="115"/>
        <p:guide pos="2617"/>
        <p:guide pos="5565"/>
      </p:guideLst>
    </p:cSldViewPr>
  </p:slideViewPr>
  <p:outlineViewPr>
    <p:cViewPr>
      <p:scale>
        <a:sx n="33" d="100"/>
        <a:sy n="33" d="100"/>
      </p:scale>
      <p:origin x="0" y="537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2364" y="349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3FA3B-A911-4294-9666-9D8A5388C07E}" type="datetimeFigureOut">
              <a:rPr lang="sv-SE" smtClean="0"/>
              <a:pPr/>
              <a:t>2015-10-05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35AB-58F5-4C8C-9928-1BF89338304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0530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F5E47-94AA-AA43-B08E-C5A5421011EB}" type="datetimeFigureOut">
              <a:rPr lang="sv-SE" smtClean="0"/>
              <a:pPr/>
              <a:t>2015-10-05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8990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FD4B-1391-7946-A8ED-18550D8B130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10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81050" y="1781174"/>
            <a:ext cx="7486650" cy="1927226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sv-SE" dirty="0" err="1" smtClean="0"/>
              <a:t>Title</a:t>
            </a:r>
            <a:endParaRPr lang="sv-SE" dirty="0"/>
          </a:p>
        </p:txBody>
      </p: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6" name="Bildobjekt 5" descr="LundUniversity_C2line RGB 150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err="1" smtClean="0"/>
              <a:t>Title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57538" y="1848670"/>
            <a:ext cx="7587440" cy="3563159"/>
          </a:xfrm>
        </p:spPr>
        <p:txBody>
          <a:bodyPr/>
          <a:lstStyle>
            <a:lvl1pPr>
              <a:spcAft>
                <a:spcPts val="0"/>
              </a:spcAft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/>
            </a:lvl3pPr>
            <a:lvl4pPr>
              <a:spcAft>
                <a:spcPts val="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för större illustr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9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4" name="Bildobjekt 3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0443" y="1281125"/>
            <a:ext cx="3110555" cy="41553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/>
          <p:cNvGrpSpPr/>
          <p:nvPr/>
        </p:nvGrpSpPr>
        <p:grpSpPr>
          <a:xfrm>
            <a:off x="-119270" y="-59968"/>
            <a:ext cx="9228344" cy="6984776"/>
            <a:chOff x="-119270" y="-59968"/>
            <a:chExt cx="9228344" cy="6984776"/>
          </a:xfrm>
        </p:grpSpPr>
        <p:cxnSp>
          <p:nvCxnSpPr>
            <p:cNvPr id="25" name="Rak 24"/>
            <p:cNvCxnSpPr/>
            <p:nvPr userDrawn="1"/>
          </p:nvCxnSpPr>
          <p:spPr bwMode="auto">
            <a:xfrm>
              <a:off x="-119270" y="1772485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ak 12"/>
            <p:cNvCxnSpPr/>
            <p:nvPr/>
          </p:nvCxnSpPr>
          <p:spPr bwMode="auto">
            <a:xfrm>
              <a:off x="-119270" y="176199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ak 13"/>
            <p:cNvCxnSpPr/>
            <p:nvPr/>
          </p:nvCxnSpPr>
          <p:spPr bwMode="auto">
            <a:xfrm>
              <a:off x="-119270" y="1266406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ak 14"/>
            <p:cNvCxnSpPr/>
            <p:nvPr/>
          </p:nvCxnSpPr>
          <p:spPr bwMode="auto">
            <a:xfrm>
              <a:off x="-119270" y="6676531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ak 15"/>
            <p:cNvCxnSpPr/>
            <p:nvPr/>
          </p:nvCxnSpPr>
          <p:spPr bwMode="auto">
            <a:xfrm>
              <a:off x="1705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16"/>
            <p:cNvCxnSpPr/>
            <p:nvPr/>
          </p:nvCxnSpPr>
          <p:spPr bwMode="auto">
            <a:xfrm>
              <a:off x="8821042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Rak 19"/>
            <p:cNvCxnSpPr/>
            <p:nvPr/>
          </p:nvCxnSpPr>
          <p:spPr bwMode="auto">
            <a:xfrm>
              <a:off x="41388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Rak 22"/>
            <p:cNvCxnSpPr/>
            <p:nvPr/>
          </p:nvCxnSpPr>
          <p:spPr bwMode="auto">
            <a:xfrm>
              <a:off x="770383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ktangel 11"/>
            <p:cNvSpPr/>
            <p:nvPr userDrawn="1"/>
          </p:nvSpPr>
          <p:spPr bwMode="auto">
            <a:xfrm>
              <a:off x="0" y="0"/>
              <a:ext cx="9001125" cy="68405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err="1" smtClean="0"/>
              <a:t>Title</a:t>
            </a:r>
            <a:endParaRPr lang="sv-SE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538" y="1843907"/>
            <a:ext cx="7590053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4" r:id="rId2"/>
    <p:sldLayoutId id="2147483707" r:id="rId3"/>
    <p:sldLayoutId id="2147483689" r:id="rId4"/>
  </p:sldLayoutIdLst>
  <p:timing>
    <p:tnLst>
      <p:par>
        <p:cTn id="1" dur="indefinite" restart="never" nodeType="tmRoot"/>
      </p:par>
    </p:tnLst>
  </p:timing>
  <p:txStyles>
    <p:titleStyle>
      <a:lvl1pPr algn="l" defTabSz="904875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defTabSz="904875" rtl="0" eaLnBrk="1" fontAlgn="base" hangingPunct="1">
        <a:spcBef>
          <a:spcPts val="10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2200" b="0" baseline="0">
          <a:solidFill>
            <a:schemeClr val="tx2"/>
          </a:solidFill>
          <a:latin typeface="+mn-lt"/>
          <a:ea typeface="ＭＳ Ｐゴシック" charset="-128"/>
          <a:cs typeface="+mn-cs"/>
        </a:defRPr>
      </a:lvl1pPr>
      <a:lvl2pPr marL="700088" indent="-247650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200" b="0">
          <a:solidFill>
            <a:schemeClr val="tx2"/>
          </a:solidFill>
          <a:latin typeface="+mn-lt"/>
          <a:ea typeface="ＭＳ Ｐゴシック" charset="-128"/>
        </a:defRPr>
      </a:lvl2pPr>
      <a:lvl3pPr marL="1089025" indent="-179388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Font typeface="Lucida Grande"/>
        <a:buChar char="»"/>
        <a:defRPr sz="2000" b="0">
          <a:solidFill>
            <a:schemeClr val="tx2"/>
          </a:solidFill>
          <a:latin typeface="+mn-lt"/>
          <a:ea typeface="ＭＳ Ｐゴシック" charset="-128"/>
        </a:defRPr>
      </a:lvl3pPr>
      <a:lvl4pPr marL="1550988" indent="-193675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000" b="0">
          <a:solidFill>
            <a:schemeClr val="tx2"/>
          </a:solidFill>
          <a:latin typeface="+mn-lt"/>
          <a:ea typeface="ＭＳ Ｐゴシック" charset="-128"/>
        </a:defRPr>
      </a:lvl4pPr>
      <a:lvl5pPr marL="20367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Introduction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structured</a:t>
            </a:r>
            <a:r>
              <a:rPr lang="sv-SE" dirty="0" smtClean="0"/>
              <a:t> VLSI</a:t>
            </a:r>
            <a:br>
              <a:rPr lang="sv-SE" dirty="0" smtClean="0"/>
            </a:br>
            <a:r>
              <a:rPr lang="sv-SE" dirty="0"/>
              <a:t>	</a:t>
            </a:r>
            <a:r>
              <a:rPr lang="sv-SE" dirty="0" smtClean="0"/>
              <a:t>Projects 4 and 5</a:t>
            </a:r>
            <a:endParaRPr lang="sv-SE" dirty="0"/>
          </a:p>
        </p:txBody>
      </p:sp>
      <p:sp>
        <p:nvSpPr>
          <p:cNvPr id="3" name="Rubrik 1"/>
          <p:cNvSpPr txBox="1">
            <a:spLocks/>
          </p:cNvSpPr>
          <p:nvPr/>
        </p:nvSpPr>
        <p:spPr bwMode="auto">
          <a:xfrm>
            <a:off x="652788" y="3996933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7200" rIns="0" bIns="82800" numCol="1" anchor="t" anchorCtr="0" compatLnSpc="1">
            <a:prstTxWarp prst="textNoShape">
              <a:avLst/>
            </a:prstTxWarp>
          </a:bodyPr>
          <a:lstStyle>
            <a:lvl1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sz="2200" kern="0" dirty="0" err="1" smtClean="0"/>
              <a:t>Rakesh</a:t>
            </a:r>
            <a:r>
              <a:rPr lang="sv-SE" sz="2200" kern="0" dirty="0" smtClean="0"/>
              <a:t> </a:t>
            </a:r>
            <a:r>
              <a:rPr lang="sv-SE" sz="2200" kern="0" dirty="0" err="1" smtClean="0"/>
              <a:t>Gangarajaiah</a:t>
            </a:r>
            <a:endParaRPr lang="sv-SE" sz="2200" kern="0" dirty="0" smtClean="0"/>
          </a:p>
          <a:p>
            <a:r>
              <a:rPr lang="sv-SE" sz="2200" kern="0" dirty="0"/>
              <a:t>r</a:t>
            </a:r>
            <a:r>
              <a:rPr lang="sv-SE" sz="2200" kern="0" dirty="0" smtClean="0"/>
              <a:t>akesh.gangarajaiah@eit.lth.se</a:t>
            </a:r>
            <a:endParaRPr lang="sv-SE" sz="2200" kern="0" dirty="0"/>
          </a:p>
        </p:txBody>
      </p:sp>
    </p:spTree>
    <p:extLst>
      <p:ext uri="{BB962C8B-B14F-4D97-AF65-F5344CB8AC3E}">
        <p14:creationId xmlns:p14="http://schemas.microsoft.com/office/powerpoint/2010/main" val="32100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operation : Data fill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994716"/>
              </p:ext>
            </p:extLst>
          </p:nvPr>
        </p:nvGraphicFramePr>
        <p:xfrm>
          <a:off x="4495800" y="2194084"/>
          <a:ext cx="1047750" cy="4389120"/>
        </p:xfrm>
        <a:graphic>
          <a:graphicData uri="http://schemas.openxmlformats.org/drawingml/2006/table">
            <a:tbl>
              <a:tblPr firstRow="1" bandRow="1"/>
              <a:tblGrid>
                <a:gridCol w="1047750"/>
              </a:tblGrid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6775" y="1895474"/>
            <a:ext cx="308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dirty="0" err="1" smtClean="0">
                <a:solidFill>
                  <a:schemeClr val="tx2"/>
                </a:solidFill>
              </a:rPr>
              <a:t>Enter</a:t>
            </a:r>
            <a:r>
              <a:rPr lang="sv-SE" sz="1200" b="0" dirty="0" smtClean="0">
                <a:solidFill>
                  <a:schemeClr val="tx2"/>
                </a:solidFill>
              </a:rPr>
              <a:t> data from keyboard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dirty="0" smtClean="0">
                <a:solidFill>
                  <a:schemeClr val="tx2"/>
                </a:solidFill>
              </a:rPr>
              <a:t>Press data </a:t>
            </a:r>
            <a:r>
              <a:rPr lang="sv-SE" sz="1200" b="0" dirty="0" err="1" smtClean="0">
                <a:solidFill>
                  <a:schemeClr val="tx2"/>
                </a:solidFill>
              </a:rPr>
              <a:t>latch</a:t>
            </a:r>
            <a:r>
              <a:rPr lang="sv-SE" sz="1200" b="0" dirty="0" smtClean="0">
                <a:solidFill>
                  <a:schemeClr val="tx2"/>
                </a:solidFill>
              </a:rPr>
              <a:t> </a:t>
            </a:r>
            <a:r>
              <a:rPr lang="sv-SE" sz="1200" b="0" dirty="0" err="1" smtClean="0">
                <a:solidFill>
                  <a:schemeClr val="tx2"/>
                </a:solidFill>
              </a:rPr>
              <a:t>button</a:t>
            </a:r>
            <a:endParaRPr lang="en-US" sz="1200" b="0" dirty="0" err="1" smtClean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76750" y="6255073"/>
            <a:ext cx="2371725" cy="280243"/>
            <a:chOff x="4467225" y="5727562"/>
            <a:chExt cx="2371725" cy="280243"/>
          </a:xfrm>
        </p:grpSpPr>
        <p:sp>
          <p:nvSpPr>
            <p:cNvPr id="6" name="TextBox 5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0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10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71987" y="5855023"/>
            <a:ext cx="2371725" cy="280243"/>
            <a:chOff x="4467225" y="5727562"/>
            <a:chExt cx="2371725" cy="280243"/>
          </a:xfrm>
        </p:grpSpPr>
        <p:sp>
          <p:nvSpPr>
            <p:cNvPr id="11" name="TextBox 10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1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+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76750" y="5523911"/>
            <a:ext cx="2371725" cy="280243"/>
            <a:chOff x="4467225" y="5727562"/>
            <a:chExt cx="2371725" cy="280243"/>
          </a:xfrm>
        </p:grpSpPr>
        <p:sp>
          <p:nvSpPr>
            <p:cNvPr id="14" name="TextBox 13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2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98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71987" y="5112073"/>
            <a:ext cx="2371725" cy="280243"/>
            <a:chOff x="4467225" y="5727562"/>
            <a:chExt cx="2371725" cy="280243"/>
          </a:xfrm>
        </p:grpSpPr>
        <p:sp>
          <p:nvSpPr>
            <p:cNvPr id="18" name="TextBox 17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3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54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57699" y="4771436"/>
            <a:ext cx="2371725" cy="280243"/>
            <a:chOff x="4467225" y="5727562"/>
            <a:chExt cx="2371725" cy="280243"/>
          </a:xfrm>
        </p:grpSpPr>
        <p:sp>
          <p:nvSpPr>
            <p:cNvPr id="21" name="TextBox 20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4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*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76750" y="4374598"/>
            <a:ext cx="2371725" cy="280243"/>
            <a:chOff x="4467225" y="5727562"/>
            <a:chExt cx="2371725" cy="280243"/>
          </a:xfrm>
        </p:grpSpPr>
        <p:sp>
          <p:nvSpPr>
            <p:cNvPr id="24" name="TextBox 23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5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3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 bwMode="auto">
          <a:xfrm flipV="1">
            <a:off x="3562350" y="4119264"/>
            <a:ext cx="0" cy="24128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 rot="16200000">
            <a:off x="2473931" y="5298607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err="1" smtClean="0">
                <a:solidFill>
                  <a:schemeClr val="tx2"/>
                </a:solidFill>
              </a:rPr>
              <a:t>Direction</a:t>
            </a:r>
            <a:r>
              <a:rPr lang="sv-SE" sz="1200" b="0" dirty="0" smtClean="0">
                <a:solidFill>
                  <a:schemeClr val="tx2"/>
                </a:solidFill>
              </a:rPr>
              <a:t> </a:t>
            </a:r>
            <a:r>
              <a:rPr lang="sv-SE" sz="1200" b="0" dirty="0" err="1" smtClean="0">
                <a:solidFill>
                  <a:schemeClr val="tx2"/>
                </a:solidFill>
              </a:rPr>
              <a:t>of</a:t>
            </a:r>
            <a:r>
              <a:rPr lang="sv-SE" sz="1200" b="0" dirty="0" smtClean="0">
                <a:solidFill>
                  <a:schemeClr val="tx2"/>
                </a:solidFill>
              </a:rPr>
              <a:t> data </a:t>
            </a:r>
            <a:r>
              <a:rPr lang="sv-SE" sz="1200" b="0" dirty="0" err="1" smtClean="0">
                <a:solidFill>
                  <a:schemeClr val="tx2"/>
                </a:solidFill>
              </a:rPr>
              <a:t>fill</a:t>
            </a:r>
            <a:endParaRPr lang="en-US" sz="1200" b="0" dirty="0" err="1" smtClean="0">
              <a:solidFill>
                <a:schemeClr val="tx2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471987" y="4046316"/>
            <a:ext cx="2371725" cy="280243"/>
            <a:chOff x="4467225" y="5727562"/>
            <a:chExt cx="2371725" cy="280243"/>
          </a:xfrm>
        </p:grpSpPr>
        <p:sp>
          <p:nvSpPr>
            <p:cNvPr id="32" name="TextBox 31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6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30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57699" y="3705679"/>
            <a:ext cx="2371725" cy="280243"/>
            <a:chOff x="4467225" y="5727562"/>
            <a:chExt cx="2371725" cy="280243"/>
          </a:xfrm>
        </p:grpSpPr>
        <p:sp>
          <p:nvSpPr>
            <p:cNvPr id="35" name="TextBox 34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7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>
                  <a:solidFill>
                    <a:schemeClr val="tx2"/>
                  </a:solidFill>
                </a:rPr>
                <a:t>-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76750" y="3308841"/>
            <a:ext cx="2371725" cy="280243"/>
            <a:chOff x="4467225" y="5727562"/>
            <a:chExt cx="2371725" cy="280243"/>
          </a:xfrm>
        </p:grpSpPr>
        <p:sp>
          <p:nvSpPr>
            <p:cNvPr id="38" name="TextBox 37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8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6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51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operation : </a:t>
            </a:r>
            <a:br>
              <a:rPr lang="en-US" dirty="0" smtClean="0"/>
            </a:br>
            <a:r>
              <a:rPr lang="en-US" dirty="0" smtClean="0"/>
              <a:t>Data retrieve and display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6775" y="1933574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dirty="0" smtClean="0">
                <a:solidFill>
                  <a:schemeClr val="tx2"/>
                </a:solidFill>
              </a:rPr>
              <a:t>At </a:t>
            </a:r>
            <a:r>
              <a:rPr lang="sv-SE" sz="1200" b="0" dirty="0" err="1" smtClean="0">
                <a:solidFill>
                  <a:schemeClr val="tx2"/>
                </a:solidFill>
              </a:rPr>
              <a:t>every</a:t>
            </a:r>
            <a:r>
              <a:rPr lang="sv-SE" sz="1200" b="0" dirty="0" smtClean="0">
                <a:solidFill>
                  <a:schemeClr val="tx2"/>
                </a:solidFill>
              </a:rPr>
              <a:t> press </a:t>
            </a:r>
            <a:r>
              <a:rPr lang="sv-SE" sz="1200" b="0" dirty="0" err="1" smtClean="0">
                <a:solidFill>
                  <a:schemeClr val="tx2"/>
                </a:solidFill>
              </a:rPr>
              <a:t>of</a:t>
            </a:r>
            <a:r>
              <a:rPr lang="sv-SE" sz="1200" b="0" dirty="0" smtClean="0">
                <a:solidFill>
                  <a:schemeClr val="tx2"/>
                </a:solidFill>
              </a:rPr>
              <a:t> the &lt;</a:t>
            </a:r>
            <a:r>
              <a:rPr lang="sv-SE" sz="1200" b="0" dirty="0" err="1" smtClean="0">
                <a:solidFill>
                  <a:schemeClr val="tx2"/>
                </a:solidFill>
              </a:rPr>
              <a:t>Enter</a:t>
            </a:r>
            <a:r>
              <a:rPr lang="sv-SE" sz="1200" b="0" dirty="0" smtClean="0">
                <a:solidFill>
                  <a:schemeClr val="tx2"/>
                </a:solidFill>
              </a:rPr>
              <a:t>&gt; </a:t>
            </a:r>
            <a:r>
              <a:rPr lang="sv-SE" sz="1200" b="0" dirty="0" err="1" smtClean="0">
                <a:solidFill>
                  <a:schemeClr val="tx2"/>
                </a:solidFill>
              </a:rPr>
              <a:t>key</a:t>
            </a:r>
            <a:r>
              <a:rPr lang="sv-SE" sz="1200" b="0" dirty="0" smtClean="0">
                <a:solidFill>
                  <a:schemeClr val="tx2"/>
                </a:solidFill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b="0" dirty="0" smtClean="0">
                <a:solidFill>
                  <a:schemeClr val="tx2"/>
                </a:solidFill>
              </a:rPr>
              <a:t>Pop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b="0" dirty="0" smtClean="0">
                <a:solidFill>
                  <a:schemeClr val="tx2"/>
                </a:solidFill>
              </a:rPr>
              <a:t>Display </a:t>
            </a:r>
            <a:r>
              <a:rPr lang="sv-SE" sz="1200" b="0" dirty="0" err="1" smtClean="0">
                <a:solidFill>
                  <a:schemeClr val="tx2"/>
                </a:solidFill>
              </a:rPr>
              <a:t>result</a:t>
            </a:r>
            <a:endParaRPr lang="en-US" sz="1200" b="0" dirty="0" err="1" smtClean="0">
              <a:solidFill>
                <a:schemeClr val="tx2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806402"/>
              </p:ext>
            </p:extLst>
          </p:nvPr>
        </p:nvGraphicFramePr>
        <p:xfrm>
          <a:off x="4657724" y="2007696"/>
          <a:ext cx="1047750" cy="4389120"/>
        </p:xfrm>
        <a:graphic>
          <a:graphicData uri="http://schemas.openxmlformats.org/drawingml/2006/table">
            <a:tbl>
              <a:tblPr firstRow="1" bandRow="1"/>
              <a:tblGrid>
                <a:gridCol w="1047750"/>
              </a:tblGrid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4638674" y="6068685"/>
            <a:ext cx="2371725" cy="280243"/>
            <a:chOff x="4467225" y="5727562"/>
            <a:chExt cx="2371725" cy="280243"/>
          </a:xfrm>
        </p:grpSpPr>
        <p:sp>
          <p:nvSpPr>
            <p:cNvPr id="28" name="TextBox 27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0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10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33911" y="5668635"/>
            <a:ext cx="2371725" cy="280243"/>
            <a:chOff x="4467225" y="5727562"/>
            <a:chExt cx="2371725" cy="280243"/>
          </a:xfrm>
        </p:grpSpPr>
        <p:sp>
          <p:nvSpPr>
            <p:cNvPr id="31" name="TextBox 30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1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+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38674" y="5337523"/>
            <a:ext cx="2371725" cy="280243"/>
            <a:chOff x="4467225" y="5727562"/>
            <a:chExt cx="2371725" cy="280243"/>
          </a:xfrm>
        </p:grpSpPr>
        <p:sp>
          <p:nvSpPr>
            <p:cNvPr id="34" name="TextBox 33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2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98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619623" y="4188210"/>
            <a:ext cx="2390776" cy="1017718"/>
            <a:chOff x="4619623" y="4188210"/>
            <a:chExt cx="2390776" cy="1017718"/>
          </a:xfrm>
        </p:grpSpPr>
        <p:grpSp>
          <p:nvGrpSpPr>
            <p:cNvPr id="36" name="Group 35"/>
            <p:cNvGrpSpPr/>
            <p:nvPr/>
          </p:nvGrpSpPr>
          <p:grpSpPr>
            <a:xfrm>
              <a:off x="4633911" y="4925685"/>
              <a:ext cx="2371725" cy="280243"/>
              <a:chOff x="4467225" y="5727562"/>
              <a:chExt cx="2371725" cy="280243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3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 smtClean="0">
                    <a:solidFill>
                      <a:schemeClr val="tx2"/>
                    </a:solidFill>
                  </a:rPr>
                  <a:t>54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619623" y="4585048"/>
              <a:ext cx="2371725" cy="280243"/>
              <a:chOff x="4467225" y="5727562"/>
              <a:chExt cx="2371725" cy="28024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4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 smtClean="0">
                    <a:solidFill>
                      <a:schemeClr val="tx2"/>
                    </a:solidFill>
                  </a:rPr>
                  <a:t>*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638674" y="4188210"/>
              <a:ext cx="2371725" cy="280243"/>
              <a:chOff x="4467225" y="5727562"/>
              <a:chExt cx="2371725" cy="280243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5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 smtClean="0">
                    <a:solidFill>
                      <a:schemeClr val="tx2"/>
                    </a:solidFill>
                  </a:rPr>
                  <a:t>3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 bwMode="auto">
          <a:xfrm>
            <a:off x="866775" y="4140171"/>
            <a:ext cx="3171825" cy="192851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619623" y="3122453"/>
            <a:ext cx="2390776" cy="1017718"/>
            <a:chOff x="4619623" y="3122453"/>
            <a:chExt cx="2390776" cy="1017718"/>
          </a:xfrm>
        </p:grpSpPr>
        <p:grpSp>
          <p:nvGrpSpPr>
            <p:cNvPr id="45" name="Group 44"/>
            <p:cNvGrpSpPr/>
            <p:nvPr/>
          </p:nvGrpSpPr>
          <p:grpSpPr>
            <a:xfrm>
              <a:off x="4633911" y="3859928"/>
              <a:ext cx="2371725" cy="280243"/>
              <a:chOff x="4467225" y="5727562"/>
              <a:chExt cx="2371725" cy="280243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6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 smtClean="0">
                    <a:solidFill>
                      <a:schemeClr val="tx2"/>
                    </a:solidFill>
                  </a:rPr>
                  <a:t>30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619623" y="3519291"/>
              <a:ext cx="2371725" cy="280243"/>
              <a:chOff x="4467225" y="5727562"/>
              <a:chExt cx="2371725" cy="280243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7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>
                    <a:solidFill>
                      <a:schemeClr val="tx2"/>
                    </a:solidFill>
                  </a:rPr>
                  <a:t>-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638674" y="3122453"/>
              <a:ext cx="2371725" cy="280243"/>
              <a:chOff x="4467225" y="5727562"/>
              <a:chExt cx="2371725" cy="280243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8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 smtClean="0">
                    <a:solidFill>
                      <a:schemeClr val="tx2"/>
                    </a:solidFill>
                  </a:rPr>
                  <a:t>6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806242" y="4775040"/>
            <a:ext cx="3292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0" dirty="0" smtClean="0">
                <a:solidFill>
                  <a:schemeClr val="tx2"/>
                </a:solidFill>
              </a:rPr>
              <a:t>006 – 030 = -024</a:t>
            </a:r>
            <a:endParaRPr lang="en-US" sz="3200" b="0" dirty="0" err="1" smtClean="0">
              <a:solidFill>
                <a:schemeClr val="tx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0100" y="4775040"/>
            <a:ext cx="332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0" dirty="0" smtClean="0">
                <a:solidFill>
                  <a:schemeClr val="tx2"/>
                </a:solidFill>
              </a:rPr>
              <a:t>003 * 054 = +162</a:t>
            </a:r>
            <a:endParaRPr lang="en-US" sz="3200" b="0" dirty="0" err="1" smtClean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72733" y="3661034"/>
            <a:ext cx="1184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smtClean="0">
                <a:solidFill>
                  <a:schemeClr val="tx2"/>
                </a:solidFill>
              </a:rPr>
              <a:t>VGA SCREEN</a:t>
            </a:r>
            <a:endParaRPr lang="en-US" sz="1200" b="0" dirty="0" err="1" smtClean="0">
              <a:solidFill>
                <a:schemeClr val="tx2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 rot="10800000" flipV="1">
            <a:off x="7686675" y="2834998"/>
            <a:ext cx="0" cy="24128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 rot="5400000">
            <a:off x="6507686" y="4014341"/>
            <a:ext cx="1670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err="1" smtClean="0">
                <a:solidFill>
                  <a:schemeClr val="tx2"/>
                </a:solidFill>
              </a:rPr>
              <a:t>Direction</a:t>
            </a:r>
            <a:r>
              <a:rPr lang="sv-SE" sz="1200" b="0" dirty="0" smtClean="0">
                <a:solidFill>
                  <a:schemeClr val="tx2"/>
                </a:solidFill>
              </a:rPr>
              <a:t> </a:t>
            </a:r>
            <a:r>
              <a:rPr lang="sv-SE" sz="1200" b="0" dirty="0" err="1" smtClean="0">
                <a:solidFill>
                  <a:schemeClr val="tx2"/>
                </a:solidFill>
              </a:rPr>
              <a:t>of</a:t>
            </a:r>
            <a:r>
              <a:rPr lang="sv-SE" sz="1200" b="0" dirty="0" smtClean="0">
                <a:solidFill>
                  <a:schemeClr val="tx2"/>
                </a:solidFill>
              </a:rPr>
              <a:t> data POP</a:t>
            </a:r>
            <a:endParaRPr lang="en-US" sz="1200" b="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Expected</a:t>
            </a:r>
            <a:r>
              <a:rPr lang="sv-SE" dirty="0" smtClean="0"/>
              <a:t> operation:</a:t>
            </a:r>
            <a:br>
              <a:rPr lang="sv-SE" dirty="0" smtClean="0"/>
            </a:br>
            <a:r>
              <a:rPr lang="sv-SE" dirty="0" err="1" smtClean="0"/>
              <a:t>Enter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operands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66775" y="1933574"/>
            <a:ext cx="308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dirty="0" err="1" smtClean="0">
                <a:solidFill>
                  <a:schemeClr val="tx2"/>
                </a:solidFill>
              </a:rPr>
              <a:t>Should</a:t>
            </a:r>
            <a:r>
              <a:rPr lang="sv-SE" sz="1200" b="0" dirty="0" smtClean="0">
                <a:solidFill>
                  <a:schemeClr val="tx2"/>
                </a:solidFill>
              </a:rPr>
              <a:t> be </a:t>
            </a:r>
            <a:r>
              <a:rPr lang="sv-SE" sz="1200" b="0" dirty="0" err="1" smtClean="0">
                <a:solidFill>
                  <a:schemeClr val="tx2"/>
                </a:solidFill>
              </a:rPr>
              <a:t>able</a:t>
            </a:r>
            <a:r>
              <a:rPr lang="sv-SE" sz="1200" b="0" dirty="0" smtClean="0">
                <a:solidFill>
                  <a:schemeClr val="tx2"/>
                </a:solidFill>
              </a:rPr>
              <a:t> </a:t>
            </a:r>
            <a:r>
              <a:rPr lang="sv-SE" sz="1200" b="0" dirty="0" err="1" smtClean="0">
                <a:solidFill>
                  <a:schemeClr val="tx2"/>
                </a:solidFill>
              </a:rPr>
              <a:t>to</a:t>
            </a:r>
            <a:r>
              <a:rPr lang="sv-SE" sz="1200" b="0" dirty="0" smtClean="0">
                <a:solidFill>
                  <a:schemeClr val="tx2"/>
                </a:solidFill>
              </a:rPr>
              <a:t> accept new inputs</a:t>
            </a:r>
          </a:p>
          <a:p>
            <a:r>
              <a:rPr lang="sv-SE" sz="1200" b="0" dirty="0">
                <a:solidFill>
                  <a:schemeClr val="tx2"/>
                </a:solidFill>
              </a:rPr>
              <a:t> </a:t>
            </a:r>
            <a:r>
              <a:rPr lang="sv-SE" sz="1200" b="0" dirty="0" smtClean="0">
                <a:solidFill>
                  <a:schemeClr val="tx2"/>
                </a:solidFill>
              </a:rPr>
              <a:t>In the </a:t>
            </a:r>
            <a:r>
              <a:rPr lang="sv-SE" sz="1200" b="0" dirty="0" err="1" smtClean="0">
                <a:solidFill>
                  <a:schemeClr val="tx2"/>
                </a:solidFill>
              </a:rPr>
              <a:t>middle</a:t>
            </a:r>
            <a:r>
              <a:rPr lang="sv-SE" sz="1200" b="0" dirty="0" smtClean="0">
                <a:solidFill>
                  <a:schemeClr val="tx2"/>
                </a:solidFill>
              </a:rPr>
              <a:t> </a:t>
            </a:r>
            <a:r>
              <a:rPr lang="sv-SE" sz="1200" b="0" dirty="0" err="1" smtClean="0">
                <a:solidFill>
                  <a:schemeClr val="tx2"/>
                </a:solidFill>
              </a:rPr>
              <a:t>of</a:t>
            </a:r>
            <a:r>
              <a:rPr lang="sv-SE" sz="1200" b="0" dirty="0" smtClean="0">
                <a:solidFill>
                  <a:schemeClr val="tx2"/>
                </a:solidFill>
              </a:rPr>
              <a:t> data display</a:t>
            </a:r>
          </a:p>
          <a:p>
            <a:endParaRPr lang="sv-SE" sz="1200" b="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dirty="0" err="1" smtClean="0">
                <a:solidFill>
                  <a:schemeClr val="tx2"/>
                </a:solidFill>
              </a:rPr>
              <a:t>Enter</a:t>
            </a:r>
            <a:r>
              <a:rPr lang="sv-SE" sz="1200" b="0" dirty="0" smtClean="0">
                <a:solidFill>
                  <a:schemeClr val="tx2"/>
                </a:solidFill>
              </a:rPr>
              <a:t> </a:t>
            </a:r>
            <a:r>
              <a:rPr lang="sv-SE" sz="1200" b="0" dirty="0" err="1" smtClean="0">
                <a:solidFill>
                  <a:schemeClr val="tx2"/>
                </a:solidFill>
              </a:rPr>
              <a:t>operands</a:t>
            </a:r>
            <a:r>
              <a:rPr lang="sv-SE" sz="1200" b="0" dirty="0" smtClean="0">
                <a:solidFill>
                  <a:schemeClr val="tx2"/>
                </a:solidFill>
              </a:rPr>
              <a:t> from keyboard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b="0" dirty="0" smtClean="0">
                <a:solidFill>
                  <a:schemeClr val="tx2"/>
                </a:solidFill>
              </a:rPr>
              <a:t>Press </a:t>
            </a:r>
            <a:r>
              <a:rPr lang="sv-SE" sz="1200" b="0" dirty="0" err="1" smtClean="0">
                <a:solidFill>
                  <a:schemeClr val="tx2"/>
                </a:solidFill>
              </a:rPr>
              <a:t>latch</a:t>
            </a:r>
            <a:r>
              <a:rPr lang="sv-SE" sz="1200" b="0" dirty="0" smtClean="0">
                <a:solidFill>
                  <a:schemeClr val="tx2"/>
                </a:solidFill>
              </a:rPr>
              <a:t> data</a:t>
            </a:r>
          </a:p>
          <a:p>
            <a:endParaRPr lang="sv-SE" sz="1200" b="0" dirty="0">
              <a:solidFill>
                <a:schemeClr val="tx2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790686"/>
              </p:ext>
            </p:extLst>
          </p:nvPr>
        </p:nvGraphicFramePr>
        <p:xfrm>
          <a:off x="4657724" y="2007696"/>
          <a:ext cx="1047750" cy="4389120"/>
        </p:xfrm>
        <a:graphic>
          <a:graphicData uri="http://schemas.openxmlformats.org/drawingml/2006/table">
            <a:tbl>
              <a:tblPr firstRow="1" bandRow="1"/>
              <a:tblGrid>
                <a:gridCol w="1047750"/>
              </a:tblGrid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4638674" y="6068685"/>
            <a:ext cx="2371725" cy="280243"/>
            <a:chOff x="4467225" y="5727562"/>
            <a:chExt cx="2371725" cy="280243"/>
          </a:xfrm>
        </p:grpSpPr>
        <p:sp>
          <p:nvSpPr>
            <p:cNvPr id="29" name="TextBox 28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0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10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33911" y="5668635"/>
            <a:ext cx="2371725" cy="280243"/>
            <a:chOff x="4467225" y="5727562"/>
            <a:chExt cx="2371725" cy="280243"/>
          </a:xfrm>
        </p:grpSpPr>
        <p:sp>
          <p:nvSpPr>
            <p:cNvPr id="32" name="TextBox 31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1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+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638674" y="5337523"/>
            <a:ext cx="2371725" cy="280243"/>
            <a:chOff x="4467225" y="5727562"/>
            <a:chExt cx="2371725" cy="280243"/>
          </a:xfrm>
        </p:grpSpPr>
        <p:sp>
          <p:nvSpPr>
            <p:cNvPr id="35" name="TextBox 34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2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98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19623" y="4188210"/>
            <a:ext cx="2390776" cy="1017718"/>
            <a:chOff x="4619623" y="4188210"/>
            <a:chExt cx="2390776" cy="1017718"/>
          </a:xfrm>
        </p:grpSpPr>
        <p:grpSp>
          <p:nvGrpSpPr>
            <p:cNvPr id="38" name="Group 37"/>
            <p:cNvGrpSpPr/>
            <p:nvPr/>
          </p:nvGrpSpPr>
          <p:grpSpPr>
            <a:xfrm>
              <a:off x="4633911" y="4925685"/>
              <a:ext cx="2371725" cy="280243"/>
              <a:chOff x="4467225" y="5727562"/>
              <a:chExt cx="2371725" cy="280243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3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 smtClean="0">
                    <a:solidFill>
                      <a:schemeClr val="tx2"/>
                    </a:solidFill>
                  </a:rPr>
                  <a:t>7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619623" y="4585048"/>
              <a:ext cx="2371725" cy="280243"/>
              <a:chOff x="4467225" y="5727562"/>
              <a:chExt cx="2371725" cy="280243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4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 smtClean="0">
                    <a:solidFill>
                      <a:schemeClr val="tx2"/>
                    </a:solidFill>
                  </a:rPr>
                  <a:t>*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638674" y="4188210"/>
              <a:ext cx="2371725" cy="280243"/>
              <a:chOff x="4467225" y="5727562"/>
              <a:chExt cx="2371725" cy="280243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5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>
                    <a:solidFill>
                      <a:schemeClr val="tx2"/>
                    </a:solidFill>
                  </a:rPr>
                  <a:t>7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866775" y="3166891"/>
            <a:ext cx="216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dirty="0">
                <a:solidFill>
                  <a:schemeClr val="tx2"/>
                </a:solidFill>
              </a:rPr>
              <a:t>The </a:t>
            </a:r>
            <a:r>
              <a:rPr lang="sv-SE" sz="1200" b="0" dirty="0" err="1">
                <a:solidFill>
                  <a:schemeClr val="tx2"/>
                </a:solidFill>
              </a:rPr>
              <a:t>next</a:t>
            </a:r>
            <a:r>
              <a:rPr lang="sv-SE" sz="1200" b="0" dirty="0">
                <a:solidFill>
                  <a:schemeClr val="tx2"/>
                </a:solidFill>
              </a:rPr>
              <a:t> display on </a:t>
            </a:r>
            <a:r>
              <a:rPr lang="sv-SE" sz="1200" b="0" dirty="0" err="1">
                <a:solidFill>
                  <a:schemeClr val="tx2"/>
                </a:solidFill>
              </a:rPr>
              <a:t>pressing</a:t>
            </a:r>
            <a:r>
              <a:rPr lang="sv-SE" sz="1200" b="0" dirty="0">
                <a:solidFill>
                  <a:schemeClr val="tx2"/>
                </a:solidFill>
              </a:rPr>
              <a:t> the &lt;</a:t>
            </a:r>
            <a:r>
              <a:rPr lang="sv-SE" sz="1200" b="0" dirty="0" err="1">
                <a:solidFill>
                  <a:schemeClr val="tx2"/>
                </a:solidFill>
              </a:rPr>
              <a:t>Enter</a:t>
            </a:r>
            <a:r>
              <a:rPr lang="sv-SE" sz="1200" b="0" dirty="0">
                <a:solidFill>
                  <a:schemeClr val="tx2"/>
                </a:solidFill>
              </a:rPr>
              <a:t>&gt; </a:t>
            </a:r>
            <a:r>
              <a:rPr lang="sv-SE" sz="1200" b="0" dirty="0" err="1">
                <a:solidFill>
                  <a:schemeClr val="tx2"/>
                </a:solidFill>
              </a:rPr>
              <a:t>key</a:t>
            </a:r>
            <a:r>
              <a:rPr lang="sv-SE" sz="1200" b="0" dirty="0">
                <a:solidFill>
                  <a:schemeClr val="tx2"/>
                </a:solidFill>
              </a:rPr>
              <a:t> </a:t>
            </a:r>
            <a:r>
              <a:rPr lang="sv-SE" sz="1200" b="0" dirty="0" err="1">
                <a:solidFill>
                  <a:schemeClr val="tx2"/>
                </a:solidFill>
              </a:rPr>
              <a:t>should</a:t>
            </a:r>
            <a:r>
              <a:rPr lang="sv-SE" sz="1200" b="0" dirty="0">
                <a:solidFill>
                  <a:schemeClr val="tx2"/>
                </a:solidFill>
              </a:rPr>
              <a:t> be 007*007 = +049</a:t>
            </a:r>
            <a:endParaRPr lang="en-US" sz="1200" b="0" dirty="0">
              <a:solidFill>
                <a:schemeClr val="tx2"/>
              </a:solidFill>
            </a:endParaRPr>
          </a:p>
          <a:p>
            <a:endParaRPr lang="en-US" sz="1200" b="0" dirty="0" err="1" smtClean="0">
              <a:solidFill>
                <a:schemeClr val="tx2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81050" y="4588292"/>
            <a:ext cx="3171825" cy="192851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87008" y="4109155"/>
            <a:ext cx="1184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smtClean="0">
                <a:solidFill>
                  <a:schemeClr val="tx2"/>
                </a:solidFill>
              </a:rPr>
              <a:t>VGA SCREEN</a:t>
            </a:r>
            <a:endParaRPr lang="en-US" sz="1200" b="0" dirty="0" err="1" smtClean="0">
              <a:solidFill>
                <a:schemeClr val="tx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3900" y="5202684"/>
            <a:ext cx="332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0" dirty="0" smtClean="0">
                <a:solidFill>
                  <a:schemeClr val="tx2"/>
                </a:solidFill>
              </a:rPr>
              <a:t>007 * 007 = +049</a:t>
            </a:r>
            <a:endParaRPr lang="en-US" sz="3200" b="0" dirty="0" err="1" smtClean="0">
              <a:solidFill>
                <a:schemeClr val="tx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3900" y="5191175"/>
            <a:ext cx="332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0" dirty="0" smtClean="0">
                <a:solidFill>
                  <a:schemeClr val="tx2"/>
                </a:solidFill>
              </a:rPr>
              <a:t>003 * 054 = +162</a:t>
            </a:r>
            <a:endParaRPr lang="en-US" sz="3200" b="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1" grpId="0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operation :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80" y="952500"/>
            <a:ext cx="4855370" cy="526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5: ALU with square root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54" y="2124742"/>
            <a:ext cx="5165293" cy="322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57538" y="1848670"/>
            <a:ext cx="7587440" cy="3563159"/>
          </a:xfrm>
        </p:spPr>
        <p:txBody>
          <a:bodyPr/>
          <a:lstStyle/>
          <a:p>
            <a:r>
              <a:rPr lang="sv-SE" dirty="0" err="1" smtClean="0"/>
              <a:t>Develop</a:t>
            </a:r>
            <a:r>
              <a:rPr lang="sv-SE" dirty="0" smtClean="0"/>
              <a:t> an </a:t>
            </a:r>
            <a:r>
              <a:rPr lang="sv-SE" dirty="0" err="1" smtClean="0"/>
              <a:t>algorithm</a:t>
            </a:r>
            <a:r>
              <a:rPr lang="sv-SE" dirty="0" smtClean="0"/>
              <a:t> for </a:t>
            </a:r>
            <a:r>
              <a:rPr lang="sv-SE" dirty="0" err="1" smtClean="0"/>
              <a:t>square</a:t>
            </a:r>
            <a:r>
              <a:rPr lang="sv-SE" dirty="0" smtClean="0"/>
              <a:t> </a:t>
            </a:r>
            <a:r>
              <a:rPr lang="sv-SE" dirty="0" err="1" smtClean="0"/>
              <a:t>root</a:t>
            </a:r>
            <a:endParaRPr lang="sv-SE" dirty="0" smtClean="0"/>
          </a:p>
          <a:p>
            <a:pPr lvl="1"/>
            <a:r>
              <a:rPr lang="sv-SE" dirty="0" err="1" smtClean="0"/>
              <a:t>Implement</a:t>
            </a:r>
            <a:r>
              <a:rPr lang="sv-SE" dirty="0" smtClean="0"/>
              <a:t> in </a:t>
            </a:r>
            <a:r>
              <a:rPr lang="sv-SE" dirty="0" err="1" smtClean="0"/>
              <a:t>Matlab</a:t>
            </a:r>
            <a:r>
              <a:rPr lang="sv-SE" dirty="0" smtClean="0"/>
              <a:t> and </a:t>
            </a:r>
            <a:r>
              <a:rPr lang="sv-SE" dirty="0" err="1" smtClean="0"/>
              <a:t>verify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RTL output</a:t>
            </a:r>
            <a:endParaRPr lang="en-US" dirty="0" smtClean="0"/>
          </a:p>
          <a:p>
            <a:r>
              <a:rPr lang="sv-SE" dirty="0" smtClean="0"/>
              <a:t>Display </a:t>
            </a:r>
            <a:r>
              <a:rPr lang="sv-SE" dirty="0" err="1" smtClean="0"/>
              <a:t>result</a:t>
            </a:r>
            <a:r>
              <a:rPr lang="sv-SE" dirty="0" smtClean="0"/>
              <a:t> </a:t>
            </a:r>
            <a:r>
              <a:rPr lang="sv-SE" dirty="0" err="1" smtClean="0"/>
              <a:t>accurate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atleast</a:t>
            </a:r>
            <a:r>
              <a:rPr lang="sv-SE" dirty="0" smtClean="0"/>
              <a:t> 3 decimal </a:t>
            </a:r>
            <a:r>
              <a:rPr lang="sv-SE" dirty="0" err="1" smtClean="0"/>
              <a:t>digits</a:t>
            </a:r>
            <a:endParaRPr lang="sv-SE" dirty="0" smtClean="0"/>
          </a:p>
          <a:p>
            <a:pPr lvl="1"/>
            <a:r>
              <a:rPr lang="sv-SE" dirty="0" err="1" smtClean="0"/>
              <a:t>Sqrt</a:t>
            </a:r>
            <a:r>
              <a:rPr lang="sv-SE" dirty="0" smtClean="0"/>
              <a:t>(111) = 10.535</a:t>
            </a:r>
          </a:p>
          <a:p>
            <a:pPr lvl="1"/>
            <a:r>
              <a:rPr lang="sv-SE" dirty="0" err="1" smtClean="0"/>
              <a:t>Sqrt</a:t>
            </a:r>
            <a:r>
              <a:rPr lang="sv-SE" dirty="0" smtClean="0"/>
              <a:t>(121) = 11.000</a:t>
            </a:r>
          </a:p>
          <a:p>
            <a:r>
              <a:rPr lang="sv-SE" dirty="0" smtClean="0"/>
              <a:t>Do not </a:t>
            </a:r>
            <a:r>
              <a:rPr lang="sv-SE" dirty="0" err="1" smtClean="0"/>
              <a:t>use</a:t>
            </a:r>
            <a:r>
              <a:rPr lang="sv-SE" dirty="0" smtClean="0"/>
              <a:t> a look </a:t>
            </a:r>
            <a:r>
              <a:rPr lang="sv-SE" dirty="0" err="1" smtClean="0"/>
              <a:t>up</a:t>
            </a:r>
            <a:r>
              <a:rPr lang="sv-SE" dirty="0" smtClean="0"/>
              <a:t> table!!</a:t>
            </a:r>
          </a:p>
          <a:p>
            <a:r>
              <a:rPr lang="sv-SE" dirty="0" smtClean="0"/>
              <a:t>The final implementation </a:t>
            </a:r>
            <a:r>
              <a:rPr lang="sv-SE" dirty="0" err="1" smtClean="0"/>
              <a:t>should</a:t>
            </a:r>
            <a:r>
              <a:rPr lang="sv-SE" dirty="0" smtClean="0"/>
              <a:t> be </a:t>
            </a:r>
            <a:r>
              <a:rPr lang="sv-SE" dirty="0" err="1" smtClean="0"/>
              <a:t>within</a:t>
            </a:r>
            <a:r>
              <a:rPr lang="sv-SE" dirty="0" smtClean="0"/>
              <a:t> a </a:t>
            </a:r>
            <a:r>
              <a:rPr lang="sv-SE" dirty="0" err="1" smtClean="0"/>
              <a:t>specified</a:t>
            </a:r>
            <a:r>
              <a:rPr lang="sv-SE" dirty="0" smtClean="0"/>
              <a:t> hardware </a:t>
            </a:r>
            <a:r>
              <a:rPr lang="sv-SE" dirty="0" err="1" smtClean="0"/>
              <a:t>resource</a:t>
            </a:r>
            <a:r>
              <a:rPr lang="sv-SE" dirty="0" smtClean="0"/>
              <a:t> </a:t>
            </a:r>
            <a:r>
              <a:rPr lang="sv-SE" dirty="0" err="1" smtClean="0"/>
              <a:t>utilization</a:t>
            </a:r>
            <a:r>
              <a:rPr lang="sv-SE" dirty="0" smtClean="0"/>
              <a:t> </a:t>
            </a:r>
            <a:r>
              <a:rPr lang="sv-SE" dirty="0" err="1" smtClean="0"/>
              <a:t>constraint</a:t>
            </a:r>
            <a:r>
              <a:rPr lang="sv-SE" dirty="0" smtClean="0"/>
              <a:t>. (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details</a:t>
            </a:r>
            <a:r>
              <a:rPr lang="sv-SE" dirty="0" smtClean="0"/>
              <a:t> in the manual)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88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 unit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57538" y="1848670"/>
            <a:ext cx="7587440" cy="3563159"/>
          </a:xfrm>
        </p:spPr>
        <p:txBody>
          <a:bodyPr/>
          <a:lstStyle/>
          <a:p>
            <a:r>
              <a:rPr lang="en-US" dirty="0" smtClean="0"/>
              <a:t>Different algorithms available to compute the square root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G</a:t>
            </a:r>
            <a:r>
              <a:rPr lang="en-US" dirty="0" smtClean="0"/>
              <a:t>oogle, Wikipedia to find algorithms</a:t>
            </a:r>
          </a:p>
          <a:p>
            <a:r>
              <a:rPr lang="en-US" dirty="0" smtClean="0"/>
              <a:t>Iterative algorithm</a:t>
            </a:r>
          </a:p>
          <a:p>
            <a:pPr lvl="1"/>
            <a:r>
              <a:rPr lang="en-US" dirty="0" smtClean="0"/>
              <a:t>Needs a simple state machine</a:t>
            </a:r>
          </a:p>
          <a:p>
            <a:pPr lvl="1"/>
            <a:r>
              <a:rPr lang="en-US" dirty="0" smtClean="0"/>
              <a:t>Make sure the decimal point is moved properly between states</a:t>
            </a:r>
          </a:p>
          <a:p>
            <a:r>
              <a:rPr lang="en-US" dirty="0" smtClean="0"/>
              <a:t>Some of the algorithms need a division operation</a:t>
            </a:r>
          </a:p>
          <a:p>
            <a:pPr lvl="1"/>
            <a:r>
              <a:rPr lang="en-US" dirty="0" smtClean="0"/>
              <a:t>Use an IP to generate division outputs</a:t>
            </a:r>
          </a:p>
          <a:p>
            <a:r>
              <a:rPr lang="sv-SE" dirty="0" smtClean="0"/>
              <a:t>Contact the TA </a:t>
            </a:r>
            <a:r>
              <a:rPr lang="sv-SE" dirty="0" err="1" smtClean="0"/>
              <a:t>before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finalize</a:t>
            </a:r>
            <a:r>
              <a:rPr lang="sv-SE" dirty="0" smtClean="0"/>
              <a:t>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algorithm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9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Multipliers and dividers are usually needed for iterative algorithms</a:t>
            </a:r>
          </a:p>
          <a:p>
            <a:pPr lvl="1"/>
            <a:r>
              <a:rPr lang="en-US" dirty="0" smtClean="0"/>
              <a:t>Re-use as many as possible</a:t>
            </a:r>
          </a:p>
          <a:p>
            <a:r>
              <a:rPr lang="en-US" dirty="0" smtClean="0"/>
              <a:t>Synthesize </a:t>
            </a:r>
            <a:r>
              <a:rPr lang="en-US" dirty="0" err="1" smtClean="0"/>
              <a:t>sqrt</a:t>
            </a:r>
            <a:r>
              <a:rPr lang="en-US" dirty="0" smtClean="0"/>
              <a:t> unit separately to enable the TA’s to check that you have met the resource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n-US" dirty="0" err="1" smtClean="0"/>
              <a:t>LogiCore</a:t>
            </a:r>
            <a:r>
              <a:rPr lang="en-US" dirty="0" smtClean="0"/>
              <a:t> IP generator to generate a divider</a:t>
            </a:r>
          </a:p>
          <a:p>
            <a:pPr lvl="1"/>
            <a:r>
              <a:rPr lang="en-US" dirty="0" smtClean="0"/>
              <a:t>Discuss with TA about your choices of internal signal widths before starting</a:t>
            </a:r>
          </a:p>
          <a:p>
            <a:r>
              <a:rPr lang="en-US" dirty="0" smtClean="0"/>
              <a:t>3 digits in decimal corresponds to 10 bits in binary</a:t>
            </a:r>
          </a:p>
          <a:p>
            <a:r>
              <a:rPr lang="en-US" dirty="0" smtClean="0"/>
              <a:t>Test the divider unit separately before integrating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the square root into the ALU unit</a:t>
            </a:r>
          </a:p>
          <a:p>
            <a:r>
              <a:rPr lang="en-US" dirty="0" smtClean="0"/>
              <a:t>Final implementation should be able to accept square root as one of the operands (Use the key of your choice to indicate square root) and store it in the memory</a:t>
            </a:r>
          </a:p>
          <a:p>
            <a:r>
              <a:rPr lang="en-US" dirty="0" smtClean="0"/>
              <a:t>Should display the results when enter keys are pressed just like in Project 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Objectives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how to use the </a:t>
            </a:r>
            <a:r>
              <a:rPr lang="en-US" dirty="0" smtClean="0"/>
              <a:t>IP </a:t>
            </a:r>
            <a:r>
              <a:rPr lang="en-US" dirty="0" smtClean="0"/>
              <a:t>generator</a:t>
            </a:r>
          </a:p>
          <a:p>
            <a:r>
              <a:rPr lang="en-US" dirty="0" smtClean="0"/>
              <a:t>Designing an interface with a memory and system integration</a:t>
            </a:r>
          </a:p>
          <a:p>
            <a:r>
              <a:rPr lang="en-US" dirty="0" smtClean="0"/>
              <a:t>Fixed point programming and algorithm development from </a:t>
            </a:r>
            <a:r>
              <a:rPr lang="en-US" dirty="0" err="1" smtClean="0"/>
              <a:t>Matlab</a:t>
            </a:r>
            <a:r>
              <a:rPr lang="en-US" dirty="0" smtClean="0"/>
              <a:t> to Hardware implementation</a:t>
            </a:r>
          </a:p>
          <a:p>
            <a:r>
              <a:rPr lang="en-US" dirty="0" smtClean="0"/>
              <a:t>Optimizing design for hardware resource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6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Overview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system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54" y="2124742"/>
            <a:ext cx="5165293" cy="322830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33950" y="1691015"/>
            <a:ext cx="1781257" cy="1423660"/>
            <a:chOff x="4933950" y="1691015"/>
            <a:chExt cx="1781257" cy="1423660"/>
          </a:xfrm>
        </p:grpSpPr>
        <p:sp>
          <p:nvSpPr>
            <p:cNvPr id="3" name="Rectangle 2"/>
            <p:cNvSpPr/>
            <p:nvPr/>
          </p:nvSpPr>
          <p:spPr bwMode="auto">
            <a:xfrm>
              <a:off x="5010150" y="2411159"/>
              <a:ext cx="619125" cy="70351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33950" y="1691015"/>
              <a:ext cx="17812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800" dirty="0" smtClean="0">
                  <a:solidFill>
                    <a:schemeClr val="tx2"/>
                  </a:solidFill>
                </a:rPr>
                <a:t>GRADE 4</a:t>
              </a:r>
              <a:endParaRPr lang="en-US" sz="2800" dirty="0" err="1" smtClean="0">
                <a:solidFill>
                  <a:schemeClr val="tx2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524625" y="2425774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>
                <a:solidFill>
                  <a:schemeClr val="tx2"/>
                </a:solidFill>
              </a:rPr>
              <a:t>GRADE 5</a:t>
            </a:r>
            <a:endParaRPr lang="en-US" sz="280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VGA controller</a:t>
            </a:r>
            <a:endParaRPr lang="sv-S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1" y="2081767"/>
            <a:ext cx="6010348" cy="2499758"/>
          </a:xfrm>
        </p:spPr>
      </p:pic>
    </p:spTree>
    <p:extLst>
      <p:ext uri="{BB962C8B-B14F-4D97-AF65-F5344CB8AC3E}">
        <p14:creationId xmlns:p14="http://schemas.microsoft.com/office/powerpoint/2010/main" val="29261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VGA controller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VGA controller design.</a:t>
            </a:r>
          </a:p>
          <a:p>
            <a:pPr lvl="1"/>
            <a:r>
              <a:rPr lang="en-US" dirty="0" smtClean="0"/>
              <a:t>Modify parts of it to control the VGA display</a:t>
            </a:r>
          </a:p>
          <a:p>
            <a:pPr lvl="1"/>
            <a:r>
              <a:rPr lang="sv-SE" dirty="0" err="1" smtClean="0"/>
              <a:t>Create</a:t>
            </a:r>
            <a:r>
              <a:rPr lang="sv-SE" dirty="0" smtClean="0"/>
              <a:t> a driver for </a:t>
            </a:r>
            <a:r>
              <a:rPr lang="sv-SE" dirty="0" err="1" smtClean="0"/>
              <a:t>one</a:t>
            </a:r>
            <a:r>
              <a:rPr lang="sv-SE" dirty="0" smtClean="0"/>
              <a:t> 7 segment </a:t>
            </a:r>
            <a:r>
              <a:rPr lang="sv-SE" dirty="0" err="1" smtClean="0"/>
              <a:t>number</a:t>
            </a:r>
            <a:r>
              <a:rPr lang="sv-SE" dirty="0" smtClean="0"/>
              <a:t> display and re-</a:t>
            </a:r>
            <a:r>
              <a:rPr lang="sv-SE" dirty="0" err="1" smtClean="0"/>
              <a:t>use</a:t>
            </a:r>
            <a:r>
              <a:rPr lang="sv-SE" dirty="0" smtClean="0"/>
              <a:t> it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create</a:t>
            </a:r>
            <a:r>
              <a:rPr lang="sv-SE" dirty="0" smtClean="0"/>
              <a:t> </a:t>
            </a:r>
            <a:r>
              <a:rPr lang="sv-SE" dirty="0" err="1" smtClean="0"/>
              <a:t>others</a:t>
            </a:r>
            <a:endParaRPr lang="sv-SE" dirty="0"/>
          </a:p>
          <a:p>
            <a:pPr lvl="1"/>
            <a:r>
              <a:rPr lang="sv-SE" dirty="0" err="1" smtClean="0"/>
              <a:t>Remember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the </a:t>
            </a:r>
            <a:r>
              <a:rPr lang="sv-SE" dirty="0" err="1" smtClean="0"/>
              <a:t>square</a:t>
            </a:r>
            <a:r>
              <a:rPr lang="sv-SE" dirty="0" smtClean="0"/>
              <a:t> </a:t>
            </a:r>
            <a:r>
              <a:rPr lang="sv-SE" dirty="0" err="1" smtClean="0"/>
              <a:t>root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need</a:t>
            </a:r>
            <a:r>
              <a:rPr lang="sv-SE" dirty="0" smtClean="0"/>
              <a:t> an </a:t>
            </a:r>
            <a:r>
              <a:rPr lang="sv-SE" dirty="0" err="1" smtClean="0"/>
              <a:t>additional</a:t>
            </a:r>
            <a:r>
              <a:rPr lang="sv-SE" dirty="0" smtClean="0"/>
              <a:t> 7 segment display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579886"/>
            <a:ext cx="7972425" cy="143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VGA controller</a:t>
            </a:r>
            <a:endParaRPr lang="sv-S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849437"/>
            <a:ext cx="5753100" cy="3836988"/>
          </a:xfrm>
        </p:spPr>
      </p:pic>
    </p:spTree>
    <p:extLst>
      <p:ext uri="{BB962C8B-B14F-4D97-AF65-F5344CB8AC3E}">
        <p14:creationId xmlns:p14="http://schemas.microsoft.com/office/powerpoint/2010/main" val="35879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Project 4 - </a:t>
            </a:r>
            <a:r>
              <a:rPr lang="sv-SE" dirty="0" err="1" smtClean="0"/>
              <a:t>Calculator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Memory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Objectives</a:t>
            </a:r>
            <a:r>
              <a:rPr lang="sv-SE" dirty="0" smtClean="0"/>
              <a:t>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a 8k bit, 8bit wide RAM module to your ALU</a:t>
            </a:r>
          </a:p>
          <a:p>
            <a:r>
              <a:rPr lang="en-US" dirty="0" smtClean="0"/>
              <a:t>Create/Update the VGA controller to display inputs and outputs on VGA screen</a:t>
            </a:r>
          </a:p>
          <a:p>
            <a:r>
              <a:rPr lang="en-US" dirty="0" smtClean="0"/>
              <a:t>Input operands and operator from keyboard, store in RAM, fetch data and display results on VGA screen</a:t>
            </a:r>
          </a:p>
          <a:p>
            <a:r>
              <a:rPr lang="sv-SE" dirty="0" smtClean="0"/>
              <a:t>Input </a:t>
            </a:r>
            <a:r>
              <a:rPr lang="sv-SE" dirty="0" err="1" smtClean="0"/>
              <a:t>operands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unsigned</a:t>
            </a:r>
            <a:r>
              <a:rPr lang="sv-SE" dirty="0" smtClean="0"/>
              <a:t> in the </a:t>
            </a:r>
            <a:r>
              <a:rPr lang="sv-SE" dirty="0" err="1" smtClean="0"/>
              <a:t>range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0 </a:t>
            </a:r>
            <a:r>
              <a:rPr lang="sv-SE" dirty="0" err="1" smtClean="0"/>
              <a:t>to</a:t>
            </a:r>
            <a:r>
              <a:rPr lang="sv-SE" dirty="0" smtClean="0"/>
              <a:t> 255, </a:t>
            </a:r>
            <a:r>
              <a:rPr lang="sv-SE" dirty="0" err="1" smtClean="0"/>
              <a:t>but</a:t>
            </a:r>
            <a:r>
              <a:rPr lang="sv-SE" dirty="0" smtClean="0"/>
              <a:t> the </a:t>
            </a:r>
            <a:r>
              <a:rPr lang="sv-SE" dirty="0" err="1" smtClean="0"/>
              <a:t>result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be </a:t>
            </a:r>
            <a:r>
              <a:rPr lang="sv-SE" dirty="0" err="1" smtClean="0"/>
              <a:t>signed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Xilinx</a:t>
            </a:r>
            <a:r>
              <a:rPr lang="sv-SE" dirty="0" smtClean="0"/>
              <a:t> </a:t>
            </a:r>
            <a:r>
              <a:rPr lang="sv-SE" dirty="0" err="1" smtClean="0"/>
              <a:t>LogiCoreIP</a:t>
            </a:r>
            <a:r>
              <a:rPr lang="sv-SE" dirty="0" smtClean="0"/>
              <a:t> generator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488" y="1629595"/>
            <a:ext cx="7587440" cy="3563159"/>
          </a:xfrm>
        </p:spPr>
        <p:txBody>
          <a:bodyPr/>
          <a:lstStyle/>
          <a:p>
            <a:r>
              <a:rPr lang="en-US" dirty="0" smtClean="0"/>
              <a:t>Read about the IP generator</a:t>
            </a:r>
          </a:p>
          <a:p>
            <a:r>
              <a:rPr lang="en-US" dirty="0" smtClean="0"/>
              <a:t>Instantiate the memory following instructions from the manual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8" y="2819158"/>
            <a:ext cx="4300538" cy="334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Testing</a:t>
            </a:r>
            <a:r>
              <a:rPr lang="sv-SE" dirty="0" smtClean="0"/>
              <a:t> the RAM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51" y="1423596"/>
            <a:ext cx="5784249" cy="531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basmall_2012_ENG">
  <a:themeElements>
    <a:clrScheme name="LU basmall">
      <a:dk1>
        <a:srgbClr val="000000"/>
      </a:dk1>
      <a:lt1>
        <a:srgbClr val="FFFFFF"/>
      </a:lt1>
      <a:dk2>
        <a:srgbClr val="000000"/>
      </a:dk2>
      <a:lt2>
        <a:srgbClr val="00008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33"/>
      </a:hlink>
      <a:folHlink>
        <a:srgbClr val="000080"/>
      </a:folHlink>
    </a:clrScheme>
    <a:fontScheme name="LundsUniversite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PPT_basmall_2012_ENG</Template>
  <TotalTime>278</TotalTime>
  <Words>615</Words>
  <Application>Microsoft Office PowerPoint</Application>
  <PresentationFormat>Custom</PresentationFormat>
  <Paragraphs>129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Lucida Grande</vt:lpstr>
      <vt:lpstr>Times New Roman</vt:lpstr>
      <vt:lpstr>PPT_basmall_2012_ENG</vt:lpstr>
      <vt:lpstr>Introduction to structured VLSI  Projects 4 and 5</vt:lpstr>
      <vt:lpstr>Objectives</vt:lpstr>
      <vt:lpstr>Overview of the system</vt:lpstr>
      <vt:lpstr>VGA controller</vt:lpstr>
      <vt:lpstr>VGA controller</vt:lpstr>
      <vt:lpstr>VGA controller</vt:lpstr>
      <vt:lpstr>Project 4 - Calculator with Memory Objectives:</vt:lpstr>
      <vt:lpstr>Xilinx LogiCoreIP generator</vt:lpstr>
      <vt:lpstr>Testing the RAM</vt:lpstr>
      <vt:lpstr>Expected operation : Data fill</vt:lpstr>
      <vt:lpstr>Expected operation :  Data retrieve and display</vt:lpstr>
      <vt:lpstr>Expected operation: Enter more operands</vt:lpstr>
      <vt:lpstr>Expected operation :  </vt:lpstr>
      <vt:lpstr>Project 5: ALU with square root</vt:lpstr>
      <vt:lpstr>Objectives</vt:lpstr>
      <vt:lpstr>Square root unit </vt:lpstr>
      <vt:lpstr>Hardware utilization</vt:lpstr>
      <vt:lpstr>Divider</vt:lpstr>
      <vt:lpstr>Integration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structured VLSI  Projects 4 and 5</dc:title>
  <dc:creator>Rakesh Gangarajaiah</dc:creator>
  <cp:lastModifiedBy>Rakesh Gangarajaiah</cp:lastModifiedBy>
  <cp:revision>26</cp:revision>
  <cp:lastPrinted>2011-10-27T13:44:15Z</cp:lastPrinted>
  <dcterms:created xsi:type="dcterms:W3CDTF">2013-09-30T09:14:21Z</dcterms:created>
  <dcterms:modified xsi:type="dcterms:W3CDTF">2015-10-05T08:42:46Z</dcterms:modified>
</cp:coreProperties>
</file>