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4" r:id="rId2"/>
    <p:sldId id="329" r:id="rId3"/>
    <p:sldId id="401" r:id="rId4"/>
    <p:sldId id="402" r:id="rId5"/>
    <p:sldId id="403" r:id="rId6"/>
    <p:sldId id="404" r:id="rId7"/>
    <p:sldId id="330" r:id="rId8"/>
    <p:sldId id="405" r:id="rId9"/>
    <p:sldId id="412" r:id="rId10"/>
    <p:sldId id="406" r:id="rId11"/>
    <p:sldId id="407" r:id="rId12"/>
    <p:sldId id="413" r:id="rId13"/>
    <p:sldId id="436" r:id="rId14"/>
    <p:sldId id="331" r:id="rId15"/>
    <p:sldId id="332" r:id="rId16"/>
    <p:sldId id="333" r:id="rId17"/>
    <p:sldId id="417" r:id="rId18"/>
    <p:sldId id="418" r:id="rId19"/>
    <p:sldId id="420" r:id="rId20"/>
    <p:sldId id="419" r:id="rId21"/>
    <p:sldId id="334" r:id="rId22"/>
    <p:sldId id="422" r:id="rId23"/>
    <p:sldId id="423" r:id="rId24"/>
    <p:sldId id="424" r:id="rId25"/>
    <p:sldId id="425" r:id="rId26"/>
    <p:sldId id="426" r:id="rId27"/>
    <p:sldId id="335" r:id="rId28"/>
    <p:sldId id="427" r:id="rId29"/>
    <p:sldId id="337" r:id="rId30"/>
    <p:sldId id="429" r:id="rId31"/>
    <p:sldId id="395" r:id="rId32"/>
    <p:sldId id="338" r:id="rId33"/>
    <p:sldId id="339" r:id="rId34"/>
    <p:sldId id="432" r:id="rId35"/>
    <p:sldId id="433" r:id="rId36"/>
    <p:sldId id="396" r:id="rId37"/>
    <p:sldId id="430" r:id="rId38"/>
    <p:sldId id="341" r:id="rId39"/>
    <p:sldId id="435" r:id="rId40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AB8"/>
    <a:srgbClr val="404040"/>
    <a:srgbClr val="BFB8AF"/>
    <a:srgbClr val="D2BA81"/>
    <a:srgbClr val="BED9C7"/>
    <a:srgbClr val="E9C4C7"/>
    <a:srgbClr val="333333"/>
    <a:srgbClr val="262626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899" autoAdjust="0"/>
  </p:normalViewPr>
  <p:slideViewPr>
    <p:cSldViewPr snapToGrid="0" showGuides="1">
      <p:cViewPr>
        <p:scale>
          <a:sx n="100" d="100"/>
          <a:sy n="100" d="100"/>
        </p:scale>
        <p:origin x="-2016" y="-390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2014-06-19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2014-06-19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6" name="Bildobjekt 15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981075"/>
            <a:ext cx="4371974" cy="473392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990601"/>
            <a:ext cx="2917825" cy="4733924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971550"/>
            <a:ext cx="7464452" cy="47434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2"/>
            <a:ext cx="7589459" cy="5449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 baseline="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3" name="Bildobjekt 12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981075"/>
            <a:ext cx="7587440" cy="478154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971550"/>
            <a:ext cx="3131642" cy="47815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981075"/>
            <a:ext cx="4213225" cy="4762500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5872" y="5708903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One-line title</a:t>
            </a:r>
            <a:endParaRPr lang="en-GB" noProof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2"/>
            <a:ext cx="7605109" cy="53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981075"/>
            <a:ext cx="7590053" cy="47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1902" y="90883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Bildobjekt 20" descr="LundUniversity_C2line RGB 150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9951" y="5741338"/>
            <a:ext cx="708740" cy="94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684" r:id="rId5"/>
    <p:sldLayoutId id="2147483691" r:id="rId6"/>
    <p:sldLayoutId id="2147483707" r:id="rId7"/>
    <p:sldLayoutId id="2147483683" r:id="rId8"/>
    <p:sldLayoutId id="2147483705" r:id="rId9"/>
    <p:sldLayoutId id="2147483682" r:id="rId10"/>
    <p:sldLayoutId id="2147483703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Multiuser Communications</a:t>
            </a:r>
            <a:endParaRPr lang="en-GB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Dimitrios </a:t>
            </a:r>
            <a:r>
              <a:rPr lang="en-GB" dirty="0" err="1" smtClean="0"/>
              <a:t>vlastaras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Capacity of Multiple Access Methods</a:t>
            </a:r>
            <a:endParaRPr lang="en-GB" sz="3200" noProof="0" dirty="0"/>
          </a:p>
        </p:txBody>
      </p:sp>
      <p:sp>
        <p:nvSpPr>
          <p:cNvPr id="18" name="TextBox 17"/>
          <p:cNvSpPr txBox="1"/>
          <p:nvPr/>
        </p:nvSpPr>
        <p:spPr>
          <a:xfrm>
            <a:off x="705294" y="1046021"/>
            <a:ext cx="363766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What about TDMA capacity?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5294" y="1581361"/>
                <a:ext cx="7191649" cy="834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tx2"/>
                    </a:solidFill>
                  </a:rPr>
                  <a:t>In TDMA each user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transmits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through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channel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bandwidth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average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power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𝐾𝑃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. So,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capacity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per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4" y="1581361"/>
                <a:ext cx="7191649" cy="834716"/>
              </a:xfrm>
              <a:prstGeom prst="rect">
                <a:avLst/>
              </a:prstGeom>
              <a:blipFill rotWithShape="1">
                <a:blip r:embed="rId2"/>
                <a:stretch>
                  <a:fillRect l="-933" b="-12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95" y="2738438"/>
            <a:ext cx="4327721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5294" y="3976760"/>
                <a:ext cx="7762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tx2"/>
                    </a:solidFill>
                  </a:rPr>
                  <a:t>Which is the same capacity as for an FDMA system. However, it may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not be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possible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for the transmitters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sustain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power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𝐾𝑃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very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large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  <a:endParaRPr lang="en-US" sz="2000" b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4" y="3976760"/>
                <a:ext cx="7762432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864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2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Capacity of Multiple Access Methods</a:t>
            </a:r>
            <a:endParaRPr lang="en-GB" sz="3200" noProof="0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34" y="3276630"/>
            <a:ext cx="32670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5294" y="1046021"/>
            <a:ext cx="366651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What about CDMA capacity?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294" y="1581361"/>
                <a:ext cx="757193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tx2"/>
                    </a:solidFill>
                  </a:rPr>
                  <a:t>In CDMA each user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transmits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pseudorandom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signal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bandwidth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and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average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power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.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capacity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depends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level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cooperation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among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dirty="0" err="1" smtClean="0">
                    <a:solidFill>
                      <a:schemeClr val="tx2"/>
                    </a:solidFill>
                  </a:rPr>
                  <a:t>Noncooperative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CDMA: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Receiver for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each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does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not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know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codes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other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 So,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capacity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per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</a:t>
                </a: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4" y="1581361"/>
                <a:ext cx="7571931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88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1" y="3448050"/>
            <a:ext cx="3552751" cy="67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1" y="5127168"/>
            <a:ext cx="3703478" cy="51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294" y="4314795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Or </a:t>
            </a:r>
            <a:r>
              <a:rPr lang="sv-SE" sz="2000" b="0" dirty="0" err="1" smtClean="0">
                <a:solidFill>
                  <a:schemeClr val="tx2"/>
                </a:solidFill>
              </a:rPr>
              <a:t>normalized</a:t>
            </a:r>
            <a:endParaRPr lang="en-US" sz="2000" b="0" dirty="0" err="1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3847" y="5743605"/>
                <a:ext cx="3054298" cy="54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Normalized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1200" b="0" dirty="0" err="1" smtClean="0">
                    <a:solidFill>
                      <a:schemeClr val="tx2"/>
                    </a:solidFill>
                  </a:rPr>
                  <a:t>capacity</a:t>
                </a:r>
                <a:r>
                  <a:rPr lang="sv-SE" sz="1200" b="0" dirty="0">
                    <a:solidFill>
                      <a:schemeClr val="tx2"/>
                    </a:solidFill>
                  </a:rPr>
                  <a:t> as a function </a:t>
                </a:r>
                <a:r>
                  <a:rPr lang="en-US" sz="1200" b="0" dirty="0">
                    <a:solidFill>
                      <a:schemeClr val="tx2"/>
                    </a:solidFill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1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b="0" dirty="0" smtClean="0">
                    <a:solidFill>
                      <a:schemeClr val="tx2"/>
                    </a:solidFill>
                  </a:rPr>
                  <a:t>for</a:t>
                </a:r>
              </a:p>
              <a:p>
                <a:r>
                  <a:rPr lang="sv-SE" sz="1200" b="0" dirty="0" err="1" smtClean="0">
                    <a:solidFill>
                      <a:schemeClr val="tx2"/>
                    </a:solidFill>
                  </a:rPr>
                  <a:t>Noncooperative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CDMA.</a:t>
                </a:r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47" y="5743605"/>
                <a:ext cx="3054298" cy="547073"/>
              </a:xfrm>
              <a:prstGeom prst="rect">
                <a:avLst/>
              </a:prstGeom>
              <a:blipFill rotWithShape="1">
                <a:blip r:embed="rId6"/>
                <a:stretch>
                  <a:fillRect l="-2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2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Capacity of Multiple Access Methods</a:t>
            </a:r>
            <a:endParaRPr lang="en-GB" sz="3200" noProof="0" dirty="0"/>
          </a:p>
        </p:txBody>
      </p:sp>
      <p:sp>
        <p:nvSpPr>
          <p:cNvPr id="18" name="TextBox 17"/>
          <p:cNvSpPr txBox="1"/>
          <p:nvPr/>
        </p:nvSpPr>
        <p:spPr>
          <a:xfrm>
            <a:off x="705294" y="1046021"/>
            <a:ext cx="366651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What about CDMA capacity?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294" y="1581361"/>
                <a:ext cx="757193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tx2"/>
                    </a:solidFill>
                  </a:rPr>
                  <a:t>In CDMA each user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transmits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pseudorandom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signal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bandwidth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and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average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power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.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capacity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depends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level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cooperation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among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dirty="0" smtClean="0">
                    <a:solidFill>
                      <a:schemeClr val="tx2"/>
                    </a:solidFill>
                  </a:rPr>
                  <a:t>”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Cooperative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” CDMA: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cooperate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by transmitting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their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coded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signals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synchronously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time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This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called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i="1" dirty="0" err="1" smtClean="0">
                    <a:solidFill>
                      <a:schemeClr val="tx2"/>
                    </a:solidFill>
                  </a:rPr>
                  <a:t>multiuser</a:t>
                </a:r>
                <a:r>
                  <a:rPr lang="sv-SE" sz="2000" b="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i="1" dirty="0" err="1" smtClean="0">
                    <a:solidFill>
                      <a:schemeClr val="tx2"/>
                    </a:solidFill>
                  </a:rPr>
                  <a:t>detection</a:t>
                </a:r>
                <a:r>
                  <a:rPr lang="sv-SE" sz="2000" b="0" i="1" dirty="0" smtClean="0">
                    <a:solidFill>
                      <a:schemeClr val="tx2"/>
                    </a:solidFill>
                  </a:rPr>
                  <a:t> and </a:t>
                </a:r>
                <a:r>
                  <a:rPr lang="sv-SE" sz="2000" b="0" i="1" dirty="0" err="1" smtClean="0">
                    <a:solidFill>
                      <a:schemeClr val="tx2"/>
                    </a:solidFill>
                  </a:rPr>
                  <a:t>decoding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Each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assigned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1≤</m:t>
                    </m:r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, and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code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book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containing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set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b/>
                      <m:sup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sv-SE" sz="2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sz="2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sv-SE" sz="2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codewords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power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. In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each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signal interval,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each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selects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arbitrary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codeword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,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say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, from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its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own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code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book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, and all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transmit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their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codewords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simultaneously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sv-SE" sz="2000" dirty="0" err="1" smtClean="0">
                    <a:solidFill>
                      <a:schemeClr val="tx2"/>
                    </a:solidFill>
                  </a:rPr>
                  <a:t>Conclusion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Capacity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similar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FDMA and TDMA.</a:t>
                </a:r>
                <a:endParaRPr lang="sv-SE" sz="20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4" y="1581361"/>
                <a:ext cx="7571931" cy="3477875"/>
              </a:xfrm>
              <a:prstGeom prst="rect">
                <a:avLst/>
              </a:prstGeom>
              <a:blipFill rotWithShape="1">
                <a:blip r:embed="rId2"/>
                <a:stretch>
                  <a:fillRect l="-886" t="-701" r="-242" b="-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36099" y="5314980"/>
            <a:ext cx="491031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Look in the </a:t>
            </a:r>
            <a:r>
              <a:rPr lang="sv-SE" sz="2000" b="0" dirty="0" err="1" smtClean="0">
                <a:solidFill>
                  <a:schemeClr val="tx2"/>
                </a:solidFill>
              </a:rPr>
              <a:t>book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i="1" dirty="0" smtClean="0">
                <a:solidFill>
                  <a:schemeClr val="tx2"/>
                </a:solidFill>
              </a:rPr>
              <a:t>(p. 1034)</a:t>
            </a:r>
            <a:r>
              <a:rPr lang="sv-SE" sz="2000" b="0" dirty="0" smtClean="0">
                <a:solidFill>
                  <a:schemeClr val="tx2"/>
                </a:solidFill>
              </a:rPr>
              <a:t> for derivations!</a:t>
            </a:r>
            <a:endParaRPr lang="en-US" sz="20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Capacity of Multiple Access Methods</a:t>
            </a:r>
            <a:endParaRPr lang="en-GB" sz="3200" noProof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071563"/>
            <a:ext cx="48006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6438" y="5446782"/>
            <a:ext cx="504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tx2"/>
                </a:solidFill>
              </a:rPr>
              <a:t>Capacity region of two-user CDMA multiple</a:t>
            </a:r>
          </a:p>
          <a:p>
            <a:r>
              <a:rPr lang="en-US" sz="2000" b="0" dirty="0">
                <a:solidFill>
                  <a:schemeClr val="tx2"/>
                </a:solidFill>
              </a:rPr>
              <a:t>access Gaussian </a:t>
            </a:r>
            <a:r>
              <a:rPr lang="en-US" sz="2000" b="0" dirty="0" smtClean="0">
                <a:solidFill>
                  <a:schemeClr val="tx2"/>
                </a:solidFill>
              </a:rPr>
              <a:t>channel.</a:t>
            </a:r>
          </a:p>
        </p:txBody>
      </p:sp>
    </p:spTree>
    <p:extLst>
      <p:ext uri="{BB962C8B-B14F-4D97-AF65-F5344CB8AC3E}">
        <p14:creationId xmlns:p14="http://schemas.microsoft.com/office/powerpoint/2010/main" val="41542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Multiuser Detection in CDMA Systems</a:t>
            </a:r>
            <a:endParaRPr lang="en-GB" sz="3200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CDMA Signal and Channel </a:t>
            </a:r>
            <a:r>
              <a:rPr lang="sv-SE" dirty="0" err="1" smtClean="0"/>
              <a:t>Models</a:t>
            </a:r>
            <a:endParaRPr lang="sv-SE" dirty="0"/>
          </a:p>
          <a:p>
            <a:r>
              <a:rPr lang="sv-SE" dirty="0" smtClean="0"/>
              <a:t>The Optimum </a:t>
            </a:r>
            <a:r>
              <a:rPr lang="sv-SE" dirty="0" err="1" smtClean="0"/>
              <a:t>Multiuser</a:t>
            </a:r>
            <a:r>
              <a:rPr lang="sv-SE" dirty="0" smtClean="0"/>
              <a:t> Receiver (</a:t>
            </a:r>
            <a:r>
              <a:rPr lang="sv-SE" dirty="0" err="1" smtClean="0"/>
              <a:t>Exponentially</a:t>
            </a:r>
            <a:r>
              <a:rPr lang="sv-SE" dirty="0" smtClean="0"/>
              <a:t> </a:t>
            </a:r>
            <a:r>
              <a:rPr lang="sv-SE" dirty="0" err="1" smtClean="0"/>
              <a:t>growing</a:t>
            </a:r>
            <a:r>
              <a:rPr lang="sv-SE" dirty="0" smtClean="0"/>
              <a:t> </a:t>
            </a:r>
            <a:r>
              <a:rPr lang="sv-SE" dirty="0" err="1" smtClean="0"/>
              <a:t>complexity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Suboptimum</a:t>
            </a:r>
            <a:r>
              <a:rPr lang="sv-SE" dirty="0" smtClean="0"/>
              <a:t> </a:t>
            </a:r>
            <a:r>
              <a:rPr lang="sv-SE" dirty="0" err="1" smtClean="0"/>
              <a:t>Detectors</a:t>
            </a:r>
            <a:r>
              <a:rPr lang="sv-SE" dirty="0" smtClean="0"/>
              <a:t> (</a:t>
            </a:r>
            <a:r>
              <a:rPr lang="sv-SE" dirty="0" err="1" smtClean="0"/>
              <a:t>Lower</a:t>
            </a:r>
            <a:r>
              <a:rPr lang="sv-SE" dirty="0" smtClean="0"/>
              <a:t> </a:t>
            </a:r>
            <a:r>
              <a:rPr lang="sv-SE" dirty="0" err="1" smtClean="0"/>
              <a:t>computational</a:t>
            </a:r>
            <a:r>
              <a:rPr lang="sv-SE" dirty="0" smtClean="0"/>
              <a:t> </a:t>
            </a:r>
            <a:r>
              <a:rPr lang="sv-SE" dirty="0" err="1" smtClean="0"/>
              <a:t>complexity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Successive</a:t>
            </a:r>
            <a:r>
              <a:rPr lang="sv-SE" dirty="0" smtClean="0"/>
              <a:t> </a:t>
            </a:r>
            <a:r>
              <a:rPr lang="sv-SE" dirty="0" err="1" smtClean="0"/>
              <a:t>Interference</a:t>
            </a:r>
            <a:r>
              <a:rPr lang="sv-SE" dirty="0" smtClean="0"/>
              <a:t> </a:t>
            </a:r>
            <a:r>
              <a:rPr lang="sv-SE" dirty="0" err="1" smtClean="0"/>
              <a:t>Cancellation</a:t>
            </a:r>
            <a:endParaRPr lang="sv-SE" dirty="0"/>
          </a:p>
          <a:p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Multiuser</a:t>
            </a:r>
            <a:r>
              <a:rPr lang="sv-SE" dirty="0" smtClean="0"/>
              <a:t> </a:t>
            </a:r>
            <a:r>
              <a:rPr lang="sv-SE" dirty="0" err="1" smtClean="0"/>
              <a:t>Detectors</a:t>
            </a:r>
            <a:endParaRPr lang="sv-SE" dirty="0" smtClean="0"/>
          </a:p>
          <a:p>
            <a:r>
              <a:rPr lang="sv-SE" dirty="0" err="1" smtClean="0"/>
              <a:t>Performance</a:t>
            </a:r>
            <a:r>
              <a:rPr lang="sv-SE" dirty="0"/>
              <a:t> </a:t>
            </a:r>
            <a:r>
              <a:rPr lang="sv-SE" dirty="0" err="1" smtClean="0"/>
              <a:t>Characteristics</a:t>
            </a:r>
            <a:r>
              <a:rPr lang="sv-SE" dirty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Detectors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3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68" y="2521743"/>
            <a:ext cx="2913772" cy="11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43" y="4629150"/>
            <a:ext cx="3046516" cy="12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3888" y="1438215"/>
                <a:ext cx="7272337" cy="5347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chemeClr val="tx2"/>
                    </a:solidFill>
                  </a:rPr>
                  <a:t>User signature waveform: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chemeClr val="tx2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signature waveforms have energy: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chemeClr val="tx2"/>
                    </a:solidFill>
                  </a:rPr>
                  <a:t>Cross correlations important metrics for </a:t>
                </a:r>
                <a:br>
                  <a:rPr lang="en-US" sz="2000" b="0" dirty="0" smtClean="0">
                    <a:solidFill>
                      <a:schemeClr val="tx2"/>
                    </a:solidFill>
                  </a:rPr>
                </a:br>
                <a:r>
                  <a:rPr lang="en-US" sz="2000" b="0" dirty="0" smtClean="0">
                    <a:solidFill>
                      <a:schemeClr val="tx2"/>
                    </a:solidFill>
                  </a:rPr>
                  <a:t>detector performance: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err="1" smtClean="0">
                    <a:solidFill>
                      <a:schemeClr val="tx2"/>
                    </a:solidFill>
                  </a:rPr>
                  <a:t>Lowpass</a:t>
                </a:r>
                <a:r>
                  <a:rPr lang="en-US" sz="2000" b="0" dirty="0" smtClean="0">
                    <a:solidFill>
                      <a:schemeClr val="tx2"/>
                    </a:solidFill>
                  </a:rPr>
                  <a:t> transmitted waveform where</a:t>
                </a:r>
                <a:br>
                  <a:rPr lang="en-US" sz="2000" b="0" dirty="0" smtClean="0">
                    <a:solidFill>
                      <a:schemeClr val="tx2"/>
                    </a:solidFill>
                  </a:rPr>
                </a:b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𝑚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)}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is the information sequence</a:t>
                </a:r>
                <a:br>
                  <a:rPr lang="en-US" sz="2000" b="0" dirty="0" smtClean="0">
                    <a:solidFill>
                      <a:schemeClr val="tx2"/>
                    </a:solidFill>
                  </a:rPr>
                </a:br>
                <a:r>
                  <a:rPr lang="en-US" sz="2000" b="0" dirty="0" smtClean="0">
                    <a:solidFill>
                      <a:schemeClr val="tx2"/>
                    </a:solidFill>
                  </a:rPr>
                  <a:t>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v-SE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m:rPr>
                            <m:nor/>
                          </m:rPr>
                          <a:rPr lang="sv-SE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user: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chemeClr val="tx2"/>
                    </a:solidFill>
                  </a:rPr>
                  <a:t>Composite transmitted signal for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users</a:t>
                </a:r>
                <a:br>
                  <a:rPr lang="en-US" sz="2000" b="0" dirty="0" smtClean="0">
                    <a:solidFill>
                      <a:schemeClr val="tx2"/>
                    </a:solidFill>
                  </a:rPr>
                </a:br>
                <a:r>
                  <a:rPr lang="en-US" sz="2000" b="0" dirty="0" smtClean="0">
                    <a:solidFill>
                      <a:schemeClr val="tx2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are transmission delays: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b="0" dirty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chemeClr val="tx2"/>
                    </a:solidFill>
                  </a:rPr>
                  <a:t>The received signal assuming that the</a:t>
                </a:r>
                <a:br>
                  <a:rPr lang="en-US" sz="2000" b="0" dirty="0" smtClean="0">
                    <a:solidFill>
                      <a:schemeClr val="tx2"/>
                    </a:solidFill>
                  </a:rPr>
                </a:br>
                <a:r>
                  <a:rPr lang="en-US" sz="2000" b="0" dirty="0" smtClean="0">
                    <a:solidFill>
                      <a:schemeClr val="tx2"/>
                    </a:solidFill>
                  </a:rPr>
                  <a:t>transmitted signal is corrupted by AWGN:</a:t>
                </a:r>
              </a:p>
              <a:p>
                <a:endParaRPr lang="en-US" sz="2000" b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1438215"/>
                <a:ext cx="7272337" cy="5347618"/>
              </a:xfrm>
              <a:prstGeom prst="rect">
                <a:avLst/>
              </a:prstGeom>
              <a:blipFill rotWithShape="1">
                <a:blip r:embed="rId4"/>
                <a:stretch>
                  <a:fillRect l="-671" t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CDMA Signal and Channel Models</a:t>
            </a:r>
            <a:endParaRPr lang="en-GB" sz="3200" noProof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84" y="1399995"/>
            <a:ext cx="3310931" cy="6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2066267"/>
            <a:ext cx="1340896" cy="55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743324"/>
            <a:ext cx="2893795" cy="72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6143627"/>
            <a:ext cx="1989364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8309" y="1009410"/>
                <a:ext cx="6014916" cy="40011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sv-SE" sz="2000" dirty="0" smtClean="0">
                    <a:solidFill>
                      <a:schemeClr val="tx2"/>
                    </a:solidFill>
                  </a:rPr>
                  <a:t>CDMA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channel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shared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simultaneous users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09" y="1009410"/>
                <a:ext cx="6014916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807" t="-2899" b="-2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35" y="3043280"/>
            <a:ext cx="4110408" cy="7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The Optimum Multiuser Receiver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chemeClr val="tx2"/>
                    </a:solidFill>
                  </a:rPr>
                  <a:t>The optimum </a:t>
                </a:r>
                <a:r>
                  <a:rPr lang="sv-SE" sz="2000" i="1" dirty="0" smtClean="0">
                    <a:solidFill>
                      <a:schemeClr val="tx2"/>
                    </a:solidFill>
                  </a:rPr>
                  <a:t>(maximum-</a:t>
                </a:r>
                <a:r>
                  <a:rPr lang="sv-SE" sz="2000" i="1" dirty="0" err="1" smtClean="0">
                    <a:solidFill>
                      <a:schemeClr val="tx2"/>
                    </a:solidFill>
                  </a:rPr>
                  <a:t>likelihood</a:t>
                </a:r>
                <a:r>
                  <a:rPr lang="sv-SE" sz="2000" i="1" dirty="0" smtClean="0">
                    <a:solidFill>
                      <a:schemeClr val="tx2"/>
                    </a:solidFill>
                  </a:rPr>
                  <a:t>)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receiver is the receiver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selects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most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probable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sequence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bits </a:t>
                </a:r>
                <a14:m>
                  <m:oMath xmlns:m="http://schemas.openxmlformats.org/officeDocument/2006/math"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sv-SE" sz="2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sv-SE" sz="2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𝑲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given the received signal </a:t>
                </a:r>
                <a14:m>
                  <m:oMath xmlns:m="http://schemas.openxmlformats.org/officeDocument/2006/math"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𝒓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is observed over the time interval </a:t>
                </a:r>
                <a14:m>
                  <m:oMath xmlns:m="http://schemas.openxmlformats.org/officeDocument/2006/math"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𝑵𝑻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48" t="-905" b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2477" y="2409289"/>
                <a:ext cx="749617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chemeClr val="tx2"/>
                    </a:solidFill>
                  </a:rPr>
                  <a:t>Synchronous transmission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Each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/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interferer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produces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exactly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one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symbol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which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interferes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desired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symbol.</a:t>
                </a: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received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signal is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Compute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log-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likelihood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function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And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select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sequence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, 1≤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𝑘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b="0" dirty="0" smtClean="0">
                    <a:solidFill>
                      <a:schemeClr val="tx2"/>
                    </a:solidFill>
                  </a:rPr>
                  <a:t>that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solidFill>
                          <a:schemeClr val="tx2"/>
                        </a:solidFill>
                        <a:latin typeface="Cambria Math"/>
                      </a:rPr>
                      <m:t>Λ</m:t>
                    </m:r>
                    <m:d>
                      <m:d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sv-SE" sz="20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20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7" y="2409289"/>
                <a:ext cx="7496174" cy="3785652"/>
              </a:xfrm>
              <a:prstGeom prst="rect">
                <a:avLst/>
              </a:prstGeom>
              <a:blipFill rotWithShape="1">
                <a:blip r:embed="rId4"/>
                <a:stretch>
                  <a:fillRect l="-813" t="-644" b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4" y="4328338"/>
            <a:ext cx="3486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15" y="3782861"/>
            <a:ext cx="3302069" cy="86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33" y="4981633"/>
            <a:ext cx="2435948" cy="68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619500" y="4381500"/>
            <a:ext cx="1009650" cy="43737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62337" y="4889539"/>
            <a:ext cx="1128711" cy="4363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 rot="20172781">
            <a:off x="4723884" y="4349431"/>
            <a:ext cx="614361" cy="228628"/>
          </a:xfrm>
          <a:prstGeom prst="lef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" name="Left Arrow 25"/>
          <p:cNvSpPr/>
          <p:nvPr/>
        </p:nvSpPr>
        <p:spPr bwMode="auto">
          <a:xfrm rot="770431">
            <a:off x="4745224" y="5111236"/>
            <a:ext cx="614361" cy="228628"/>
          </a:xfrm>
          <a:prstGeom prst="lef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037" y="4583185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err="1" smtClean="0">
                <a:solidFill>
                  <a:schemeClr val="tx2"/>
                </a:solidFill>
              </a:rPr>
              <a:t>Correlations</a:t>
            </a:r>
            <a:endParaRPr lang="en-US" sz="1200" b="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The Optimum Multiuser Receiver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chemeClr val="tx2"/>
                    </a:solidFill>
                  </a:rPr>
                  <a:t>The optimum </a:t>
                </a:r>
                <a:r>
                  <a:rPr lang="sv-SE" sz="2000" i="1" dirty="0">
                    <a:solidFill>
                      <a:schemeClr val="tx2"/>
                    </a:solidFill>
                  </a:rPr>
                  <a:t>(maximum-</a:t>
                </a:r>
                <a:r>
                  <a:rPr lang="sv-SE" sz="2000" i="1" dirty="0" err="1">
                    <a:solidFill>
                      <a:schemeClr val="tx2"/>
                    </a:solidFill>
                  </a:rPr>
                  <a:t>likelihood</a:t>
                </a:r>
                <a:r>
                  <a:rPr lang="sv-SE" sz="2000" i="1" dirty="0">
                    <a:solidFill>
                      <a:schemeClr val="tx2"/>
                    </a:solidFill>
                  </a:rPr>
                  <a:t>)</a:t>
                </a:r>
                <a:r>
                  <a:rPr lang="sv-SE" sz="2000" dirty="0">
                    <a:solidFill>
                      <a:schemeClr val="tx2"/>
                    </a:solidFill>
                  </a:rPr>
                  <a:t> receiver is the receiver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that</a:t>
                </a:r>
                <a:r>
                  <a:rPr lang="sv-SE" sz="200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selects</a:t>
                </a:r>
                <a:r>
                  <a:rPr lang="sv-SE" sz="2000" dirty="0">
                    <a:solidFill>
                      <a:schemeClr val="tx2"/>
                    </a:solidFill>
                  </a:rPr>
                  <a:t> the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most</a:t>
                </a:r>
                <a:r>
                  <a:rPr lang="sv-SE" sz="2000" dirty="0">
                    <a:solidFill>
                      <a:schemeClr val="tx2"/>
                    </a:solidFill>
                  </a:rPr>
                  <a:t> probable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sequence</a:t>
                </a:r>
                <a:r>
                  <a:rPr lang="sv-SE" sz="200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of</a:t>
                </a:r>
                <a:r>
                  <a:rPr lang="sv-SE" sz="2000" dirty="0">
                    <a:solidFill>
                      <a:schemeClr val="tx2"/>
                    </a:solidFill>
                  </a:rPr>
                  <a:t> bits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𝑲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given the received signal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𝒓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is observed over the time interval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𝑵𝑻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648" t="-905" b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2409289"/>
            <a:ext cx="39719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52477" y="2409289"/>
            <a:ext cx="749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Synchronous</a:t>
            </a:r>
            <a:r>
              <a:rPr lang="sv-SE" sz="2000" dirty="0" smtClean="0">
                <a:solidFill>
                  <a:schemeClr val="tx2"/>
                </a:solidFill>
              </a:rPr>
              <a:t> transmission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3887788"/>
            <a:ext cx="3695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The Optimum Multiuser Receiver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chemeClr val="tx2"/>
                    </a:solidFill>
                  </a:rPr>
                  <a:t>The optimum </a:t>
                </a:r>
                <a:r>
                  <a:rPr lang="sv-SE" sz="2000" i="1" dirty="0">
                    <a:solidFill>
                      <a:schemeClr val="tx2"/>
                    </a:solidFill>
                  </a:rPr>
                  <a:t>(maximum-</a:t>
                </a:r>
                <a:r>
                  <a:rPr lang="sv-SE" sz="2000" i="1" dirty="0" err="1">
                    <a:solidFill>
                      <a:schemeClr val="tx2"/>
                    </a:solidFill>
                  </a:rPr>
                  <a:t>likelihood</a:t>
                </a:r>
                <a:r>
                  <a:rPr lang="sv-SE" sz="2000" i="1" dirty="0">
                    <a:solidFill>
                      <a:schemeClr val="tx2"/>
                    </a:solidFill>
                  </a:rPr>
                  <a:t>)</a:t>
                </a:r>
                <a:r>
                  <a:rPr lang="sv-SE" sz="2000" dirty="0">
                    <a:solidFill>
                      <a:schemeClr val="tx2"/>
                    </a:solidFill>
                  </a:rPr>
                  <a:t> receiver is the receiver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that</a:t>
                </a:r>
                <a:r>
                  <a:rPr lang="sv-SE" sz="200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selects</a:t>
                </a:r>
                <a:r>
                  <a:rPr lang="sv-SE" sz="2000" dirty="0">
                    <a:solidFill>
                      <a:schemeClr val="tx2"/>
                    </a:solidFill>
                  </a:rPr>
                  <a:t> the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most</a:t>
                </a:r>
                <a:r>
                  <a:rPr lang="sv-SE" sz="2000" dirty="0">
                    <a:solidFill>
                      <a:schemeClr val="tx2"/>
                    </a:solidFill>
                  </a:rPr>
                  <a:t> probable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sequence</a:t>
                </a:r>
                <a:r>
                  <a:rPr lang="sv-SE" sz="200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of</a:t>
                </a:r>
                <a:r>
                  <a:rPr lang="sv-SE" sz="2000" dirty="0">
                    <a:solidFill>
                      <a:schemeClr val="tx2"/>
                    </a:solidFill>
                  </a:rPr>
                  <a:t> bits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𝑲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given the received signal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𝒓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is observed over the time interval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𝑵𝑻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48" t="-905" b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2477" y="2409289"/>
            <a:ext cx="7496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Asynchronous</a:t>
            </a:r>
            <a:r>
              <a:rPr lang="sv-SE" sz="2000" dirty="0" smtClean="0">
                <a:solidFill>
                  <a:schemeClr val="tx2"/>
                </a:solidFill>
              </a:rPr>
              <a:t> transmission </a:t>
            </a:r>
            <a:r>
              <a:rPr lang="sv-SE" sz="2000" b="0" dirty="0" smtClean="0">
                <a:solidFill>
                  <a:schemeClr val="tx2"/>
                </a:solidFill>
              </a:rPr>
              <a:t>In </a:t>
            </a:r>
            <a:r>
              <a:rPr lang="sv-SE" sz="2000" b="0" dirty="0" err="1" smtClean="0">
                <a:solidFill>
                  <a:schemeClr val="tx2"/>
                </a:solidFill>
              </a:rPr>
              <a:t>this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case</a:t>
            </a:r>
            <a:r>
              <a:rPr lang="sv-SE" sz="2000" b="0" dirty="0" smtClean="0">
                <a:solidFill>
                  <a:schemeClr val="tx2"/>
                </a:solidFill>
              </a:rPr>
              <a:t>, </a:t>
            </a:r>
            <a:r>
              <a:rPr lang="sv-SE" sz="2000" b="0" dirty="0" err="1" smtClean="0">
                <a:solidFill>
                  <a:schemeClr val="tx2"/>
                </a:solidFill>
              </a:rPr>
              <a:t>there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are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exactly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two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consecutive</a:t>
            </a:r>
            <a:r>
              <a:rPr lang="sv-SE" sz="2000" b="0" dirty="0" smtClean="0">
                <a:solidFill>
                  <a:schemeClr val="tx2"/>
                </a:solidFill>
              </a:rPr>
              <a:t> symbols from </a:t>
            </a:r>
            <a:r>
              <a:rPr lang="sv-SE" sz="2000" b="0" dirty="0" err="1" smtClean="0">
                <a:solidFill>
                  <a:schemeClr val="tx2"/>
                </a:solidFill>
              </a:rPr>
              <a:t>each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interferer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that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overlap</a:t>
            </a:r>
            <a:r>
              <a:rPr lang="sv-SE" sz="2000" b="0" dirty="0" smtClean="0">
                <a:solidFill>
                  <a:schemeClr val="tx2"/>
                </a:solidFill>
              </a:rPr>
              <a:t> a </a:t>
            </a:r>
            <a:r>
              <a:rPr lang="sv-SE" sz="2000" b="0" dirty="0" err="1" smtClean="0">
                <a:solidFill>
                  <a:schemeClr val="tx2"/>
                </a:solidFill>
              </a:rPr>
              <a:t>desired</a:t>
            </a:r>
            <a:r>
              <a:rPr lang="sv-SE" sz="2000" b="0" dirty="0" smtClean="0">
                <a:solidFill>
                  <a:schemeClr val="tx2"/>
                </a:solidFill>
              </a:rPr>
              <a:t> symbol.</a:t>
            </a:r>
          </a:p>
          <a:p>
            <a:r>
              <a:rPr lang="sv-SE" sz="2000" b="0" dirty="0" smtClean="0">
                <a:solidFill>
                  <a:schemeClr val="tx2"/>
                </a:solidFill>
              </a:rPr>
              <a:t>The log-</a:t>
            </a:r>
            <a:r>
              <a:rPr lang="sv-SE" sz="2000" b="0" dirty="0" err="1" smtClean="0">
                <a:solidFill>
                  <a:schemeClr val="tx2"/>
                </a:solidFill>
              </a:rPr>
              <a:t>likelihood</a:t>
            </a:r>
            <a:r>
              <a:rPr lang="sv-SE" sz="2000" b="0" dirty="0" smtClean="0">
                <a:solidFill>
                  <a:schemeClr val="tx2"/>
                </a:solidFill>
              </a:rPr>
              <a:t> function </a:t>
            </a:r>
            <a:r>
              <a:rPr lang="sv-SE" sz="2000" b="0" dirty="0" err="1" smtClean="0">
                <a:solidFill>
                  <a:schemeClr val="tx2"/>
                </a:solidFill>
              </a:rPr>
              <a:t>may</a:t>
            </a:r>
            <a:r>
              <a:rPr lang="sv-SE" sz="2000" b="0" dirty="0" smtClean="0">
                <a:solidFill>
                  <a:schemeClr val="tx2"/>
                </a:solidFill>
              </a:rPr>
              <a:t> be expressed in terms </a:t>
            </a:r>
            <a:r>
              <a:rPr lang="sv-SE" sz="2000" b="0" dirty="0" err="1" smtClean="0">
                <a:solidFill>
                  <a:schemeClr val="tx2"/>
                </a:solidFill>
              </a:rPr>
              <a:t>of</a:t>
            </a:r>
            <a:r>
              <a:rPr lang="sv-SE" sz="2000" b="0" dirty="0" smtClean="0">
                <a:solidFill>
                  <a:schemeClr val="tx2"/>
                </a:solidFill>
              </a:rPr>
              <a:t> a </a:t>
            </a:r>
            <a:r>
              <a:rPr lang="sv-SE" sz="2000" b="0" dirty="0" err="1" smtClean="0">
                <a:solidFill>
                  <a:schemeClr val="tx2"/>
                </a:solidFill>
              </a:rPr>
              <a:t>correlation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metric</a:t>
            </a:r>
            <a:r>
              <a:rPr lang="sv-SE" sz="2000" b="0" dirty="0" smtClean="0">
                <a:solidFill>
                  <a:schemeClr val="tx2"/>
                </a:solidFill>
              </a:rPr>
              <a:t>	        </a:t>
            </a:r>
            <a:r>
              <a:rPr lang="sv-SE" sz="2000" b="0" dirty="0" err="1" smtClean="0">
                <a:solidFill>
                  <a:schemeClr val="tx2"/>
                </a:solidFill>
              </a:rPr>
              <a:t>where</a:t>
            </a:r>
            <a:endParaRPr lang="sv-SE" sz="2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716338"/>
            <a:ext cx="962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8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242" y="6156881"/>
            <a:ext cx="22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0" dirty="0" smtClean="0">
                <a:solidFill>
                  <a:schemeClr val="tx2"/>
                </a:solidFill>
              </a:rPr>
              <a:t>Y U SO COMPLEX?</a:t>
            </a:r>
            <a:endParaRPr lang="en-US" b="0" dirty="0" err="1" smtClean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3887788"/>
            <a:ext cx="3695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The Optimum Multiuser Receiver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chemeClr val="tx2"/>
                    </a:solidFill>
                  </a:rPr>
                  <a:t>The optimum </a:t>
                </a:r>
                <a:r>
                  <a:rPr lang="sv-SE" sz="2000" i="1" dirty="0">
                    <a:solidFill>
                      <a:schemeClr val="tx2"/>
                    </a:solidFill>
                  </a:rPr>
                  <a:t>(maximum-</a:t>
                </a:r>
                <a:r>
                  <a:rPr lang="sv-SE" sz="2000" i="1" dirty="0" err="1">
                    <a:solidFill>
                      <a:schemeClr val="tx2"/>
                    </a:solidFill>
                  </a:rPr>
                  <a:t>likelihood</a:t>
                </a:r>
                <a:r>
                  <a:rPr lang="sv-SE" sz="2000" i="1" dirty="0">
                    <a:solidFill>
                      <a:schemeClr val="tx2"/>
                    </a:solidFill>
                  </a:rPr>
                  <a:t>)</a:t>
                </a:r>
                <a:r>
                  <a:rPr lang="sv-SE" sz="2000" dirty="0">
                    <a:solidFill>
                      <a:schemeClr val="tx2"/>
                    </a:solidFill>
                  </a:rPr>
                  <a:t> receiver is the receiver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that</a:t>
                </a:r>
                <a:r>
                  <a:rPr lang="sv-SE" sz="200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selects</a:t>
                </a:r>
                <a:r>
                  <a:rPr lang="sv-SE" sz="2000" dirty="0">
                    <a:solidFill>
                      <a:schemeClr val="tx2"/>
                    </a:solidFill>
                  </a:rPr>
                  <a:t> the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most</a:t>
                </a:r>
                <a:r>
                  <a:rPr lang="sv-SE" sz="2000" dirty="0">
                    <a:solidFill>
                      <a:schemeClr val="tx2"/>
                    </a:solidFill>
                  </a:rPr>
                  <a:t> probable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sequence</a:t>
                </a:r>
                <a:r>
                  <a:rPr lang="sv-SE" sz="200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of</a:t>
                </a:r>
                <a:r>
                  <a:rPr lang="sv-SE" sz="2000" dirty="0">
                    <a:solidFill>
                      <a:schemeClr val="tx2"/>
                    </a:solidFill>
                  </a:rPr>
                  <a:t> bits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𝑲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given the received signal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𝒓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is observed over the time interval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𝑵𝑻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48" t="-905" b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52477" y="2409289"/>
            <a:ext cx="74961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Asynchronous</a:t>
            </a:r>
            <a:r>
              <a:rPr lang="sv-SE" sz="2000" dirty="0" smtClean="0">
                <a:solidFill>
                  <a:schemeClr val="tx2"/>
                </a:solidFill>
              </a:rPr>
              <a:t> transmission </a:t>
            </a:r>
            <a:r>
              <a:rPr lang="sv-SE" sz="2000" b="0" dirty="0" smtClean="0">
                <a:solidFill>
                  <a:schemeClr val="tx2"/>
                </a:solidFill>
              </a:rPr>
              <a:t>In </a:t>
            </a:r>
            <a:r>
              <a:rPr lang="sv-SE" sz="2000" b="0" dirty="0" err="1" smtClean="0">
                <a:solidFill>
                  <a:schemeClr val="tx2"/>
                </a:solidFill>
              </a:rPr>
              <a:t>this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case</a:t>
            </a:r>
            <a:r>
              <a:rPr lang="sv-SE" sz="2000" b="0" dirty="0" smtClean="0">
                <a:solidFill>
                  <a:schemeClr val="tx2"/>
                </a:solidFill>
              </a:rPr>
              <a:t>, </a:t>
            </a:r>
            <a:r>
              <a:rPr lang="sv-SE" sz="2000" b="0" dirty="0" err="1" smtClean="0">
                <a:solidFill>
                  <a:schemeClr val="tx2"/>
                </a:solidFill>
              </a:rPr>
              <a:t>there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are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exactly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two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consecutive</a:t>
            </a:r>
            <a:r>
              <a:rPr lang="sv-SE" sz="2000" b="0" dirty="0" smtClean="0">
                <a:solidFill>
                  <a:schemeClr val="tx2"/>
                </a:solidFill>
              </a:rPr>
              <a:t> symbols from </a:t>
            </a:r>
            <a:r>
              <a:rPr lang="sv-SE" sz="2000" b="0" dirty="0" err="1" smtClean="0">
                <a:solidFill>
                  <a:schemeClr val="tx2"/>
                </a:solidFill>
              </a:rPr>
              <a:t>each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interferer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that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overlap</a:t>
            </a:r>
            <a:r>
              <a:rPr lang="sv-SE" sz="2000" b="0" dirty="0" smtClean="0">
                <a:solidFill>
                  <a:schemeClr val="tx2"/>
                </a:solidFill>
              </a:rPr>
              <a:t> a </a:t>
            </a:r>
            <a:r>
              <a:rPr lang="sv-SE" sz="2000" b="0" dirty="0" err="1" smtClean="0">
                <a:solidFill>
                  <a:schemeClr val="tx2"/>
                </a:solidFill>
              </a:rPr>
              <a:t>desired</a:t>
            </a:r>
            <a:r>
              <a:rPr lang="sv-SE" sz="2000" b="0" dirty="0" smtClean="0">
                <a:solidFill>
                  <a:schemeClr val="tx2"/>
                </a:solidFill>
              </a:rPr>
              <a:t> symbol.</a:t>
            </a:r>
          </a:p>
          <a:p>
            <a:r>
              <a:rPr lang="sv-SE" sz="2000" b="0" dirty="0" smtClean="0">
                <a:solidFill>
                  <a:schemeClr val="tx2"/>
                </a:solidFill>
              </a:rPr>
              <a:t>The log-</a:t>
            </a:r>
            <a:r>
              <a:rPr lang="sv-SE" sz="2000" b="0" dirty="0" err="1" smtClean="0">
                <a:solidFill>
                  <a:schemeClr val="tx2"/>
                </a:solidFill>
              </a:rPr>
              <a:t>likelihood</a:t>
            </a:r>
            <a:r>
              <a:rPr lang="sv-SE" sz="2000" b="0" dirty="0" smtClean="0">
                <a:solidFill>
                  <a:schemeClr val="tx2"/>
                </a:solidFill>
              </a:rPr>
              <a:t> function </a:t>
            </a:r>
            <a:r>
              <a:rPr lang="sv-SE" sz="2000" b="0" dirty="0" err="1" smtClean="0">
                <a:solidFill>
                  <a:schemeClr val="tx2"/>
                </a:solidFill>
              </a:rPr>
              <a:t>may</a:t>
            </a:r>
            <a:r>
              <a:rPr lang="sv-SE" sz="2000" b="0" dirty="0" smtClean="0">
                <a:solidFill>
                  <a:schemeClr val="tx2"/>
                </a:solidFill>
              </a:rPr>
              <a:t> be expressed in terms </a:t>
            </a:r>
            <a:r>
              <a:rPr lang="sv-SE" sz="2000" b="0" dirty="0" err="1" smtClean="0">
                <a:solidFill>
                  <a:schemeClr val="tx2"/>
                </a:solidFill>
              </a:rPr>
              <a:t>of</a:t>
            </a:r>
            <a:r>
              <a:rPr lang="sv-SE" sz="2000" b="0" dirty="0" smtClean="0">
                <a:solidFill>
                  <a:schemeClr val="tx2"/>
                </a:solidFill>
              </a:rPr>
              <a:t> a </a:t>
            </a:r>
            <a:r>
              <a:rPr lang="sv-SE" sz="2000" b="0" dirty="0" err="1" smtClean="0">
                <a:solidFill>
                  <a:schemeClr val="tx2"/>
                </a:solidFill>
              </a:rPr>
              <a:t>correlation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metric</a:t>
            </a:r>
            <a:r>
              <a:rPr lang="sv-SE" sz="2000" b="0" dirty="0" smtClean="0">
                <a:solidFill>
                  <a:schemeClr val="tx2"/>
                </a:solidFill>
              </a:rPr>
              <a:t>	        </a:t>
            </a:r>
            <a:r>
              <a:rPr lang="sv-SE" sz="2000" b="0" dirty="0" err="1" smtClean="0">
                <a:solidFill>
                  <a:schemeClr val="tx2"/>
                </a:solidFill>
              </a:rPr>
              <a:t>where</a:t>
            </a:r>
            <a:endParaRPr lang="sv-SE" sz="2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716338"/>
            <a:ext cx="962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2.kym-cdn.com/entries/icons/original/000/004/006/y-u-no-gu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4240567"/>
            <a:ext cx="1939925" cy="19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Introduction to Multiple Access Techniques</a:t>
            </a:r>
            <a:endParaRPr lang="en-GB" sz="3200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543269"/>
            <a:ext cx="4057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06" y="1057244"/>
            <a:ext cx="28765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748" y="5886419"/>
            <a:ext cx="3983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</a:rPr>
              <a:t>Many transmitters to one receiver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8306" y="3543269"/>
            <a:ext cx="2999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</a:rPr>
              <a:t>One transmitter to many </a:t>
            </a:r>
          </a:p>
          <a:p>
            <a:r>
              <a:rPr lang="en-US" sz="2000" b="0" dirty="0" smtClean="0">
                <a:solidFill>
                  <a:schemeClr val="tx2"/>
                </a:solidFill>
              </a:rPr>
              <a:t>Receivers (broadcast)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748" y="2100201"/>
            <a:ext cx="461055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Different kinds of multiuser systems</a:t>
            </a:r>
          </a:p>
        </p:txBody>
      </p:sp>
    </p:spTree>
    <p:extLst>
      <p:ext uri="{BB962C8B-B14F-4D97-AF65-F5344CB8AC3E}">
        <p14:creationId xmlns:p14="http://schemas.microsoft.com/office/powerpoint/2010/main" val="14565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The Optimum Multiuser Receiver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v-SE" sz="2000" dirty="0">
                    <a:solidFill>
                      <a:schemeClr val="tx2"/>
                    </a:solidFill>
                  </a:rPr>
                  <a:t>The optimum </a:t>
                </a:r>
                <a:r>
                  <a:rPr lang="sv-SE" sz="2000" i="1" dirty="0">
                    <a:solidFill>
                      <a:schemeClr val="tx2"/>
                    </a:solidFill>
                  </a:rPr>
                  <a:t>(maximum-</a:t>
                </a:r>
                <a:r>
                  <a:rPr lang="sv-SE" sz="2000" i="1" dirty="0" err="1">
                    <a:solidFill>
                      <a:schemeClr val="tx2"/>
                    </a:solidFill>
                  </a:rPr>
                  <a:t>likelihood</a:t>
                </a:r>
                <a:r>
                  <a:rPr lang="sv-SE" sz="2000" i="1" dirty="0">
                    <a:solidFill>
                      <a:schemeClr val="tx2"/>
                    </a:solidFill>
                  </a:rPr>
                  <a:t>)</a:t>
                </a:r>
                <a:r>
                  <a:rPr lang="sv-SE" sz="2000" dirty="0">
                    <a:solidFill>
                      <a:schemeClr val="tx2"/>
                    </a:solidFill>
                  </a:rPr>
                  <a:t> receiver is the receiver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that</a:t>
                </a:r>
                <a:r>
                  <a:rPr lang="sv-SE" sz="200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selects</a:t>
                </a:r>
                <a:r>
                  <a:rPr lang="sv-SE" sz="2000" dirty="0">
                    <a:solidFill>
                      <a:schemeClr val="tx2"/>
                    </a:solidFill>
                  </a:rPr>
                  <a:t> the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most</a:t>
                </a:r>
                <a:r>
                  <a:rPr lang="sv-SE" sz="2000" dirty="0">
                    <a:solidFill>
                      <a:schemeClr val="tx2"/>
                    </a:solidFill>
                  </a:rPr>
                  <a:t> probable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sequence</a:t>
                </a:r>
                <a:r>
                  <a:rPr lang="sv-SE" sz="200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of</a:t>
                </a:r>
                <a:r>
                  <a:rPr lang="sv-SE" sz="2000" dirty="0">
                    <a:solidFill>
                      <a:schemeClr val="tx2"/>
                    </a:solidFill>
                  </a:rPr>
                  <a:t> bits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𝑵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𝟏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𝑲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given the received signal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𝒓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 is observed over the time interval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𝟎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𝒕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𝑵𝑻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6" y="990600"/>
                <a:ext cx="7496174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648" t="-905" b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2477" y="2409289"/>
                <a:ext cx="760094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Block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processing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approach (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Brute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force)        </a:t>
                </a:r>
              </a:p>
              <a:p>
                <a:r>
                  <a:rPr lang="sv-SE" sz="2000" b="0" dirty="0">
                    <a:solidFill>
                      <a:schemeClr val="tx2"/>
                    </a:solidFill>
                  </a:rPr>
                  <a:t>	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			</a:t>
                </a:r>
                <a:endParaRPr lang="el-GR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				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Compute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𝑁𝐾</m:t>
                        </m:r>
                      </m:sup>
                    </m:sSup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correlation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metrics</a:t>
                </a:r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Sequence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estimation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employing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/>
                </a:r>
                <a:br>
                  <a:rPr lang="sv-SE" sz="2000" b="0" dirty="0">
                    <a:solidFill>
                      <a:schemeClr val="tx2"/>
                    </a:solidFill>
                  </a:rPr>
                </a:br>
                <a:r>
                  <a:rPr lang="sv-SE" sz="2000" b="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Viterbi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algorithm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				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Feasible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only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when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&lt;10</m:t>
                    </m:r>
                  </m:oMath>
                </a14:m>
                <a:endParaRPr lang="sv-SE" sz="20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7" y="2409289"/>
                <a:ext cx="7600948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802" t="-851" b="-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 bwMode="auto">
          <a:xfrm rot="2359453">
            <a:off x="3895724" y="2905124"/>
            <a:ext cx="723900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359453">
            <a:off x="3895725" y="4476750"/>
            <a:ext cx="723900" cy="304800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8242" y="5486400"/>
                <a:ext cx="4429418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sv-SE" sz="2000" dirty="0" smtClean="0">
                    <a:solidFill>
                      <a:schemeClr val="tx2"/>
                    </a:solidFill>
                  </a:rPr>
                  <a:t>Use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suboptimum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detectors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whose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sv-SE" sz="2000" dirty="0" err="1" smtClean="0">
                    <a:solidFill>
                      <a:schemeClr val="tx2"/>
                    </a:solidFill>
                  </a:rPr>
                  <a:t>complexity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grows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linearly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!</a:t>
                </a:r>
                <a:endParaRPr lang="en-US" sz="200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242" y="5486400"/>
                <a:ext cx="442941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233" t="-1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Suboptimum Detectors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9614" y="2771775"/>
                <a:ext cx="7496174" cy="13234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v-SE" sz="2000" dirty="0" err="1" smtClean="0">
                    <a:solidFill>
                      <a:schemeClr val="tx2"/>
                    </a:solidFill>
                  </a:rPr>
                  <a:t>Suboptimum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detectors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have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computational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complexity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grown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grows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linearly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number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users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sv-SE" sz="2000" dirty="0" smtClean="0">
                    <a:solidFill>
                      <a:schemeClr val="tx2"/>
                    </a:solidFill>
                  </a:rPr>
                  <a:t>, in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comparison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the optimal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multiuser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receiver,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whose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complexity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grows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exponentially</a:t>
                </a:r>
                <a:r>
                  <a:rPr lang="sv-SE" sz="200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sv-S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sv-SE" sz="2000" dirty="0" smtClean="0">
                    <a:solidFill>
                      <a:schemeClr val="tx2"/>
                    </a:solidFill>
                  </a:rPr>
                  <a:t>.</a:t>
                </a:r>
                <a:endParaRPr lang="en-US" sz="200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4" y="2771775"/>
                <a:ext cx="7496174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648" t="-905" b="-6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19" y="4171950"/>
            <a:ext cx="40939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7714" y="1562100"/>
            <a:ext cx="75199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In </a:t>
            </a:r>
            <a:r>
              <a:rPr lang="sv-SE" sz="2000" b="0" dirty="0" err="1" smtClean="0">
                <a:solidFill>
                  <a:schemeClr val="tx2"/>
                </a:solidFill>
              </a:rPr>
              <a:t>conventional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single-user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detection</a:t>
            </a:r>
            <a:r>
              <a:rPr lang="sv-SE" sz="2000" b="0" dirty="0" smtClean="0">
                <a:solidFill>
                  <a:schemeClr val="tx2"/>
                </a:solidFill>
              </a:rPr>
              <a:t>, the receiver </a:t>
            </a:r>
            <a:r>
              <a:rPr lang="sv-SE" sz="2000" b="0" dirty="0" err="1" smtClean="0">
                <a:solidFill>
                  <a:schemeClr val="tx2"/>
                </a:solidFill>
              </a:rPr>
              <a:t>consists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of</a:t>
            </a:r>
            <a:r>
              <a:rPr lang="sv-SE" sz="2000" b="0" dirty="0" smtClean="0">
                <a:solidFill>
                  <a:schemeClr val="tx2"/>
                </a:solidFill>
              </a:rPr>
              <a:t> a </a:t>
            </a:r>
            <a:r>
              <a:rPr lang="sv-SE" sz="2000" b="0" dirty="0" err="1" smtClean="0">
                <a:solidFill>
                  <a:schemeClr val="tx2"/>
                </a:solidFill>
              </a:rPr>
              <a:t>demodulator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that</a:t>
            </a:r>
            <a:r>
              <a:rPr lang="sv-SE" sz="2000" b="0" dirty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correlates</a:t>
            </a:r>
            <a:r>
              <a:rPr lang="sv-SE" sz="2000" b="0" dirty="0" smtClean="0">
                <a:solidFill>
                  <a:schemeClr val="tx2"/>
                </a:solidFill>
              </a:rPr>
              <a:t> (match-filters) the </a:t>
            </a:r>
            <a:r>
              <a:rPr lang="sv-SE" sz="2000" b="0" dirty="0" err="1" smtClean="0">
                <a:solidFill>
                  <a:schemeClr val="tx2"/>
                </a:solidFill>
              </a:rPr>
              <a:t>received</a:t>
            </a:r>
            <a:r>
              <a:rPr lang="sv-SE" sz="2000" b="0" dirty="0" smtClean="0">
                <a:solidFill>
                  <a:schemeClr val="tx2"/>
                </a:solidFill>
              </a:rPr>
              <a:t> signal </a:t>
            </a:r>
            <a:r>
              <a:rPr lang="sv-SE" sz="2000" b="0" dirty="0" err="1" smtClean="0">
                <a:solidFill>
                  <a:schemeClr val="tx2"/>
                </a:solidFill>
              </a:rPr>
              <a:t>with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signature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sequence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of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user</a:t>
            </a:r>
            <a:r>
              <a:rPr lang="sv-SE" sz="2000" b="0" dirty="0" smtClean="0">
                <a:solidFill>
                  <a:schemeClr val="tx2"/>
                </a:solidFill>
              </a:rPr>
              <a:t> and </a:t>
            </a:r>
            <a:r>
              <a:rPr lang="sv-SE" sz="2000" b="0" dirty="0" err="1" smtClean="0">
                <a:solidFill>
                  <a:schemeClr val="tx2"/>
                </a:solidFill>
              </a:rPr>
              <a:t>passes</a:t>
            </a:r>
            <a:r>
              <a:rPr lang="sv-SE" sz="2000" b="0" dirty="0" smtClean="0">
                <a:solidFill>
                  <a:schemeClr val="tx2"/>
                </a:solidFill>
              </a:rPr>
              <a:t> the output </a:t>
            </a:r>
            <a:r>
              <a:rPr lang="sv-SE" sz="2000" b="0" dirty="0" err="1" smtClean="0">
                <a:solidFill>
                  <a:schemeClr val="tx2"/>
                </a:solidFill>
              </a:rPr>
              <a:t>to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 smtClean="0">
                <a:solidFill>
                  <a:schemeClr val="tx2"/>
                </a:solidFill>
              </a:rPr>
              <a:t>, </a:t>
            </a:r>
            <a:r>
              <a:rPr lang="sv-SE" sz="2000" b="0" dirty="0" err="1" smtClean="0">
                <a:solidFill>
                  <a:schemeClr val="tx2"/>
                </a:solidFill>
              </a:rPr>
              <a:t>which</a:t>
            </a:r>
            <a:r>
              <a:rPr lang="sv-SE" sz="2000" b="0" dirty="0" smtClean="0">
                <a:solidFill>
                  <a:schemeClr val="tx2"/>
                </a:solidFill>
              </a:rPr>
              <a:t> makes a decision.</a:t>
            </a:r>
          </a:p>
          <a:p>
            <a:endParaRPr lang="sv-SE" sz="2000" b="0" dirty="0">
              <a:solidFill>
                <a:schemeClr val="tx2"/>
              </a:solidFill>
            </a:endParaRPr>
          </a:p>
          <a:p>
            <a:r>
              <a:rPr lang="sv-SE" sz="2000" b="0" dirty="0" smtClean="0">
                <a:solidFill>
                  <a:schemeClr val="tx2"/>
                </a:solidFill>
              </a:rPr>
              <a:t>It </a:t>
            </a:r>
            <a:r>
              <a:rPr lang="sv-SE" sz="2000" b="0" dirty="0" err="1" smtClean="0">
                <a:solidFill>
                  <a:schemeClr val="tx2"/>
                </a:solidFill>
              </a:rPr>
              <a:t>ignores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other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users</a:t>
            </a:r>
            <a:r>
              <a:rPr lang="sv-SE" sz="2000" b="0" dirty="0" smtClean="0">
                <a:solidFill>
                  <a:schemeClr val="tx2"/>
                </a:solidFill>
              </a:rPr>
              <a:t> and </a:t>
            </a:r>
            <a:r>
              <a:rPr lang="sv-SE" sz="2000" b="0" dirty="0" err="1" smtClean="0">
                <a:solidFill>
                  <a:schemeClr val="tx2"/>
                </a:solidFill>
              </a:rPr>
              <a:t>assumes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noise</a:t>
            </a:r>
            <a:r>
              <a:rPr lang="sv-SE" sz="2000" b="0" dirty="0" smtClean="0">
                <a:solidFill>
                  <a:schemeClr val="tx2"/>
                </a:solidFill>
              </a:rPr>
              <a:t> plus </a:t>
            </a:r>
            <a:r>
              <a:rPr lang="sv-SE" sz="2000" b="0" dirty="0" err="1" smtClean="0">
                <a:solidFill>
                  <a:schemeClr val="tx2"/>
                </a:solidFill>
              </a:rPr>
              <a:t>interference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to</a:t>
            </a:r>
            <a:r>
              <a:rPr lang="sv-SE" sz="2000" b="0" dirty="0" smtClean="0">
                <a:solidFill>
                  <a:schemeClr val="tx2"/>
                </a:solidFill>
              </a:rPr>
              <a:t> be </a:t>
            </a:r>
            <a:r>
              <a:rPr lang="sv-SE" sz="2000" b="0" dirty="0" err="1" smtClean="0">
                <a:solidFill>
                  <a:schemeClr val="tx2"/>
                </a:solidFill>
              </a:rPr>
              <a:t>white</a:t>
            </a:r>
            <a:r>
              <a:rPr lang="sv-SE" sz="2000" b="0" dirty="0" smtClean="0">
                <a:solidFill>
                  <a:schemeClr val="tx2"/>
                </a:solidFill>
              </a:rPr>
              <a:t> and </a:t>
            </a:r>
            <a:r>
              <a:rPr lang="sv-SE" sz="2000" b="0" dirty="0" err="1" smtClean="0">
                <a:solidFill>
                  <a:schemeClr val="tx2"/>
                </a:solidFill>
              </a:rPr>
              <a:t>Gaussian</a:t>
            </a:r>
            <a:r>
              <a:rPr lang="sv-SE" sz="2000" b="0" dirty="0" smtClean="0">
                <a:solidFill>
                  <a:schemeClr val="tx2"/>
                </a:solidFill>
              </a:rPr>
              <a:t>. In </a:t>
            </a:r>
            <a:r>
              <a:rPr lang="sv-SE" sz="2000" b="0" dirty="0" err="1" smtClean="0">
                <a:solidFill>
                  <a:schemeClr val="tx2"/>
                </a:solidFill>
              </a:rPr>
              <a:t>synchronous</a:t>
            </a:r>
            <a:r>
              <a:rPr lang="sv-SE" sz="2000" b="0" dirty="0" smtClean="0">
                <a:solidFill>
                  <a:schemeClr val="tx2"/>
                </a:solidFill>
              </a:rPr>
              <a:t> transmissions, </a:t>
            </a:r>
            <a:r>
              <a:rPr lang="sv-SE" sz="2000" b="0" dirty="0" err="1" smtClean="0">
                <a:solidFill>
                  <a:schemeClr val="tx2"/>
                </a:solidFill>
              </a:rPr>
              <a:t>if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signature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squences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are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orthogonal</a:t>
            </a:r>
            <a:endParaRPr lang="sv-SE" sz="2000" b="0" dirty="0" smtClean="0">
              <a:solidFill>
                <a:schemeClr val="tx2"/>
              </a:solidFill>
            </a:endParaRPr>
          </a:p>
          <a:p>
            <a:endParaRPr lang="sv-SE" sz="2000" b="0" dirty="0" smtClean="0">
              <a:solidFill>
                <a:schemeClr val="tx2"/>
              </a:solidFill>
            </a:endParaRPr>
          </a:p>
          <a:p>
            <a:endParaRPr lang="sv-SE" sz="2000" b="0" dirty="0">
              <a:solidFill>
                <a:schemeClr val="tx2"/>
              </a:solidFill>
            </a:endParaRPr>
          </a:p>
          <a:p>
            <a:endParaRPr lang="sv-SE" sz="2000" b="0" dirty="0" smtClean="0">
              <a:solidFill>
                <a:schemeClr val="tx2"/>
              </a:solidFill>
            </a:endParaRPr>
          </a:p>
          <a:p>
            <a:endParaRPr lang="sv-SE" sz="2000" b="0" dirty="0" smtClean="0">
              <a:solidFill>
                <a:schemeClr val="tx2"/>
              </a:solidFill>
            </a:endParaRPr>
          </a:p>
          <a:p>
            <a:endParaRPr lang="sv-SE" sz="2000" b="0" dirty="0" smtClean="0">
              <a:solidFill>
                <a:schemeClr val="tx2"/>
              </a:solidFill>
            </a:endParaRPr>
          </a:p>
          <a:p>
            <a:r>
              <a:rPr lang="sv-SE" sz="2000" b="0" dirty="0" smtClean="0">
                <a:solidFill>
                  <a:schemeClr val="tx2"/>
                </a:solidFill>
              </a:rPr>
              <a:t>The </a:t>
            </a:r>
            <a:r>
              <a:rPr lang="sv-SE" sz="2000" b="0" dirty="0" err="1" smtClean="0">
                <a:solidFill>
                  <a:schemeClr val="tx2"/>
                </a:solidFill>
              </a:rPr>
              <a:t>interference</a:t>
            </a:r>
            <a:r>
              <a:rPr lang="sv-SE" sz="2000" b="0" dirty="0" smtClean="0">
                <a:solidFill>
                  <a:schemeClr val="tx2"/>
                </a:solidFill>
              </a:rPr>
              <a:t> from </a:t>
            </a:r>
            <a:r>
              <a:rPr lang="sv-SE" sz="2000" b="0" dirty="0" err="1" smtClean="0">
                <a:solidFill>
                  <a:schemeClr val="tx2"/>
                </a:solidFill>
              </a:rPr>
              <a:t>other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users</a:t>
            </a:r>
            <a:r>
              <a:rPr lang="sv-SE" sz="2000" b="0" dirty="0" smtClean="0">
                <a:solidFill>
                  <a:schemeClr val="tx2"/>
                </a:solidFill>
              </a:rPr>
              <a:t> given by the </a:t>
            </a:r>
            <a:r>
              <a:rPr lang="sv-SE" sz="2000" b="0" dirty="0" err="1" smtClean="0">
                <a:solidFill>
                  <a:schemeClr val="tx2"/>
                </a:solidFill>
              </a:rPr>
              <a:t>middle</a:t>
            </a:r>
            <a:r>
              <a:rPr lang="sv-SE" sz="2000" b="0" dirty="0" smtClean="0">
                <a:solidFill>
                  <a:schemeClr val="tx2"/>
                </a:solidFill>
              </a:rPr>
              <a:t> term </a:t>
            </a:r>
            <a:r>
              <a:rPr lang="sv-SE" sz="2000" b="0" dirty="0" err="1" smtClean="0">
                <a:solidFill>
                  <a:schemeClr val="tx2"/>
                </a:solidFill>
              </a:rPr>
              <a:t>vanishes</a:t>
            </a:r>
            <a:r>
              <a:rPr lang="sv-SE" sz="2000" b="0" dirty="0" smtClean="0">
                <a:solidFill>
                  <a:schemeClr val="tx2"/>
                </a:solidFill>
              </a:rPr>
              <a:t>.</a:t>
            </a:r>
            <a:endParaRPr lang="en-US" sz="2000" b="0" dirty="0" err="1" smtClean="0">
              <a:solidFill>
                <a:schemeClr val="tx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Suboptimum Detectors</a:t>
            </a:r>
            <a:endParaRPr lang="en-GB" sz="32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47714" y="1019175"/>
            <a:ext cx="431958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tx2"/>
                </a:solidFill>
              </a:rPr>
              <a:t>Conventional </a:t>
            </a:r>
            <a:r>
              <a:rPr lang="sv-SE" sz="2000" dirty="0" err="1" smtClean="0">
                <a:solidFill>
                  <a:schemeClr val="tx2"/>
                </a:solidFill>
              </a:rPr>
              <a:t>single-user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detector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4772025"/>
            <a:ext cx="1724025" cy="82867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7714" y="1562100"/>
            <a:ext cx="75199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If </a:t>
            </a:r>
            <a:r>
              <a:rPr lang="sv-SE" sz="2000" b="0" dirty="0" err="1" smtClean="0">
                <a:solidFill>
                  <a:schemeClr val="tx2"/>
                </a:solidFill>
              </a:rPr>
              <a:t>one</a:t>
            </a:r>
            <a:r>
              <a:rPr lang="sv-SE" sz="2000" b="0" dirty="0" smtClean="0">
                <a:solidFill>
                  <a:schemeClr val="tx2"/>
                </a:solidFill>
              </a:rPr>
              <a:t> or </a:t>
            </a:r>
            <a:r>
              <a:rPr lang="sv-SE" sz="2000" b="0" dirty="0" err="1" smtClean="0">
                <a:solidFill>
                  <a:schemeClr val="tx2"/>
                </a:solidFill>
              </a:rPr>
              <a:t>more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signature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sequences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are</a:t>
            </a:r>
            <a:r>
              <a:rPr lang="sv-SE" sz="2000" b="0" dirty="0" smtClean="0">
                <a:solidFill>
                  <a:schemeClr val="tx2"/>
                </a:solidFill>
              </a:rPr>
              <a:t> not </a:t>
            </a:r>
            <a:r>
              <a:rPr lang="sv-SE" sz="2000" b="0" dirty="0" err="1" smtClean="0">
                <a:solidFill>
                  <a:schemeClr val="tx2"/>
                </a:solidFill>
              </a:rPr>
              <a:t>orthogonal</a:t>
            </a:r>
            <a:r>
              <a:rPr lang="sv-SE" sz="2000" b="0" dirty="0" smtClean="0">
                <a:solidFill>
                  <a:schemeClr val="tx2"/>
                </a:solidFill>
              </a:rPr>
              <a:t>, the </a:t>
            </a:r>
            <a:r>
              <a:rPr lang="sv-SE" sz="2000" b="0" dirty="0" err="1" smtClean="0">
                <a:solidFill>
                  <a:schemeClr val="tx2"/>
                </a:solidFill>
              </a:rPr>
              <a:t>interference</a:t>
            </a:r>
            <a:r>
              <a:rPr lang="sv-SE" sz="2000" b="0" dirty="0" smtClean="0">
                <a:solidFill>
                  <a:schemeClr val="tx2"/>
                </a:solidFill>
              </a:rPr>
              <a:t> from </a:t>
            </a:r>
            <a:r>
              <a:rPr lang="sv-SE" sz="2000" b="0" dirty="0" err="1" smtClean="0">
                <a:solidFill>
                  <a:schemeClr val="tx2"/>
                </a:solidFill>
              </a:rPr>
              <a:t>other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users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can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become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excesive</a:t>
            </a:r>
            <a:r>
              <a:rPr lang="sv-SE" sz="2000" b="0" dirty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depending</a:t>
            </a:r>
            <a:r>
              <a:rPr lang="sv-SE" sz="2000" b="0" dirty="0" smtClean="0">
                <a:solidFill>
                  <a:schemeClr val="tx2"/>
                </a:solidFill>
              </a:rPr>
              <a:t> on the </a:t>
            </a:r>
            <a:r>
              <a:rPr lang="sv-SE" sz="2000" b="0" dirty="0" err="1" smtClean="0">
                <a:solidFill>
                  <a:schemeClr val="tx2"/>
                </a:solidFill>
              </a:rPr>
              <a:t>received</a:t>
            </a:r>
            <a:r>
              <a:rPr lang="sv-SE" sz="2000" b="0" dirty="0" smtClean="0">
                <a:solidFill>
                  <a:schemeClr val="tx2"/>
                </a:solidFill>
              </a:rPr>
              <a:t> signal </a:t>
            </a:r>
            <a:r>
              <a:rPr lang="sv-SE" sz="2000" b="0" dirty="0" err="1" smtClean="0">
                <a:solidFill>
                  <a:schemeClr val="tx2"/>
                </a:solidFill>
              </a:rPr>
              <a:t>energies</a:t>
            </a:r>
            <a:r>
              <a:rPr lang="sv-SE" sz="2000" b="0" dirty="0" smtClean="0">
                <a:solidFill>
                  <a:schemeClr val="tx2"/>
                </a:solidFill>
              </a:rPr>
              <a:t>.</a:t>
            </a:r>
          </a:p>
          <a:p>
            <a:endParaRPr lang="sv-SE" sz="2000" b="0" dirty="0">
              <a:solidFill>
                <a:schemeClr val="tx2"/>
              </a:solidFill>
            </a:endParaRPr>
          </a:p>
          <a:p>
            <a:r>
              <a:rPr lang="sv-SE" sz="2000" b="0" dirty="0" err="1" smtClean="0">
                <a:solidFill>
                  <a:schemeClr val="tx2"/>
                </a:solidFill>
              </a:rPr>
              <a:t>This</a:t>
            </a:r>
            <a:r>
              <a:rPr lang="sv-SE" sz="2000" b="0" dirty="0" smtClean="0">
                <a:solidFill>
                  <a:schemeClr val="tx2"/>
                </a:solidFill>
              </a:rPr>
              <a:t> is </a:t>
            </a:r>
            <a:r>
              <a:rPr lang="sv-SE" sz="2000" b="0" dirty="0" err="1" smtClean="0">
                <a:solidFill>
                  <a:schemeClr val="tx2"/>
                </a:solidFill>
              </a:rPr>
              <a:t>called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i="1" dirty="0" err="1" smtClean="0">
                <a:solidFill>
                  <a:schemeClr val="tx2"/>
                </a:solidFill>
              </a:rPr>
              <a:t>near</a:t>
            </a:r>
            <a:r>
              <a:rPr lang="sv-SE" sz="2000" b="0" i="1" dirty="0" smtClean="0">
                <a:solidFill>
                  <a:schemeClr val="tx2"/>
                </a:solidFill>
              </a:rPr>
              <a:t>-far problem</a:t>
            </a:r>
            <a:r>
              <a:rPr lang="sv-SE" sz="2000" b="0" dirty="0" smtClean="0">
                <a:solidFill>
                  <a:schemeClr val="tx2"/>
                </a:solidFill>
              </a:rPr>
              <a:t> and </a:t>
            </a:r>
            <a:r>
              <a:rPr lang="sv-SE" sz="2000" b="0" dirty="0" err="1" smtClean="0">
                <a:solidFill>
                  <a:schemeClr val="tx2"/>
                </a:solidFill>
              </a:rPr>
              <a:t>necessitates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some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power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of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power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control</a:t>
            </a:r>
            <a:r>
              <a:rPr lang="sv-SE" sz="2000" b="0" dirty="0" smtClean="0">
                <a:solidFill>
                  <a:schemeClr val="tx2"/>
                </a:solidFill>
              </a:rPr>
              <a:t>.</a:t>
            </a:r>
          </a:p>
          <a:p>
            <a:endParaRPr lang="sv-SE" sz="2000" b="0" dirty="0">
              <a:solidFill>
                <a:schemeClr val="tx2"/>
              </a:solidFill>
            </a:endParaRPr>
          </a:p>
          <a:p>
            <a:r>
              <a:rPr lang="sv-SE" sz="2000" b="0" dirty="0" smtClean="0">
                <a:solidFill>
                  <a:schemeClr val="tx2"/>
                </a:solidFill>
              </a:rPr>
              <a:t>In </a:t>
            </a:r>
            <a:r>
              <a:rPr lang="sv-SE" sz="2000" b="0" dirty="0" err="1" smtClean="0">
                <a:solidFill>
                  <a:schemeClr val="tx2"/>
                </a:solidFill>
              </a:rPr>
              <a:t>asynchronous</a:t>
            </a:r>
            <a:r>
              <a:rPr lang="sv-SE" sz="2000" b="0" dirty="0" smtClean="0">
                <a:solidFill>
                  <a:schemeClr val="tx2"/>
                </a:solidFill>
              </a:rPr>
              <a:t> transmission, the </a:t>
            </a:r>
            <a:r>
              <a:rPr lang="sv-SE" sz="2000" b="0" dirty="0" err="1" smtClean="0">
                <a:solidFill>
                  <a:schemeClr val="tx2"/>
                </a:solidFill>
              </a:rPr>
              <a:t>conventional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 smtClean="0">
                <a:solidFill>
                  <a:schemeClr val="tx2"/>
                </a:solidFill>
              </a:rPr>
              <a:t> is </a:t>
            </a:r>
            <a:r>
              <a:rPr lang="sv-SE" sz="2000" b="0" dirty="0" err="1" smtClean="0">
                <a:solidFill>
                  <a:schemeClr val="tx2"/>
                </a:solidFill>
              </a:rPr>
              <a:t>more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vulnerable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to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interference</a:t>
            </a:r>
            <a:r>
              <a:rPr lang="sv-SE" sz="2000" b="0" dirty="0" smtClean="0">
                <a:solidFill>
                  <a:schemeClr val="tx2"/>
                </a:solidFill>
              </a:rPr>
              <a:t>. </a:t>
            </a:r>
            <a:r>
              <a:rPr lang="sv-SE" sz="2000" b="0" dirty="0" err="1" smtClean="0">
                <a:solidFill>
                  <a:schemeClr val="tx2"/>
                </a:solidFill>
              </a:rPr>
              <a:t>This</a:t>
            </a:r>
            <a:r>
              <a:rPr lang="sv-SE" sz="2000" b="0" dirty="0" smtClean="0">
                <a:solidFill>
                  <a:schemeClr val="tx2"/>
                </a:solidFill>
              </a:rPr>
              <a:t> is </a:t>
            </a:r>
            <a:r>
              <a:rPr lang="sv-SE" sz="2000" b="0" dirty="0" err="1" smtClean="0">
                <a:solidFill>
                  <a:schemeClr val="tx2"/>
                </a:solidFill>
              </a:rPr>
              <a:t>because</a:t>
            </a:r>
            <a:r>
              <a:rPr lang="sv-SE" sz="2000" b="0" dirty="0" smtClean="0">
                <a:solidFill>
                  <a:schemeClr val="tx2"/>
                </a:solidFill>
              </a:rPr>
              <a:t> it is not </a:t>
            </a:r>
            <a:r>
              <a:rPr lang="sv-SE" sz="2000" b="0" dirty="0" err="1" smtClean="0">
                <a:solidFill>
                  <a:schemeClr val="tx2"/>
                </a:solidFill>
              </a:rPr>
              <a:t>possible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to</a:t>
            </a:r>
            <a:r>
              <a:rPr lang="sv-SE" sz="2000" b="0" dirty="0" smtClean="0">
                <a:solidFill>
                  <a:schemeClr val="tx2"/>
                </a:solidFill>
              </a:rPr>
              <a:t> design </a:t>
            </a:r>
            <a:r>
              <a:rPr lang="sv-SE" sz="2000" b="0" dirty="0" err="1" smtClean="0">
                <a:solidFill>
                  <a:schemeClr val="tx2"/>
                </a:solidFill>
              </a:rPr>
              <a:t>signature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sequences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that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are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orthogonal</a:t>
            </a:r>
            <a:r>
              <a:rPr lang="sv-SE" sz="2000" b="0" dirty="0" smtClean="0">
                <a:solidFill>
                  <a:schemeClr val="tx2"/>
                </a:solidFill>
              </a:rPr>
              <a:t>.</a:t>
            </a:r>
            <a:endParaRPr lang="en-US" sz="2000" b="0" dirty="0" err="1" smtClean="0">
              <a:solidFill>
                <a:schemeClr val="tx2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Suboptimum Detectors</a:t>
            </a:r>
            <a:endParaRPr lang="en-GB" sz="32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47714" y="1019175"/>
            <a:ext cx="431958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tx2"/>
                </a:solidFill>
              </a:rPr>
              <a:t>Conventional </a:t>
            </a:r>
            <a:r>
              <a:rPr lang="sv-SE" sz="2000" dirty="0" err="1" smtClean="0">
                <a:solidFill>
                  <a:schemeClr val="tx2"/>
                </a:solidFill>
              </a:rPr>
              <a:t>single-user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detector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7714" y="1562100"/>
                <a:ext cx="7519986" cy="2252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It has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linear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computational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complexity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, like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conventional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detector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,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but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does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not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suffer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from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other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interference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results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minimization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likelihood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function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yields</a:t>
                </a:r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Then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detected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symbols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sign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each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element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𝐾</m:t>
                        </m:r>
                      </m:sub>
                      <m:sup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endParaRPr lang="sv-SE" sz="2000" b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14" y="1562100"/>
                <a:ext cx="7519986" cy="2252989"/>
              </a:xfrm>
              <a:prstGeom prst="rect">
                <a:avLst/>
              </a:prstGeom>
              <a:blipFill rotWithShape="1">
                <a:blip r:embed="rId2"/>
                <a:stretch>
                  <a:fillRect l="-892" t="-108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Suboptimum Detectors</a:t>
            </a:r>
            <a:endParaRPr lang="en-GB" sz="3200" noProof="0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977014"/>
            <a:ext cx="4629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6" y="2899561"/>
            <a:ext cx="1594201" cy="50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88" y="3767464"/>
            <a:ext cx="1297635" cy="38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7713" y="1019175"/>
            <a:ext cx="350996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Decorrelating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detector</a:t>
            </a:r>
            <a:r>
              <a:rPr lang="sv-SE" sz="2000" dirty="0" smtClean="0">
                <a:solidFill>
                  <a:schemeClr val="tx2"/>
                </a:solidFill>
              </a:rPr>
              <a:t> (ML)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7714" y="1562100"/>
                <a:ext cx="7519986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The transformation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eliminates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interference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Therefore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near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-far problem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eliminated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It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called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decorrelating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detector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since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received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signal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correlated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modified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signature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waveforms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 Thus,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have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tuned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out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or </a:t>
                </a:r>
                <a:r>
                  <a:rPr lang="sv-SE" sz="2000" b="0" i="1" dirty="0" err="1" smtClean="0">
                    <a:solidFill>
                      <a:schemeClr val="tx2"/>
                    </a:solidFill>
                  </a:rPr>
                  <a:t>decorrelated</a:t>
                </a:r>
                <a:r>
                  <a:rPr lang="sv-SE" sz="2000" b="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multiuser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interference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For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asynchronous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transmission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minimization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yields</a:t>
                </a:r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Which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also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</a:t>
                </a:r>
                <a:r>
                  <a:rPr lang="sv-SE" sz="2000" b="0" i="1" dirty="0" err="1" smtClean="0">
                    <a:solidFill>
                      <a:schemeClr val="tx2"/>
                    </a:solidFill>
                  </a:rPr>
                  <a:t>decorrelating</a:t>
                </a:r>
                <a:r>
                  <a:rPr lang="sv-SE" sz="2000" b="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i="1" dirty="0" err="1" smtClean="0">
                    <a:solidFill>
                      <a:schemeClr val="tx2"/>
                    </a:solidFill>
                  </a:rPr>
                  <a:t>detector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,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since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v-SE" sz="20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in an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unbiased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estimate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and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multiuser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interference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has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been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eliminated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14" y="1562100"/>
                <a:ext cx="7519986" cy="4401205"/>
              </a:xfrm>
              <a:prstGeom prst="rect">
                <a:avLst/>
              </a:prstGeom>
              <a:blipFill rotWithShape="1">
                <a:blip r:embed="rId2"/>
                <a:stretch>
                  <a:fillRect l="-892" t="-554" r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Suboptimum Detectors</a:t>
            </a:r>
            <a:endParaRPr lang="en-GB" sz="32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47713" y="1019175"/>
            <a:ext cx="350996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Decorrelating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detector</a:t>
            </a:r>
            <a:r>
              <a:rPr lang="sv-SE" sz="2000" dirty="0" smtClean="0">
                <a:solidFill>
                  <a:schemeClr val="tx2"/>
                </a:solidFill>
              </a:rPr>
              <a:t> (ML)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78" y="4052915"/>
            <a:ext cx="1226857" cy="47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4503029"/>
            <a:ext cx="1580916" cy="3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4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27" y="2476500"/>
            <a:ext cx="336827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7714" y="1562100"/>
                <a:ext cx="7519986" cy="472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Another solution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obtained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seek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linear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transformation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v-SE" sz="20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sv-SE" sz="20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𝑨𝒓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,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where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matrix </a:t>
                </a:r>
                <a14:m>
                  <m:oMath xmlns:m="http://schemas.openxmlformats.org/officeDocument/2006/math">
                    <m:r>
                      <a:rPr lang="sv-SE" sz="20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be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determined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so as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minimize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mean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square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error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(MSE).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For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synchronous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communication</a:t>
                </a:r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And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asynchronous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communication</a:t>
                </a:r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>
                    <a:solidFill>
                      <a:schemeClr val="tx2"/>
                    </a:solidFill>
                  </a:rPr>
                  <a:t>w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here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output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again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sv-SE" sz="20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sv-SE" sz="20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sgn</m:t>
                    </m:r>
                    <m:r>
                      <a:rPr lang="sv-SE" sz="20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v-SE" sz="2000" b="1" i="0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𝐛</m:t>
                        </m:r>
                      </m:e>
                      <m:sup>
                        <m:r>
                          <a:rPr lang="sv-SE" sz="2000" b="0" i="0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sv-SE" sz="20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sv-SE" sz="2000" b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14" y="1562100"/>
                <a:ext cx="7519986" cy="4725717"/>
              </a:xfrm>
              <a:prstGeom prst="rect">
                <a:avLst/>
              </a:prstGeom>
              <a:blipFill rotWithShape="1">
                <a:blip r:embed="rId3"/>
                <a:stretch>
                  <a:fillRect l="-892" t="-516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Suboptimum Detectors</a:t>
            </a:r>
            <a:endParaRPr lang="en-GB" sz="32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47714" y="1019175"/>
            <a:ext cx="570071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tx2"/>
                </a:solidFill>
              </a:rPr>
              <a:t>Minimum </a:t>
            </a:r>
            <a:r>
              <a:rPr lang="sv-SE" sz="2000" dirty="0" err="1" smtClean="0">
                <a:solidFill>
                  <a:schemeClr val="tx2"/>
                </a:solidFill>
              </a:rPr>
              <a:t>mean-square-error</a:t>
            </a:r>
            <a:r>
              <a:rPr lang="sv-SE" sz="2000" dirty="0" smtClean="0">
                <a:solidFill>
                  <a:schemeClr val="tx2"/>
                </a:solidFill>
              </a:rPr>
              <a:t> (MMSE) </a:t>
            </a:r>
            <a:r>
              <a:rPr lang="sv-SE" sz="2000" dirty="0" err="1" smtClean="0">
                <a:solidFill>
                  <a:schemeClr val="tx2"/>
                </a:solidFill>
              </a:rPr>
              <a:t>detector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38" y="3564563"/>
            <a:ext cx="1147763" cy="4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19" y="3661281"/>
            <a:ext cx="2549688" cy="7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38" y="4013114"/>
            <a:ext cx="1486465" cy="39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03" y="5126564"/>
            <a:ext cx="2597719" cy="63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38" y="5232663"/>
            <a:ext cx="2174926" cy="42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Successive Interference Cancellation</a:t>
            </a:r>
            <a:endParaRPr lang="en-GB" sz="32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52475" y="1028700"/>
            <a:ext cx="75057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Successive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Interference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Cancellation</a:t>
            </a:r>
            <a:r>
              <a:rPr lang="sv-SE" sz="2000" dirty="0" smtClean="0">
                <a:solidFill>
                  <a:schemeClr val="tx2"/>
                </a:solidFill>
              </a:rPr>
              <a:t> (SIC) is </a:t>
            </a:r>
            <a:r>
              <a:rPr lang="sv-SE" sz="2000" dirty="0" err="1" smtClean="0">
                <a:solidFill>
                  <a:schemeClr val="tx2"/>
                </a:solidFill>
              </a:rPr>
              <a:t>another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multiuser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detection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technique</a:t>
            </a:r>
            <a:r>
              <a:rPr lang="sv-SE" sz="2000" dirty="0" smtClean="0">
                <a:solidFill>
                  <a:schemeClr val="tx2"/>
                </a:solidFill>
              </a:rPr>
              <a:t>. The </a:t>
            </a:r>
            <a:r>
              <a:rPr lang="sv-SE" sz="2000" dirty="0" err="1" smtClean="0">
                <a:solidFill>
                  <a:schemeClr val="tx2"/>
                </a:solidFill>
              </a:rPr>
              <a:t>interfering</a:t>
            </a:r>
            <a:r>
              <a:rPr lang="sv-SE" sz="2000" dirty="0" smtClean="0">
                <a:solidFill>
                  <a:schemeClr val="tx2"/>
                </a:solidFill>
              </a:rPr>
              <a:t> signal </a:t>
            </a:r>
            <a:r>
              <a:rPr lang="sv-SE" sz="2000" dirty="0" err="1" smtClean="0">
                <a:solidFill>
                  <a:schemeClr val="tx2"/>
                </a:solidFill>
              </a:rPr>
              <a:t>waveforms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are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removed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one</a:t>
            </a:r>
            <a:r>
              <a:rPr lang="sv-SE" sz="2000" dirty="0" smtClean="0">
                <a:solidFill>
                  <a:schemeClr val="tx2"/>
                </a:solidFill>
              </a:rPr>
              <a:t> at a </a:t>
            </a:r>
            <a:r>
              <a:rPr lang="sv-SE" sz="2000" dirty="0" err="1" smtClean="0">
                <a:solidFill>
                  <a:schemeClr val="tx2"/>
                </a:solidFill>
              </a:rPr>
              <a:t>time</a:t>
            </a:r>
            <a:r>
              <a:rPr lang="sv-SE" sz="2000" dirty="0" smtClean="0">
                <a:solidFill>
                  <a:schemeClr val="tx2"/>
                </a:solidFill>
              </a:rPr>
              <a:t> as </a:t>
            </a:r>
            <a:r>
              <a:rPr lang="sv-SE" sz="2000" dirty="0" err="1" smtClean="0">
                <a:solidFill>
                  <a:schemeClr val="tx2"/>
                </a:solidFill>
              </a:rPr>
              <a:t>they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are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detected</a:t>
            </a:r>
            <a:r>
              <a:rPr lang="sv-SE" sz="2000" dirty="0" smtClean="0">
                <a:solidFill>
                  <a:schemeClr val="tx2"/>
                </a:solidFill>
              </a:rPr>
              <a:t>.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75" y="2143125"/>
            <a:ext cx="75057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The </a:t>
            </a:r>
            <a:r>
              <a:rPr lang="sv-SE" sz="2000" b="0" dirty="0" err="1" smtClean="0">
                <a:solidFill>
                  <a:schemeClr val="tx2"/>
                </a:solidFill>
              </a:rPr>
              <a:t>user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with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strongest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received</a:t>
            </a:r>
            <a:r>
              <a:rPr lang="sv-SE" sz="2000" b="0" dirty="0" smtClean="0">
                <a:solidFill>
                  <a:schemeClr val="tx2"/>
                </a:solidFill>
              </a:rPr>
              <a:t> signal is </a:t>
            </a:r>
            <a:r>
              <a:rPr lang="sv-SE" sz="2000" b="0" dirty="0" err="1" smtClean="0">
                <a:solidFill>
                  <a:schemeClr val="tx2"/>
                </a:solidFill>
              </a:rPr>
              <a:t>demodulated</a:t>
            </a:r>
            <a:r>
              <a:rPr lang="sv-SE" sz="2000" b="0" dirty="0" smtClean="0">
                <a:solidFill>
                  <a:schemeClr val="tx2"/>
                </a:solidFill>
              </a:rPr>
              <a:t> and </a:t>
            </a:r>
            <a:r>
              <a:rPr lang="sv-SE" sz="2000" b="0" dirty="0" err="1" smtClean="0">
                <a:solidFill>
                  <a:schemeClr val="tx2"/>
                </a:solidFill>
              </a:rPr>
              <a:t>detected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first</a:t>
            </a:r>
            <a:r>
              <a:rPr lang="sv-SE" sz="2000" b="0" dirty="0" smtClean="0">
                <a:solidFill>
                  <a:schemeClr val="tx2"/>
                </a:solidFill>
              </a:rPr>
              <a:t>. </a:t>
            </a:r>
            <a:r>
              <a:rPr lang="sv-SE" sz="2000" b="0" dirty="0" err="1" smtClean="0">
                <a:solidFill>
                  <a:schemeClr val="tx2"/>
                </a:solidFill>
              </a:rPr>
              <a:t>Then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this</a:t>
            </a:r>
            <a:r>
              <a:rPr lang="sv-SE" sz="2000" b="0" dirty="0" smtClean="0">
                <a:solidFill>
                  <a:schemeClr val="tx2"/>
                </a:solidFill>
              </a:rPr>
              <a:t> information is </a:t>
            </a:r>
            <a:r>
              <a:rPr lang="sv-SE" sz="2000" b="0" dirty="0" err="1" smtClean="0">
                <a:solidFill>
                  <a:schemeClr val="tx2"/>
                </a:solidFill>
              </a:rPr>
              <a:t>used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to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substract</a:t>
            </a:r>
            <a:r>
              <a:rPr lang="sv-SE" sz="2000" b="0" dirty="0" smtClean="0">
                <a:solidFill>
                  <a:schemeClr val="tx2"/>
                </a:solidFill>
              </a:rPr>
              <a:t> the signal </a:t>
            </a:r>
            <a:r>
              <a:rPr lang="sv-SE" sz="2000" b="0" dirty="0" err="1" smtClean="0">
                <a:solidFill>
                  <a:schemeClr val="tx2"/>
                </a:solidFill>
              </a:rPr>
              <a:t>of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particular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user</a:t>
            </a:r>
            <a:r>
              <a:rPr lang="sv-SE" sz="2000" b="0" dirty="0" smtClean="0">
                <a:solidFill>
                  <a:schemeClr val="tx2"/>
                </a:solidFill>
              </a:rPr>
              <a:t> from the </a:t>
            </a:r>
            <a:r>
              <a:rPr lang="sv-SE" sz="2000" b="0" dirty="0" err="1" smtClean="0">
                <a:solidFill>
                  <a:schemeClr val="tx2"/>
                </a:solidFill>
              </a:rPr>
              <a:t>received</a:t>
            </a:r>
            <a:r>
              <a:rPr lang="sv-SE" sz="2000" b="0" dirty="0" smtClean="0">
                <a:solidFill>
                  <a:schemeClr val="tx2"/>
                </a:solidFill>
              </a:rPr>
              <a:t> signal.</a:t>
            </a:r>
          </a:p>
          <a:p>
            <a:endParaRPr lang="sv-SE" sz="2000" b="0" dirty="0">
              <a:solidFill>
                <a:schemeClr val="tx2"/>
              </a:solidFill>
            </a:endParaRPr>
          </a:p>
          <a:p>
            <a:r>
              <a:rPr lang="sv-SE" sz="2000" b="0" dirty="0" smtClean="0">
                <a:solidFill>
                  <a:schemeClr val="tx2"/>
                </a:solidFill>
              </a:rPr>
              <a:t>For </a:t>
            </a:r>
            <a:r>
              <a:rPr lang="sv-SE" sz="2000" b="0" dirty="0" err="1" smtClean="0">
                <a:solidFill>
                  <a:schemeClr val="tx2"/>
                </a:solidFill>
              </a:rPr>
              <a:t>synchronous</a:t>
            </a:r>
            <a:r>
              <a:rPr lang="sv-SE" sz="2000" b="0" dirty="0" smtClean="0">
                <a:solidFill>
                  <a:schemeClr val="tx2"/>
                </a:solidFill>
              </a:rPr>
              <a:t> transmission</a:t>
            </a:r>
          </a:p>
          <a:p>
            <a:endParaRPr lang="sv-SE" sz="2000" b="0" dirty="0">
              <a:solidFill>
                <a:schemeClr val="tx2"/>
              </a:solidFill>
            </a:endParaRPr>
          </a:p>
          <a:p>
            <a:endParaRPr lang="sv-SE" sz="2000" b="0" dirty="0" smtClean="0">
              <a:solidFill>
                <a:schemeClr val="tx2"/>
              </a:solidFill>
            </a:endParaRPr>
          </a:p>
          <a:p>
            <a:endParaRPr lang="sv-SE" sz="2000" b="0" dirty="0" smtClean="0">
              <a:solidFill>
                <a:schemeClr val="tx2"/>
              </a:solidFill>
            </a:endParaRPr>
          </a:p>
          <a:p>
            <a:r>
              <a:rPr lang="sv-SE" sz="2000" b="0" dirty="0" err="1">
                <a:solidFill>
                  <a:schemeClr val="tx2"/>
                </a:solidFill>
              </a:rPr>
              <a:t>W</a:t>
            </a:r>
            <a:r>
              <a:rPr lang="sv-SE" sz="2000" b="0" dirty="0" err="1" smtClean="0">
                <a:solidFill>
                  <a:schemeClr val="tx2"/>
                </a:solidFill>
              </a:rPr>
              <a:t>hich</a:t>
            </a:r>
            <a:r>
              <a:rPr lang="sv-SE" sz="2000" b="0" dirty="0" smtClean="0">
                <a:solidFill>
                  <a:schemeClr val="tx2"/>
                </a:solidFill>
              </a:rPr>
              <a:t> is a </a:t>
            </a:r>
            <a:r>
              <a:rPr lang="sv-SE" sz="2000" b="0" dirty="0" err="1" smtClean="0">
                <a:solidFill>
                  <a:schemeClr val="tx2"/>
                </a:solidFill>
              </a:rPr>
              <a:t>suboptimum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 smtClean="0">
                <a:solidFill>
                  <a:schemeClr val="tx2"/>
                </a:solidFill>
              </a:rPr>
              <a:t>. The </a:t>
            </a:r>
            <a:r>
              <a:rPr lang="sv-SE" sz="2000" b="0" dirty="0" err="1" smtClean="0">
                <a:solidFill>
                  <a:schemeClr val="tx2"/>
                </a:solidFill>
              </a:rPr>
              <a:t>jointly</a:t>
            </a:r>
            <a:r>
              <a:rPr lang="sv-SE" sz="2000" b="0" dirty="0" smtClean="0">
                <a:solidFill>
                  <a:schemeClr val="tx2"/>
                </a:solidFill>
              </a:rPr>
              <a:t> optimum </a:t>
            </a:r>
            <a:r>
              <a:rPr lang="sv-SE" sz="2000" b="0" dirty="0" err="1" smtClean="0">
                <a:solidFill>
                  <a:schemeClr val="tx2"/>
                </a:solidFill>
              </a:rPr>
              <a:t>interference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canceller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may</a:t>
            </a:r>
            <a:r>
              <a:rPr lang="sv-SE" sz="2000" b="0" dirty="0" smtClean="0">
                <a:solidFill>
                  <a:schemeClr val="tx2"/>
                </a:solidFill>
              </a:rPr>
              <a:t> be </a:t>
            </a:r>
            <a:r>
              <a:rPr lang="sv-SE" sz="2000" b="0" dirty="0" err="1" smtClean="0">
                <a:solidFill>
                  <a:schemeClr val="tx2"/>
                </a:solidFill>
              </a:rPr>
              <a:t>defined</a:t>
            </a:r>
            <a:r>
              <a:rPr lang="sv-SE" sz="2000" b="0" dirty="0" smtClean="0">
                <a:solidFill>
                  <a:schemeClr val="tx2"/>
                </a:solidFill>
              </a:rPr>
              <a:t> as</a:t>
            </a:r>
          </a:p>
          <a:p>
            <a:endParaRPr lang="en-US" sz="2000" b="0" dirty="0" err="1" smtClean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77" y="3686175"/>
            <a:ext cx="339189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77" y="5286375"/>
            <a:ext cx="2994694" cy="82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475" y="1552635"/>
            <a:ext cx="75152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0" dirty="0" err="1" smtClean="0">
                <a:solidFill>
                  <a:schemeClr val="tx2"/>
                </a:solidFill>
              </a:rPr>
              <a:t>This</a:t>
            </a:r>
            <a:r>
              <a:rPr lang="sv-SE" sz="2000" b="0" dirty="0" smtClean="0">
                <a:solidFill>
                  <a:schemeClr val="tx2"/>
                </a:solidFill>
              </a:rPr>
              <a:t> is a </a:t>
            </a:r>
            <a:r>
              <a:rPr lang="sv-SE" sz="2000" b="0" dirty="0" err="1" smtClean="0">
                <a:solidFill>
                  <a:schemeClr val="tx2"/>
                </a:solidFill>
              </a:rPr>
              <a:t>technique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that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employs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multiple</a:t>
            </a:r>
            <a:r>
              <a:rPr lang="sv-SE" sz="2000" b="0" dirty="0" smtClean="0">
                <a:solidFill>
                  <a:schemeClr val="tx2"/>
                </a:solidFill>
              </a:rPr>
              <a:t> iterations in </a:t>
            </a:r>
            <a:r>
              <a:rPr lang="sv-SE" sz="2000" b="0" dirty="0" err="1" smtClean="0">
                <a:solidFill>
                  <a:schemeClr val="tx2"/>
                </a:solidFill>
              </a:rPr>
              <a:t>detecting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user</a:t>
            </a:r>
            <a:r>
              <a:rPr lang="sv-SE" sz="2000" b="0" dirty="0" smtClean="0">
                <a:solidFill>
                  <a:schemeClr val="tx2"/>
                </a:solidFill>
              </a:rPr>
              <a:t> bits and </a:t>
            </a:r>
            <a:r>
              <a:rPr lang="sv-SE" sz="2000" b="0" dirty="0" err="1" smtClean="0">
                <a:solidFill>
                  <a:schemeClr val="tx2"/>
                </a:solidFill>
              </a:rPr>
              <a:t>cancelling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interference</a:t>
            </a:r>
            <a:r>
              <a:rPr lang="sv-SE" sz="2000" b="0" dirty="0" smtClean="0">
                <a:solidFill>
                  <a:schemeClr val="tx2"/>
                </a:solidFill>
              </a:rPr>
              <a:t>.</a:t>
            </a:r>
          </a:p>
          <a:p>
            <a:endParaRPr lang="sv-SE" sz="2000" b="0" dirty="0">
              <a:solidFill>
                <a:schemeClr val="tx2"/>
              </a:solidFill>
            </a:endParaRPr>
          </a:p>
          <a:p>
            <a:r>
              <a:rPr lang="sv-SE" sz="2000" b="0" dirty="0" err="1" smtClean="0">
                <a:solidFill>
                  <a:schemeClr val="tx2"/>
                </a:solidFill>
              </a:rPr>
              <a:t>Example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with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two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users</a:t>
            </a:r>
            <a:r>
              <a:rPr lang="sv-SE" sz="2000" b="0" dirty="0" smtClean="0">
                <a:solidFill>
                  <a:schemeClr val="tx2"/>
                </a:solidFill>
              </a:rPr>
              <a:t> and </a:t>
            </a:r>
            <a:r>
              <a:rPr lang="sv-SE" sz="2000" b="0" dirty="0" err="1" smtClean="0">
                <a:solidFill>
                  <a:schemeClr val="tx2"/>
                </a:solidFill>
              </a:rPr>
              <a:t>synchronous</a:t>
            </a:r>
            <a:r>
              <a:rPr lang="sv-SE" sz="2000" b="0" dirty="0" smtClean="0">
                <a:solidFill>
                  <a:schemeClr val="tx2"/>
                </a:solidFill>
              </a:rPr>
              <a:t> transmission:</a:t>
            </a:r>
          </a:p>
          <a:p>
            <a:endParaRPr lang="sv-SE" sz="1200" b="0" dirty="0">
              <a:solidFill>
                <a:schemeClr val="tx2"/>
              </a:solidFill>
            </a:endParaRPr>
          </a:p>
          <a:p>
            <a:r>
              <a:rPr lang="sv-SE" sz="1400" b="0" dirty="0" err="1" smtClean="0">
                <a:solidFill>
                  <a:schemeClr val="tx2"/>
                </a:solidFill>
              </a:rPr>
              <a:t>First</a:t>
            </a:r>
            <a:r>
              <a:rPr lang="sv-SE" sz="1400" b="0" dirty="0" smtClean="0">
                <a:solidFill>
                  <a:schemeClr val="tx2"/>
                </a:solidFill>
              </a:rPr>
              <a:t> </a:t>
            </a:r>
            <a:r>
              <a:rPr lang="sv-SE" sz="1400" b="0" dirty="0" err="1" smtClean="0">
                <a:solidFill>
                  <a:schemeClr val="tx2"/>
                </a:solidFill>
              </a:rPr>
              <a:t>stage</a:t>
            </a:r>
            <a:endParaRPr lang="sv-SE" sz="1400" b="0" dirty="0">
              <a:solidFill>
                <a:schemeClr val="tx2"/>
              </a:solidFill>
            </a:endParaRPr>
          </a:p>
          <a:p>
            <a:r>
              <a:rPr lang="sv-SE" sz="1400" b="0" dirty="0" smtClean="0">
                <a:solidFill>
                  <a:schemeClr val="tx2"/>
                </a:solidFill>
              </a:rPr>
              <a:t>(</a:t>
            </a:r>
            <a:r>
              <a:rPr lang="sv-SE" sz="1400" b="0" dirty="0" err="1" smtClean="0">
                <a:solidFill>
                  <a:schemeClr val="tx2"/>
                </a:solidFill>
              </a:rPr>
              <a:t>decorrelating</a:t>
            </a:r>
            <a:r>
              <a:rPr lang="sv-SE" sz="1400" b="0" dirty="0" smtClean="0">
                <a:solidFill>
                  <a:schemeClr val="tx2"/>
                </a:solidFill>
              </a:rPr>
              <a:t> </a:t>
            </a:r>
            <a:r>
              <a:rPr lang="sv-SE" sz="1400" b="0" dirty="0" err="1" smtClean="0">
                <a:solidFill>
                  <a:schemeClr val="tx2"/>
                </a:solidFill>
              </a:rPr>
              <a:t>detector</a:t>
            </a:r>
            <a:r>
              <a:rPr lang="sv-SE" sz="1400" b="0" dirty="0">
                <a:solidFill>
                  <a:schemeClr val="tx2"/>
                </a:solidFill>
              </a:rPr>
              <a:t>)</a:t>
            </a:r>
            <a:r>
              <a:rPr lang="sv-SE" sz="1400" b="0" dirty="0" smtClean="0">
                <a:solidFill>
                  <a:schemeClr val="tx2"/>
                </a:solidFill>
              </a:rPr>
              <a:t>:</a:t>
            </a:r>
          </a:p>
          <a:p>
            <a:endParaRPr lang="sv-SE" sz="1400" b="0" dirty="0" smtClean="0">
              <a:solidFill>
                <a:schemeClr val="tx2"/>
              </a:solidFill>
            </a:endParaRPr>
          </a:p>
          <a:p>
            <a:endParaRPr lang="sv-SE" sz="1400" b="0" dirty="0">
              <a:solidFill>
                <a:schemeClr val="tx2"/>
              </a:solidFill>
            </a:endParaRPr>
          </a:p>
          <a:p>
            <a:r>
              <a:rPr lang="sv-SE" sz="1400" b="0" dirty="0" smtClean="0">
                <a:solidFill>
                  <a:schemeClr val="tx2"/>
                </a:solidFill>
              </a:rPr>
              <a:t>Second </a:t>
            </a:r>
            <a:r>
              <a:rPr lang="sv-SE" sz="1400" b="0" dirty="0" err="1" smtClean="0">
                <a:solidFill>
                  <a:schemeClr val="tx2"/>
                </a:solidFill>
              </a:rPr>
              <a:t>stage</a:t>
            </a:r>
            <a:r>
              <a:rPr lang="sv-SE" sz="1400" b="0" dirty="0" smtClean="0">
                <a:solidFill>
                  <a:schemeClr val="tx2"/>
                </a:solidFill>
              </a:rPr>
              <a:t>:</a:t>
            </a:r>
            <a:br>
              <a:rPr lang="sv-SE" sz="1400" b="0" dirty="0" smtClean="0">
                <a:solidFill>
                  <a:schemeClr val="tx2"/>
                </a:solidFill>
              </a:rPr>
            </a:br>
            <a:endParaRPr lang="sv-SE" sz="1400" b="0" dirty="0" smtClean="0">
              <a:solidFill>
                <a:schemeClr val="tx2"/>
              </a:solidFill>
            </a:endParaRPr>
          </a:p>
          <a:p>
            <a:endParaRPr lang="sv-SE" sz="1400" b="0" dirty="0">
              <a:solidFill>
                <a:schemeClr val="tx2"/>
              </a:solidFill>
            </a:endParaRPr>
          </a:p>
          <a:p>
            <a:endParaRPr lang="sv-SE" sz="1400" b="0" dirty="0">
              <a:solidFill>
                <a:schemeClr val="tx2"/>
              </a:solidFill>
            </a:endParaRPr>
          </a:p>
          <a:p>
            <a:r>
              <a:rPr lang="sv-SE" sz="1400" b="0" dirty="0" err="1" smtClean="0">
                <a:solidFill>
                  <a:schemeClr val="tx2"/>
                </a:solidFill>
              </a:rPr>
              <a:t>Third</a:t>
            </a:r>
            <a:r>
              <a:rPr lang="sv-SE" sz="1400" b="0" dirty="0" smtClean="0">
                <a:solidFill>
                  <a:schemeClr val="tx2"/>
                </a:solidFill>
              </a:rPr>
              <a:t> </a:t>
            </a:r>
            <a:r>
              <a:rPr lang="sv-SE" sz="1400" b="0" dirty="0" err="1" smtClean="0">
                <a:solidFill>
                  <a:schemeClr val="tx2"/>
                </a:solidFill>
              </a:rPr>
              <a:t>stage</a:t>
            </a:r>
            <a:r>
              <a:rPr lang="sv-SE" sz="1400" b="0" dirty="0" smtClean="0">
                <a:solidFill>
                  <a:schemeClr val="tx2"/>
                </a:solidFill>
              </a:rPr>
              <a:t>:</a:t>
            </a:r>
          </a:p>
          <a:p>
            <a:endParaRPr lang="sv-SE" sz="1400" b="0" dirty="0">
              <a:solidFill>
                <a:schemeClr val="tx2"/>
              </a:solidFill>
            </a:endParaRPr>
          </a:p>
          <a:p>
            <a:endParaRPr lang="sv-SE" sz="1400" b="0" dirty="0" smtClean="0">
              <a:solidFill>
                <a:schemeClr val="tx2"/>
              </a:solidFill>
            </a:endParaRPr>
          </a:p>
          <a:p>
            <a:r>
              <a:rPr lang="sv-SE" sz="2000" b="0" dirty="0" smtClean="0">
                <a:solidFill>
                  <a:schemeClr val="tx2"/>
                </a:solidFill>
              </a:rPr>
              <a:t>Iterations stop </a:t>
            </a:r>
            <a:r>
              <a:rPr lang="sv-SE" sz="2000" b="0" dirty="0" err="1" smtClean="0">
                <a:solidFill>
                  <a:schemeClr val="tx2"/>
                </a:solidFill>
              </a:rPr>
              <a:t>when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there</a:t>
            </a:r>
            <a:r>
              <a:rPr lang="sv-SE" sz="2000" b="0" dirty="0" smtClean="0">
                <a:solidFill>
                  <a:schemeClr val="tx2"/>
                </a:solidFill>
              </a:rPr>
              <a:t> is no </a:t>
            </a:r>
            <a:r>
              <a:rPr lang="sv-SE" sz="2000" b="0" dirty="0" err="1" smtClean="0">
                <a:solidFill>
                  <a:schemeClr val="tx2"/>
                </a:solidFill>
              </a:rPr>
              <a:t>change</a:t>
            </a:r>
            <a:r>
              <a:rPr lang="sv-SE" sz="2000" b="0" dirty="0" smtClean="0">
                <a:solidFill>
                  <a:schemeClr val="tx2"/>
                </a:solidFill>
              </a:rPr>
              <a:t> in the </a:t>
            </a:r>
            <a:r>
              <a:rPr lang="sv-SE" sz="2000" b="0" dirty="0" err="1" smtClean="0">
                <a:solidFill>
                  <a:schemeClr val="tx2"/>
                </a:solidFill>
              </a:rPr>
              <a:t>decisions</a:t>
            </a:r>
            <a:r>
              <a:rPr lang="sv-SE" sz="2000" b="0" dirty="0" smtClean="0">
                <a:solidFill>
                  <a:schemeClr val="tx2"/>
                </a:solidFill>
              </a:rPr>
              <a:t>. </a:t>
            </a:r>
            <a:r>
              <a:rPr lang="sv-SE" sz="2000" b="0" dirty="0" err="1" smtClean="0">
                <a:solidFill>
                  <a:schemeClr val="tx2"/>
                </a:solidFill>
              </a:rPr>
              <a:t>This</a:t>
            </a:r>
            <a:r>
              <a:rPr lang="sv-SE" sz="2000" b="0" dirty="0" smtClean="0">
                <a:solidFill>
                  <a:schemeClr val="tx2"/>
                </a:solidFill>
              </a:rPr>
              <a:t> is a </a:t>
            </a:r>
            <a:r>
              <a:rPr lang="sv-SE" sz="2000" b="0" dirty="0" err="1" smtClean="0">
                <a:solidFill>
                  <a:schemeClr val="tx2"/>
                </a:solidFill>
              </a:rPr>
              <a:t>suboptimum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that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does</a:t>
            </a:r>
            <a:r>
              <a:rPr lang="sv-SE" sz="2000" b="0" dirty="0" smtClean="0">
                <a:solidFill>
                  <a:schemeClr val="tx2"/>
                </a:solidFill>
              </a:rPr>
              <a:t> not </a:t>
            </a:r>
            <a:r>
              <a:rPr lang="sv-SE" sz="2000" b="0" dirty="0" err="1" smtClean="0">
                <a:solidFill>
                  <a:schemeClr val="tx2"/>
                </a:solidFill>
              </a:rPr>
              <a:t>converge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to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jointly</a:t>
            </a:r>
            <a:r>
              <a:rPr lang="sv-SE" sz="2000" b="0" dirty="0" smtClean="0">
                <a:solidFill>
                  <a:schemeClr val="tx2"/>
                </a:solidFill>
              </a:rPr>
              <a:t> optimum </a:t>
            </a:r>
            <a:r>
              <a:rPr lang="sv-SE" sz="2000" b="0" dirty="0" err="1" smtClean="0">
                <a:solidFill>
                  <a:schemeClr val="tx2"/>
                </a:solidFill>
              </a:rPr>
              <a:t>multiuser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Successive Interference Cancellation</a:t>
            </a:r>
            <a:endParaRPr lang="en-GB" sz="3200" noProof="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02" y="2960370"/>
            <a:ext cx="15811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75" y="1019175"/>
            <a:ext cx="525015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Multistage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interference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cancellation</a:t>
            </a:r>
            <a:r>
              <a:rPr lang="sv-SE" sz="2000" dirty="0" smtClean="0">
                <a:solidFill>
                  <a:schemeClr val="tx2"/>
                </a:solidFill>
              </a:rPr>
              <a:t> (MIC)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Performance Characteristics of Detectors</a:t>
            </a:r>
            <a:endParaRPr lang="en-GB" sz="3200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666749" y="1000125"/>
            <a:ext cx="7705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Bit </a:t>
            </a:r>
            <a:r>
              <a:rPr lang="sv-SE" sz="2000" b="0" dirty="0" err="1" smtClean="0">
                <a:solidFill>
                  <a:schemeClr val="tx2"/>
                </a:solidFill>
              </a:rPr>
              <a:t>error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probability</a:t>
            </a:r>
            <a:r>
              <a:rPr lang="sv-SE" sz="2000" b="0" dirty="0" smtClean="0">
                <a:solidFill>
                  <a:schemeClr val="tx2"/>
                </a:solidFill>
              </a:rPr>
              <a:t> is </a:t>
            </a:r>
            <a:r>
              <a:rPr lang="sv-SE" sz="2000" b="0" dirty="0" err="1" smtClean="0">
                <a:solidFill>
                  <a:schemeClr val="tx2"/>
                </a:solidFill>
              </a:rPr>
              <a:t>generally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desirable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performance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measure</a:t>
            </a:r>
            <a:r>
              <a:rPr lang="sv-SE" sz="2000" b="0" dirty="0" smtClean="0">
                <a:solidFill>
                  <a:schemeClr val="tx2"/>
                </a:solidFill>
              </a:rPr>
              <a:t> in </a:t>
            </a:r>
            <a:r>
              <a:rPr lang="sv-SE" sz="2000" b="0" dirty="0" err="1" smtClean="0">
                <a:solidFill>
                  <a:schemeClr val="tx2"/>
                </a:solidFill>
              </a:rPr>
              <a:t>multiuser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communications</a:t>
            </a:r>
            <a:r>
              <a:rPr lang="sv-SE" sz="2000" b="0" dirty="0" smtClean="0">
                <a:solidFill>
                  <a:schemeClr val="tx2"/>
                </a:solidFill>
              </a:rPr>
              <a:t>.</a:t>
            </a:r>
          </a:p>
          <a:p>
            <a:endParaRPr lang="sv-SE" sz="2000" b="0" dirty="0">
              <a:solidFill>
                <a:schemeClr val="tx2"/>
              </a:solidFill>
            </a:endParaRPr>
          </a:p>
          <a:p>
            <a:r>
              <a:rPr lang="sv-SE" sz="2000" b="0" dirty="0" smtClean="0">
                <a:solidFill>
                  <a:schemeClr val="tx2"/>
                </a:solidFill>
              </a:rPr>
              <a:t>The </a:t>
            </a:r>
            <a:r>
              <a:rPr lang="sv-SE" sz="2000" b="0" dirty="0" err="1" smtClean="0">
                <a:solidFill>
                  <a:schemeClr val="tx2"/>
                </a:solidFill>
              </a:rPr>
              <a:t>probability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of</a:t>
            </a:r>
            <a:r>
              <a:rPr lang="sv-SE" sz="2000" b="0" dirty="0" smtClean="0">
                <a:solidFill>
                  <a:schemeClr val="tx2"/>
                </a:solidFill>
              </a:rPr>
              <a:t> a bit </a:t>
            </a:r>
            <a:r>
              <a:rPr lang="sv-SE" sz="2000" b="0" dirty="0" err="1" smtClean="0">
                <a:solidFill>
                  <a:schemeClr val="tx2"/>
                </a:solidFill>
              </a:rPr>
              <a:t>error</a:t>
            </a:r>
            <a:r>
              <a:rPr lang="sv-SE" sz="2000" b="0" dirty="0" smtClean="0">
                <a:solidFill>
                  <a:schemeClr val="tx2"/>
                </a:solidFill>
              </a:rPr>
              <a:t> for a </a:t>
            </a:r>
            <a:r>
              <a:rPr lang="sv-SE" sz="2000" b="0" dirty="0" err="1" smtClean="0">
                <a:solidFill>
                  <a:schemeClr val="tx2"/>
                </a:solidFill>
              </a:rPr>
              <a:t>single-user</a:t>
            </a:r>
            <a:r>
              <a:rPr lang="sv-SE" sz="2000" b="0" dirty="0" smtClean="0">
                <a:solidFill>
                  <a:schemeClr val="tx2"/>
                </a:solidFill>
              </a:rPr>
              <a:t> receiver for the optimum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 smtClean="0">
                <a:solidFill>
                  <a:schemeClr val="tx2"/>
                </a:solidFill>
              </a:rPr>
              <a:t> is </a:t>
            </a:r>
            <a:r>
              <a:rPr lang="sv-SE" sz="2000" b="0" dirty="0" err="1" smtClean="0">
                <a:solidFill>
                  <a:schemeClr val="tx2"/>
                </a:solidFill>
              </a:rPr>
              <a:t>extremely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difficult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to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evaluate</a:t>
            </a:r>
            <a:r>
              <a:rPr lang="sv-SE" sz="2000" b="0" dirty="0" smtClean="0">
                <a:solidFill>
                  <a:schemeClr val="tx2"/>
                </a:solidFill>
              </a:rPr>
              <a:t>. </a:t>
            </a:r>
            <a:r>
              <a:rPr lang="sv-SE" sz="2000" b="0" dirty="0" err="1" smtClean="0">
                <a:solidFill>
                  <a:schemeClr val="tx2"/>
                </a:solidFill>
              </a:rPr>
              <a:t>We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use</a:t>
            </a:r>
            <a:r>
              <a:rPr lang="sv-SE" sz="2000" b="0" dirty="0" smtClean="0">
                <a:solidFill>
                  <a:schemeClr val="tx2"/>
                </a:solidFill>
              </a:rPr>
              <a:t> the </a:t>
            </a:r>
            <a:r>
              <a:rPr lang="sv-SE" sz="2000" b="0" dirty="0" err="1" smtClean="0">
                <a:solidFill>
                  <a:schemeClr val="tx2"/>
                </a:solidFill>
              </a:rPr>
              <a:t>average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probability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between</a:t>
            </a:r>
            <a:r>
              <a:rPr lang="sv-SE" sz="2000" b="0" dirty="0" smtClean="0">
                <a:solidFill>
                  <a:schemeClr val="tx2"/>
                </a:solidFill>
              </a:rPr>
              <a:t> a </a:t>
            </a:r>
            <a:r>
              <a:rPr lang="sv-SE" sz="2000" b="0" dirty="0" err="1" smtClean="0">
                <a:solidFill>
                  <a:schemeClr val="tx2"/>
                </a:solidFill>
              </a:rPr>
              <a:t>lower</a:t>
            </a:r>
            <a:r>
              <a:rPr lang="sv-SE" sz="2000" b="0" dirty="0" smtClean="0">
                <a:solidFill>
                  <a:schemeClr val="tx2"/>
                </a:solidFill>
              </a:rPr>
              <a:t> and an </a:t>
            </a:r>
            <a:r>
              <a:rPr lang="sv-SE" sz="2000" b="0" dirty="0" err="1" smtClean="0">
                <a:solidFill>
                  <a:schemeClr val="tx2"/>
                </a:solidFill>
              </a:rPr>
              <a:t>upper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bound</a:t>
            </a:r>
            <a:r>
              <a:rPr lang="sv-SE" sz="2000" b="0" dirty="0" smtClean="0">
                <a:solidFill>
                  <a:schemeClr val="tx2"/>
                </a:solidFill>
              </a:rPr>
              <a:t>.</a:t>
            </a:r>
          </a:p>
          <a:p>
            <a:endParaRPr lang="sv-SE" sz="2000" b="0" dirty="0">
              <a:solidFill>
                <a:schemeClr val="tx2"/>
              </a:solidFill>
            </a:endParaRPr>
          </a:p>
          <a:p>
            <a:r>
              <a:rPr lang="sv-SE" sz="2000" b="0" dirty="0" smtClean="0">
                <a:solidFill>
                  <a:schemeClr val="tx2"/>
                </a:solidFill>
              </a:rPr>
              <a:t>For </a:t>
            </a:r>
            <a:r>
              <a:rPr lang="sv-SE" sz="2000" b="0" dirty="0" err="1" smtClean="0">
                <a:solidFill>
                  <a:schemeClr val="tx2"/>
                </a:solidFill>
              </a:rPr>
              <a:t>synchronous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communications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>
                <a:solidFill>
                  <a:schemeClr val="tx2"/>
                </a:solidFill>
              </a:rPr>
              <a:t>(p. 1050</a:t>
            </a:r>
            <a:r>
              <a:rPr lang="sv-SE" sz="2000" b="0" dirty="0" smtClean="0">
                <a:solidFill>
                  <a:schemeClr val="tx2"/>
                </a:solidFill>
              </a:rPr>
              <a:t>)</a:t>
            </a:r>
          </a:p>
          <a:p>
            <a:endParaRPr lang="sv-SE" sz="2000" b="0" dirty="0">
              <a:solidFill>
                <a:schemeClr val="tx2"/>
              </a:solidFill>
            </a:endParaRPr>
          </a:p>
          <a:p>
            <a:endParaRPr lang="sv-SE" sz="2000" b="0" dirty="0" smtClean="0">
              <a:solidFill>
                <a:schemeClr val="tx2"/>
              </a:solidFill>
            </a:endParaRPr>
          </a:p>
          <a:p>
            <a:endParaRPr lang="sv-SE" sz="2000" b="0" dirty="0" smtClean="0">
              <a:solidFill>
                <a:schemeClr val="tx2"/>
              </a:solidFill>
            </a:endParaRPr>
          </a:p>
          <a:p>
            <a:r>
              <a:rPr lang="sv-SE" sz="2000" b="0" dirty="0" err="1" smtClean="0">
                <a:solidFill>
                  <a:schemeClr val="tx2"/>
                </a:solidFill>
              </a:rPr>
              <a:t>Also</a:t>
            </a:r>
            <a:r>
              <a:rPr lang="sv-SE" sz="2000" b="0" dirty="0" smtClean="0">
                <a:solidFill>
                  <a:schemeClr val="tx2"/>
                </a:solidFill>
              </a:rPr>
              <a:t> it is </a:t>
            </a:r>
            <a:r>
              <a:rPr lang="sv-SE" sz="2000" b="0" dirty="0" err="1" smtClean="0">
                <a:solidFill>
                  <a:schemeClr val="tx2"/>
                </a:solidFill>
              </a:rPr>
              <a:t>shown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that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26" y="3571875"/>
            <a:ext cx="2133772" cy="78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14" y="5123587"/>
            <a:ext cx="4314796" cy="41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Introduction to Multiple Access Techniques</a:t>
            </a:r>
            <a:endParaRPr lang="en-GB" sz="3200" noProof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4" y="3561778"/>
            <a:ext cx="29813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1" y="1014412"/>
            <a:ext cx="4391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0584" y="5819444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</a:rPr>
              <a:t>Store-and-forward network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9505" y="2352675"/>
            <a:ext cx="387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</a:rPr>
              <a:t>Two-way communication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54639" y="2999743"/>
            <a:ext cx="41697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More kinds of multiuser systems</a:t>
            </a:r>
          </a:p>
        </p:txBody>
      </p:sp>
    </p:spTree>
    <p:extLst>
      <p:ext uri="{BB962C8B-B14F-4D97-AF65-F5344CB8AC3E}">
        <p14:creationId xmlns:p14="http://schemas.microsoft.com/office/powerpoint/2010/main" val="23949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Performance Characteristics of Detectors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6749" y="1000125"/>
                <a:ext cx="7705726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Bit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error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probability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generally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desirable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performance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measure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multiuser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communications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probability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bit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error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for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single-user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receiver for the optimum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detector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extremely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difficult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evaluate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average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probability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between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lower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and an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upper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bound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For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asynchronous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communications</a:t>
                </a:r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Where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l-GR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is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variance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noise</a:t>
                </a:r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9" y="1000125"/>
                <a:ext cx="7705726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791" t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15" y="3695700"/>
            <a:ext cx="2127794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Performance Characteristics of Detectors</a:t>
            </a:r>
            <a:endParaRPr lang="en-GB" sz="3200" noProof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719263"/>
            <a:ext cx="42862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7250" y="5181600"/>
            <a:ext cx="7534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0" dirty="0" err="1" smtClean="0">
                <a:solidFill>
                  <a:schemeClr val="tx2"/>
                </a:solidFill>
              </a:rPr>
              <a:t>Asymptotic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efficiencies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of</a:t>
            </a:r>
            <a:r>
              <a:rPr lang="sv-SE" sz="2000" b="0" dirty="0" smtClean="0">
                <a:solidFill>
                  <a:schemeClr val="tx2"/>
                </a:solidFill>
              </a:rPr>
              <a:t> optimum (</a:t>
            </a:r>
            <a:r>
              <a:rPr lang="sv-SE" sz="2000" b="0" dirty="0" err="1" smtClean="0">
                <a:solidFill>
                  <a:schemeClr val="tx2"/>
                </a:solidFill>
              </a:rPr>
              <a:t>Viterbi</a:t>
            </a:r>
            <a:r>
              <a:rPr lang="sv-SE" sz="2000" b="0" dirty="0" smtClean="0">
                <a:solidFill>
                  <a:schemeClr val="tx2"/>
                </a:solidFill>
              </a:rPr>
              <a:t>)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 smtClean="0">
                <a:solidFill>
                  <a:schemeClr val="tx2"/>
                </a:solidFill>
              </a:rPr>
              <a:t>, </a:t>
            </a:r>
            <a:r>
              <a:rPr lang="sv-SE" sz="2000" b="0" dirty="0" err="1" smtClean="0">
                <a:solidFill>
                  <a:schemeClr val="tx2"/>
                </a:solidFill>
              </a:rPr>
              <a:t>conventional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 smtClean="0">
                <a:solidFill>
                  <a:schemeClr val="tx2"/>
                </a:solidFill>
              </a:rPr>
              <a:t>, MMSE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>
                <a:solidFill>
                  <a:schemeClr val="tx2"/>
                </a:solidFill>
              </a:rPr>
              <a:t> </a:t>
            </a:r>
            <a:r>
              <a:rPr lang="sv-SE" sz="2000" b="0" dirty="0" smtClean="0">
                <a:solidFill>
                  <a:schemeClr val="tx2"/>
                </a:solidFill>
              </a:rPr>
              <a:t>and </a:t>
            </a:r>
            <a:r>
              <a:rPr lang="sv-SE" sz="2000" b="0" dirty="0" err="1" smtClean="0">
                <a:solidFill>
                  <a:schemeClr val="tx2"/>
                </a:solidFill>
              </a:rPr>
              <a:t>linear</a:t>
            </a:r>
            <a:r>
              <a:rPr lang="sv-SE" sz="2000" b="0" dirty="0" smtClean="0">
                <a:solidFill>
                  <a:schemeClr val="tx2"/>
                </a:solidFill>
              </a:rPr>
              <a:t> ML </a:t>
            </a:r>
            <a:r>
              <a:rPr lang="sv-SE" sz="2000" b="0" dirty="0" err="1" smtClean="0">
                <a:solidFill>
                  <a:schemeClr val="tx2"/>
                </a:solidFill>
              </a:rPr>
              <a:t>detector</a:t>
            </a:r>
            <a:r>
              <a:rPr lang="sv-SE" sz="2000" b="0" dirty="0" smtClean="0">
                <a:solidFill>
                  <a:schemeClr val="tx2"/>
                </a:solidFill>
              </a:rPr>
              <a:t> in a </a:t>
            </a:r>
            <a:r>
              <a:rPr lang="sv-SE" sz="2000" b="0" dirty="0" err="1" smtClean="0">
                <a:solidFill>
                  <a:schemeClr val="tx2"/>
                </a:solidFill>
              </a:rPr>
              <a:t>two-user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synchronous</a:t>
            </a:r>
            <a:r>
              <a:rPr lang="sv-SE" sz="2000" b="0" dirty="0" smtClean="0">
                <a:solidFill>
                  <a:schemeClr val="tx2"/>
                </a:solidFill>
              </a:rPr>
              <a:t> DS/SSMA system.</a:t>
            </a:r>
            <a:endParaRPr lang="en-US" sz="2000" b="0" dirty="0" err="1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26" y="990600"/>
            <a:ext cx="748665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Asymptotic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efficiency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represents</a:t>
            </a:r>
            <a:r>
              <a:rPr lang="sv-SE" sz="2000" dirty="0" smtClean="0">
                <a:solidFill>
                  <a:schemeClr val="tx2"/>
                </a:solidFill>
              </a:rPr>
              <a:t> the </a:t>
            </a:r>
            <a:r>
              <a:rPr lang="sv-SE" sz="2000" dirty="0" err="1" smtClean="0">
                <a:solidFill>
                  <a:schemeClr val="tx2"/>
                </a:solidFill>
              </a:rPr>
              <a:t>performance</a:t>
            </a:r>
            <a:r>
              <a:rPr lang="sv-SE" sz="2000" dirty="0" smtClean="0">
                <a:solidFill>
                  <a:schemeClr val="tx2"/>
                </a:solidFill>
              </a:rPr>
              <a:t> loss </a:t>
            </a:r>
            <a:r>
              <a:rPr lang="sv-SE" sz="2000" dirty="0" err="1" smtClean="0">
                <a:solidFill>
                  <a:schemeClr val="tx2"/>
                </a:solidFill>
              </a:rPr>
              <a:t>due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to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multiuser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interference</a:t>
            </a:r>
            <a:r>
              <a:rPr lang="sv-SE" sz="2000" dirty="0">
                <a:solidFill>
                  <a:schemeClr val="tx2"/>
                </a:solidFill>
              </a:rPr>
              <a:t>.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noProof="0" dirty="0" smtClean="0"/>
              <a:t>Multiuser MIMO Systems for Broadcast Channels</a:t>
            </a:r>
            <a:endParaRPr lang="en-GB" sz="2800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Linear</a:t>
            </a:r>
            <a:r>
              <a:rPr lang="sv-SE" dirty="0" smtClean="0"/>
              <a:t> </a:t>
            </a:r>
            <a:r>
              <a:rPr lang="sv-SE" dirty="0" err="1" smtClean="0"/>
              <a:t>Precoding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Transmitted Signals</a:t>
            </a:r>
          </a:p>
          <a:p>
            <a:r>
              <a:rPr lang="sv-SE" dirty="0" err="1" smtClean="0"/>
              <a:t>Nonlinear</a:t>
            </a:r>
            <a:r>
              <a:rPr lang="sv-SE" dirty="0" smtClean="0"/>
              <a:t> </a:t>
            </a:r>
            <a:r>
              <a:rPr lang="sv-SE" dirty="0" err="1" smtClean="0"/>
              <a:t>Vector</a:t>
            </a:r>
            <a:r>
              <a:rPr lang="sv-SE" dirty="0" smtClean="0"/>
              <a:t> </a:t>
            </a:r>
            <a:r>
              <a:rPr lang="sv-SE" dirty="0" err="1" smtClean="0"/>
              <a:t>Precoding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752475" y="2716143"/>
            <a:ext cx="748665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Precoding</a:t>
            </a:r>
            <a:r>
              <a:rPr lang="en-US" sz="2000" dirty="0">
                <a:solidFill>
                  <a:schemeClr val="tx2"/>
                </a:solidFill>
              </a:rPr>
              <a:t> is a generalization of </a:t>
            </a:r>
            <a:r>
              <a:rPr lang="en-US" sz="2000" dirty="0" err="1">
                <a:solidFill>
                  <a:schemeClr val="tx2"/>
                </a:solidFill>
              </a:rPr>
              <a:t>beamforming</a:t>
            </a:r>
            <a:r>
              <a:rPr lang="en-US" sz="2000" dirty="0">
                <a:solidFill>
                  <a:schemeClr val="tx2"/>
                </a:solidFill>
              </a:rPr>
              <a:t> to support multi-stream (or multi-layer) transmission in multi-antenna wireless communications.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http://weneedgamers.com/wp-content/uploads/2013/08/meme-funny-768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34" y="4236124"/>
            <a:ext cx="2609532" cy="19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38" y="2031861"/>
            <a:ext cx="6328576" cy="191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2951" y="1800195"/>
                <a:ext cx="752475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communication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system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configuration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Hence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,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received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signal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vector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where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is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channel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is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precoding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matrix.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1" y="1800195"/>
                <a:ext cx="7524750" cy="3477875"/>
              </a:xfrm>
              <a:prstGeom prst="rect">
                <a:avLst/>
              </a:prstGeom>
              <a:blipFill rotWithShape="1">
                <a:blip r:embed="rId3"/>
                <a:stretch>
                  <a:fillRect l="-891" t="-701" b="-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Linear </a:t>
            </a:r>
            <a:r>
              <a:rPr lang="en-GB" sz="3200" noProof="0" dirty="0" err="1" smtClean="0"/>
              <a:t>Precoding</a:t>
            </a:r>
            <a:r>
              <a:rPr lang="en-GB" sz="3200" noProof="0" dirty="0" smtClean="0"/>
              <a:t> of the Transmitted Signals</a:t>
            </a:r>
            <a:endParaRPr lang="en-GB" sz="3200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742951" y="1019175"/>
            <a:ext cx="752475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There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are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two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linear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precoders</a:t>
            </a:r>
            <a:r>
              <a:rPr lang="sv-SE" sz="2000" dirty="0" smtClean="0">
                <a:solidFill>
                  <a:schemeClr val="tx2"/>
                </a:solidFill>
              </a:rPr>
              <a:t>; </a:t>
            </a:r>
            <a:r>
              <a:rPr lang="sv-SE" sz="2000" dirty="0" err="1" smtClean="0">
                <a:solidFill>
                  <a:schemeClr val="tx2"/>
                </a:solidFill>
              </a:rPr>
              <a:t>one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based</a:t>
            </a:r>
            <a:r>
              <a:rPr lang="sv-SE" sz="2000" dirty="0" smtClean="0">
                <a:solidFill>
                  <a:schemeClr val="tx2"/>
                </a:solidFill>
              </a:rPr>
              <a:t> on the </a:t>
            </a:r>
            <a:r>
              <a:rPr lang="sv-SE" sz="2000" dirty="0" err="1" smtClean="0">
                <a:solidFill>
                  <a:schemeClr val="tx2"/>
                </a:solidFill>
              </a:rPr>
              <a:t>zero-forcing</a:t>
            </a:r>
            <a:r>
              <a:rPr lang="sv-SE" sz="2000" dirty="0" smtClean="0">
                <a:solidFill>
                  <a:schemeClr val="tx2"/>
                </a:solidFill>
              </a:rPr>
              <a:t> and </a:t>
            </a:r>
            <a:r>
              <a:rPr lang="sv-SE" sz="2000" dirty="0" err="1" smtClean="0">
                <a:solidFill>
                  <a:schemeClr val="tx2"/>
                </a:solidFill>
              </a:rPr>
              <a:t>one</a:t>
            </a:r>
            <a:r>
              <a:rPr lang="sv-SE" sz="2000" dirty="0" smtClean="0">
                <a:solidFill>
                  <a:schemeClr val="tx2"/>
                </a:solidFill>
              </a:rPr>
              <a:t> on the MMSE </a:t>
            </a:r>
            <a:r>
              <a:rPr lang="sv-SE" sz="2000" dirty="0" err="1" smtClean="0">
                <a:solidFill>
                  <a:schemeClr val="tx2"/>
                </a:solidFill>
              </a:rPr>
              <a:t>criteria</a:t>
            </a:r>
            <a:r>
              <a:rPr lang="sv-SE" sz="2000" dirty="0">
                <a:solidFill>
                  <a:schemeClr val="tx2"/>
                </a:solidFill>
              </a:rPr>
              <a:t>.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72" y="4424985"/>
            <a:ext cx="1650708" cy="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Linear </a:t>
            </a:r>
            <a:r>
              <a:rPr lang="en-GB" sz="3200" noProof="0" dirty="0" err="1" smtClean="0"/>
              <a:t>Precoding</a:t>
            </a:r>
            <a:r>
              <a:rPr lang="en-GB" sz="3200" noProof="0" dirty="0" smtClean="0"/>
              <a:t> of the Transmitted Signals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425" y="1066800"/>
                <a:ext cx="753427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In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zero-forcing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precoding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is set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inverse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channel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v-SE" sz="20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However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, the major drawback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zero-forcing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when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channel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matrix </a:t>
                </a:r>
                <a14:m>
                  <m:oMath xmlns:m="http://schemas.openxmlformats.org/officeDocument/2006/math">
                    <m:r>
                      <a:rPr lang="sv-SE" sz="20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ill-conditioned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Then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power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sv-SE" sz="20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v-SE" sz="2000" b="0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sv-SE" sz="2000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</m:e>
                              <m:sup>
                                <m:r>
                                  <a:rPr lang="sv-SE" sz="2000" b="0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≫1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.</a:t>
                </a:r>
                <a:endParaRPr lang="en-US" sz="2000" b="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5" y="1066800"/>
                <a:ext cx="7534276" cy="1631216"/>
              </a:xfrm>
              <a:prstGeom prst="rect">
                <a:avLst/>
              </a:prstGeom>
              <a:blipFill rotWithShape="1">
                <a:blip r:embed="rId2"/>
                <a:stretch>
                  <a:fillRect l="-809" t="-1493" r="-1456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34456" y="5486400"/>
            <a:ext cx="29322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How</a:t>
            </a:r>
            <a:r>
              <a:rPr lang="sv-SE" sz="2000" dirty="0" smtClean="0">
                <a:solidFill>
                  <a:schemeClr val="tx2"/>
                </a:solidFill>
              </a:rPr>
              <a:t> do </a:t>
            </a:r>
            <a:r>
              <a:rPr lang="sv-SE" sz="2000" dirty="0" err="1" smtClean="0">
                <a:solidFill>
                  <a:schemeClr val="tx2"/>
                </a:solidFill>
              </a:rPr>
              <a:t>we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solve</a:t>
            </a:r>
            <a:r>
              <a:rPr lang="sv-SE" sz="2000" dirty="0" smtClean="0">
                <a:solidFill>
                  <a:schemeClr val="tx2"/>
                </a:solidFill>
              </a:rPr>
              <a:t> </a:t>
            </a:r>
            <a:r>
              <a:rPr lang="sv-SE" sz="2000" dirty="0" err="1" smtClean="0">
                <a:solidFill>
                  <a:schemeClr val="tx2"/>
                </a:solidFill>
              </a:rPr>
              <a:t>this</a:t>
            </a:r>
            <a:r>
              <a:rPr lang="sv-SE" sz="2000" dirty="0" smtClean="0">
                <a:solidFill>
                  <a:schemeClr val="tx2"/>
                </a:solidFill>
              </a:rPr>
              <a:t>?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79" y="2990563"/>
            <a:ext cx="4476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 rot="15280930">
            <a:off x="4199537" y="4367721"/>
            <a:ext cx="1004086" cy="238749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9600874">
            <a:off x="5545935" y="4694284"/>
            <a:ext cx="631687" cy="238749"/>
          </a:xfrm>
          <a:prstGeom prst="rightArrow">
            <a:avLst>
              <a:gd name="adj1" fmla="val 57979"/>
              <a:gd name="adj2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954" y="483324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>
                <a:solidFill>
                  <a:schemeClr val="tx2"/>
                </a:solidFill>
              </a:rPr>
              <a:t>Here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3995859"/>
            <a:ext cx="44767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Linear </a:t>
            </a:r>
            <a:r>
              <a:rPr lang="en-GB" sz="3200" noProof="0" dirty="0" err="1" smtClean="0"/>
              <a:t>Precoding</a:t>
            </a:r>
            <a:r>
              <a:rPr lang="en-GB" sz="3200" noProof="0" dirty="0" smtClean="0"/>
              <a:t> of the Transmitted Signals</a:t>
            </a:r>
            <a:endParaRPr lang="en-GB" sz="32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752475" y="1038195"/>
            <a:ext cx="428354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000" dirty="0" smtClean="0">
                <a:solidFill>
                  <a:schemeClr val="tx2"/>
                </a:solidFill>
              </a:rPr>
              <a:t>By </a:t>
            </a:r>
            <a:r>
              <a:rPr lang="sv-SE" sz="2000" dirty="0" err="1" smtClean="0">
                <a:solidFill>
                  <a:schemeClr val="tx2"/>
                </a:solidFill>
              </a:rPr>
              <a:t>using</a:t>
            </a:r>
            <a:r>
              <a:rPr lang="sv-SE" sz="2000" dirty="0" smtClean="0">
                <a:solidFill>
                  <a:schemeClr val="tx2"/>
                </a:solidFill>
              </a:rPr>
              <a:t> the </a:t>
            </a:r>
            <a:r>
              <a:rPr lang="sv-SE" sz="2000" dirty="0" err="1" smtClean="0">
                <a:solidFill>
                  <a:schemeClr val="tx2"/>
                </a:solidFill>
              </a:rPr>
              <a:t>linear</a:t>
            </a:r>
            <a:r>
              <a:rPr lang="sv-SE" sz="2000" dirty="0" smtClean="0">
                <a:solidFill>
                  <a:schemeClr val="tx2"/>
                </a:solidFill>
              </a:rPr>
              <a:t> MSE </a:t>
            </a:r>
            <a:r>
              <a:rPr lang="sv-SE" sz="2000" dirty="0" err="1" smtClean="0">
                <a:solidFill>
                  <a:schemeClr val="tx2"/>
                </a:solidFill>
              </a:rPr>
              <a:t>criterion</a:t>
            </a:r>
            <a:r>
              <a:rPr lang="sv-SE" sz="2000" dirty="0">
                <a:solidFill>
                  <a:schemeClr val="tx2"/>
                </a:solidFill>
              </a:rPr>
              <a:t>!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33425" y="1504950"/>
                <a:ext cx="753427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Here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precoding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matrix is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selected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1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sv-SE" sz="200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sv-SE" sz="2000" b="1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p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so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sv-SE" sz="2000" b="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sz="20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sz="2000" b="1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sv-SE" sz="2000" b="0" i="1" dirty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≪</m:t>
                    </m:r>
                    <m:sSup>
                      <m:sSup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sv-SE" sz="2000" b="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sv-SE" sz="2000" b="0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sv-SE" sz="2000" b="1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𝑯</m:t>
                                </m:r>
                              </m:e>
                              <m:sup>
                                <m:r>
                                  <a:rPr lang="sv-SE" sz="2000" b="0" i="1" dirty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Such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precoding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matrix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be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found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by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minimizing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cost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function</a:t>
                </a:r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The solution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MMSE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criterion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precoding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matrix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5" y="1504950"/>
                <a:ext cx="7534276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809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2793236"/>
            <a:ext cx="292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695700"/>
            <a:ext cx="1933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406194" y="5958009"/>
                <a:ext cx="1575688" cy="383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v-SE" sz="1400" b="1" i="1" dirty="0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sv-SE" sz="1400" i="1" dirty="0" smtClean="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sz="1400" i="1" dirty="0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v-SE" sz="1400" b="1" i="1" dirty="0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sv-SE" sz="1400" b="1" i="1" dirty="0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sv-SE" sz="1400" b="1" i="1" dirty="0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sv-SE" sz="1400" b="1" i="1" dirty="0">
                          <a:solidFill>
                            <a:schemeClr val="tx2"/>
                          </a:solidFill>
                          <a:effectLst/>
                          <a:latin typeface="Cambria Math"/>
                        </a:rPr>
                        <m:t>≪</m:t>
                      </m:r>
                      <m:sSup>
                        <m:sSupPr>
                          <m:ctrlPr>
                            <a:rPr lang="sv-SE" sz="1400" b="1" i="1" dirty="0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sv-SE" sz="1400" i="1" dirty="0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sv-SE" sz="1400" i="1" dirty="0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sv-SE" sz="1400" b="1" i="1" dirty="0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sv-SE" sz="1400" b="1" i="1" dirty="0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sv-SE" sz="1400" b="1" i="1" dirty="0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sv-SE" sz="1400" b="1" i="1" dirty="0" smtClean="0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sv-SE" sz="1400" b="1" dirty="0" smtClean="0">
                  <a:solidFill>
                    <a:schemeClr val="tx2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194" y="5958009"/>
                <a:ext cx="1575688" cy="3835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 bwMode="auto">
          <a:xfrm rot="15280930">
            <a:off x="4151912" y="5377371"/>
            <a:ext cx="1004086" cy="238749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9600874">
            <a:off x="5498310" y="5703934"/>
            <a:ext cx="631687" cy="238749"/>
          </a:xfrm>
          <a:prstGeom prst="rightArrow">
            <a:avLst>
              <a:gd name="adj1" fmla="val 57979"/>
              <a:gd name="adj2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Linear </a:t>
            </a:r>
            <a:r>
              <a:rPr lang="en-GB" sz="3200" noProof="0" dirty="0" err="1" smtClean="0"/>
              <a:t>Precoding</a:t>
            </a:r>
            <a:r>
              <a:rPr lang="en-GB" sz="3200" noProof="0" dirty="0" smtClean="0"/>
              <a:t> of the Transmitted Signals</a:t>
            </a:r>
            <a:endParaRPr lang="en-GB" sz="3200" noProof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1" y="1196637"/>
            <a:ext cx="38671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95324" y="4552950"/>
                <a:ext cx="75533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Performance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zero-forcing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(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left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) vs MMSE (right)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linear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precodings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=4, 6, 10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.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Probability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symbol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error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increases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as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number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increases (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left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) /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decreases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(right).</a:t>
                </a:r>
                <a:endParaRPr lang="en-US" sz="2000" b="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" y="4552950"/>
                <a:ext cx="7553325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807" t="-1843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1" y="1196638"/>
            <a:ext cx="396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63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Linear </a:t>
            </a:r>
            <a:r>
              <a:rPr lang="en-GB" sz="3200" noProof="0" dirty="0" err="1" smtClean="0"/>
              <a:t>Precoding</a:t>
            </a:r>
            <a:r>
              <a:rPr lang="en-GB" sz="3200" noProof="0" dirty="0" smtClean="0"/>
              <a:t> of the Transmitted Signals</a:t>
            </a:r>
            <a:endParaRPr lang="en-GB" sz="3200" noProof="0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403211"/>
            <a:ext cx="38290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2950" y="4813161"/>
                <a:ext cx="7505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Comparison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sum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capacity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for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linear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precoder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as a function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number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for an </a:t>
                </a:r>
                <a14:m>
                  <m:oMath xmlns:m="http://schemas.openxmlformats.org/officeDocument/2006/math"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𝑆𝑁𝑅</m:t>
                    </m:r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=10</m:t>
                    </m:r>
                    <m:r>
                      <m:rPr>
                        <m:nor/>
                      </m:rPr>
                      <a:rPr lang="sv-SE" sz="2000" b="0" i="0" dirty="0" smtClean="0">
                        <a:solidFill>
                          <a:schemeClr val="tx2"/>
                        </a:solidFill>
                        <a:latin typeface="Cambria Math"/>
                      </a:rPr>
                      <m:t>dB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  <a:endParaRPr lang="en-US" sz="2000" b="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4813161"/>
                <a:ext cx="750570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894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1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Nonlinear Vector </a:t>
            </a:r>
            <a:r>
              <a:rPr lang="en-GB" sz="3200" noProof="0" dirty="0" err="1" smtClean="0"/>
              <a:t>Precoding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2475" y="885825"/>
                <a:ext cx="750570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We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consider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modification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zero-forcing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precoder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Each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element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data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vector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is offset by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some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wisely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chosen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integer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such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sv-SE" sz="20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𝒔</m:t>
                    </m:r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’=</m:t>
                    </m:r>
                    <m:r>
                      <a:rPr lang="sv-SE" sz="2000" b="1" i="1" dirty="0" smtClean="0">
                        <a:solidFill>
                          <a:schemeClr val="tx2"/>
                        </a:solidFill>
                        <a:latin typeface="Cambria Math"/>
                      </a:rPr>
                      <m:t>𝒔</m:t>
                    </m:r>
                    <m:r>
                      <a:rPr lang="sv-SE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el-GR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𝜏</m:t>
                    </m:r>
                    <m:acc>
                      <m:accPr>
                        <m:chr m:val="̂"/>
                        <m:ctrlPr>
                          <a:rPr lang="el-GR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sv-SE" sz="20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, as seen in the figure below.</a:t>
                </a: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l-GR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l-GR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is an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integer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selected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so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results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in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symmetric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decoding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region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around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real and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imaginary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components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every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signal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constellation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symbol.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Such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choice is</a:t>
                </a: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𝜏</m:t>
                      </m:r>
                      <m:r>
                        <a:rPr lang="sv-SE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sv-SE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v-SE" sz="2000" b="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sv-SE" sz="2000" b="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v-SE" sz="20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v-SE" sz="20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sv-SE" sz="2000" b="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sv-SE" sz="20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sv-SE" sz="20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 smtClean="0">
                    <a:solidFill>
                      <a:schemeClr val="tx2"/>
                    </a:solidFill>
                  </a:rPr>
                  <a:t>where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sv-SE" sz="20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v-SE" sz="20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v-SE" sz="20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sv-SE" sz="2000" b="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sv-SE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is the signal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contellation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symbol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largest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magnitude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>
                        <a:solidFill>
                          <a:schemeClr val="tx2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is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distance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between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adjacent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symbols.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885825"/>
                <a:ext cx="7505700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812" t="-517" r="-1542" b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5" y="1878240"/>
            <a:ext cx="4562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2.bp.blogspot.com/-w7a6kebJxvg/TlaV8G9UIjI/AAAAAAAABjw/77cdlaoqXNY/s1600/paintthething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17" y="5528131"/>
            <a:ext cx="1754413" cy="13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Nonlinear Vector </a:t>
            </a:r>
            <a:r>
              <a:rPr lang="en-GB" sz="3200" noProof="0" dirty="0" err="1" smtClean="0"/>
              <a:t>Precoding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2475" y="885825"/>
                <a:ext cx="7505700" cy="135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0" dirty="0" smtClean="0">
                    <a:solidFill>
                      <a:schemeClr val="tx2"/>
                    </a:solidFill>
                  </a:rPr>
                  <a:t>Now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we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select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a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vector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so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it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minimizes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power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in the transmitted signal</a:t>
                </a:r>
              </a:p>
              <a:p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sv-SE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v-SE" sz="20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sv-SE" sz="2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sv-SE" sz="20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sv-SE" sz="2000" b="0" i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sv-SE" sz="2000" b="0" i="0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p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sv-SE" sz="20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sv-SE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  <m:sSup>
                                      <m:sSupPr>
                                        <m:ctrlPr>
                                          <a:rPr lang="sv-SE" sz="2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v-SE" sz="20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𝑯</m:t>
                                        </m:r>
                                      </m:e>
                                      <m:sup>
                                        <m:r>
                                          <a:rPr lang="sv-SE" sz="2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sv-SE" sz="2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v-SE" sz="20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𝒔</m:t>
                                        </m:r>
                                        <m:r>
                                          <a:rPr lang="sv-SE" sz="2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l-GR" sz="2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𝜏</m:t>
                                        </m:r>
                                        <m:r>
                                          <a:rPr lang="sv-SE" sz="2000" b="1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/>
                                          </a:rPr>
                                          <m:t>𝒑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sv-SE" sz="20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75" y="885825"/>
                <a:ext cx="7505700" cy="1356975"/>
              </a:xfrm>
              <a:prstGeom prst="rect">
                <a:avLst/>
              </a:prstGeom>
              <a:blipFill rotWithShape="1">
                <a:blip r:embed="rId2"/>
                <a:stretch>
                  <a:fillRect l="-812" t="-1794" b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14500" y="2981325"/>
                <a:ext cx="5581650" cy="2246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solidFill>
                      <a:schemeClr val="tx2"/>
                    </a:solidFill>
                  </a:rPr>
                  <a:t>4PAM </a:t>
                </a:r>
                <a:r>
                  <a:rPr lang="sv-SE" sz="2000" dirty="0" err="1">
                    <a:solidFill>
                      <a:schemeClr val="tx2"/>
                    </a:solidFill>
                  </a:rPr>
                  <a:t>E</a:t>
                </a:r>
                <a:r>
                  <a:rPr lang="sv-SE" sz="2000" dirty="0" err="1" smtClean="0">
                    <a:solidFill>
                      <a:schemeClr val="tx2"/>
                    </a:solidFill>
                  </a:rPr>
                  <a:t>xample</a:t>
                </a:r>
                <a:endParaRPr lang="sv-SE" sz="2000" dirty="0" smtClean="0">
                  <a:solidFill>
                    <a:schemeClr val="tx2"/>
                  </a:solidFill>
                </a:endParaRPr>
              </a:p>
              <a:p>
                <a:pPr algn="ctr"/>
                <a:endParaRPr lang="sv-SE" sz="200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>
                    <a:solidFill>
                      <a:schemeClr val="tx2"/>
                    </a:solidFill>
                  </a:rPr>
                  <a:t>Transmit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sv-SE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sv-SE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sv-SE" sz="2000" b="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𝒔</m:t>
                    </m:r>
                    <m:r>
                      <a:rPr lang="sv-SE" sz="2000" b="0" i="1">
                        <a:solidFill>
                          <a:schemeClr val="tx2"/>
                        </a:solidFill>
                        <a:latin typeface="Cambria Math"/>
                      </a:rPr>
                      <m:t>+8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𝒑</m:t>
                    </m:r>
                    <m:r>
                      <a:rPr lang="sv-SE" sz="2000" b="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sv-SE" sz="2000" b="0" dirty="0">
                  <a:solidFill>
                    <a:schemeClr val="tx2"/>
                  </a:solidFill>
                </a:endParaRPr>
              </a:p>
              <a:p>
                <a:r>
                  <a:rPr lang="sv-SE" sz="2000" b="0" dirty="0" err="1">
                    <a:solidFill>
                      <a:schemeClr val="tx2"/>
                    </a:solidFill>
                  </a:rPr>
                  <a:t>Receive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  <m:r>
                      <a:rPr lang="sv-SE" sz="2000" b="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sv-SE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sv-SE" sz="2000" b="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+8</m:t>
                        </m:r>
                        <m:r>
                          <a:rPr lang="sv-SE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endParaRPr lang="sv-SE" sz="2000" b="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sv-SE" sz="2000" b="1" i="1" smtClean="0">
                        <a:solidFill>
                          <a:schemeClr val="tx2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>
                    <a:solidFill>
                      <a:schemeClr val="tx2"/>
                    </a:solidFill>
                  </a:rPr>
                  <a:t>can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>
                    <a:solidFill>
                      <a:schemeClr val="tx2"/>
                    </a:solidFill>
                  </a:rPr>
                  <a:t>now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be </a:t>
                </a:r>
                <a:r>
                  <a:rPr lang="sv-SE" sz="2000" b="0" dirty="0" err="1">
                    <a:solidFill>
                      <a:schemeClr val="tx2"/>
                    </a:solidFill>
                  </a:rPr>
                  <a:t>obtained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sv-SE" sz="2000" b="1" i="0" smtClean="0">
                        <a:solidFill>
                          <a:schemeClr val="tx2"/>
                        </a:solidFill>
                        <a:latin typeface="Cambria Math"/>
                      </a:rPr>
                      <m:t>𝐬</m:t>
                    </m:r>
                    <m:r>
                      <a:rPr lang="sv-SE" sz="2000" b="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𝒚</m:t>
                    </m:r>
                    <m:r>
                      <a:rPr lang="sv-SE" sz="2000" b="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sv-SE" sz="2000" b="0" i="1">
                        <a:solidFill>
                          <a:schemeClr val="tx2"/>
                        </a:solidFill>
                        <a:latin typeface="Cambria Math"/>
                      </a:rPr>
                      <m:t>𝑚𝑜𝑑</m:t>
                    </m:r>
                    <m:r>
                      <a:rPr lang="sv-SE" sz="2000" b="0" i="1">
                        <a:solidFill>
                          <a:schemeClr val="tx2"/>
                        </a:solidFill>
                        <a:latin typeface="Cambria Math"/>
                      </a:rPr>
                      <m:t> 8</m:t>
                    </m:r>
                  </m:oMath>
                </a14:m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>
                    <a:solidFill>
                      <a:schemeClr val="tx2"/>
                    </a:solidFill>
                  </a:rPr>
                  <a:t>since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v-SE" sz="2000" i="1">
                        <a:solidFill>
                          <a:schemeClr val="tx2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sv-SE" sz="2000" b="0" dirty="0">
                    <a:solidFill>
                      <a:schemeClr val="tx2"/>
                    </a:solidFill>
                  </a:rPr>
                  <a:t> is a </a:t>
                </a:r>
                <a:r>
                  <a:rPr lang="sv-SE" sz="2000" b="0" dirty="0" err="1">
                    <a:solidFill>
                      <a:schemeClr val="tx2"/>
                    </a:solidFill>
                  </a:rPr>
                  <a:t>vector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>
                    <a:solidFill>
                      <a:schemeClr val="tx2"/>
                    </a:solidFill>
                  </a:rPr>
                  <a:t>of</a:t>
                </a:r>
                <a:r>
                  <a:rPr lang="sv-SE" sz="2000" b="0" dirty="0">
                    <a:solidFill>
                      <a:schemeClr val="tx2"/>
                    </a:solidFill>
                  </a:rPr>
                  <a:t> </a:t>
                </a:r>
                <a:r>
                  <a:rPr lang="sv-SE" sz="2000" b="0" dirty="0" err="1">
                    <a:solidFill>
                      <a:schemeClr val="tx2"/>
                    </a:solidFill>
                  </a:rPr>
                  <a:t>integers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.</a:t>
                </a:r>
                <a:endParaRPr lang="sv-SE" sz="2000" b="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2981325"/>
                <a:ext cx="5581650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870" t="-536" b="-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2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Introduction to Multiple Access Techniques</a:t>
            </a:r>
            <a:endParaRPr lang="en-GB" sz="3200" noProof="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73" y="2976863"/>
            <a:ext cx="4887151" cy="14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9685" y="1000125"/>
            <a:ext cx="401424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How do we add multiple users?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9685" y="1514475"/>
            <a:ext cx="4320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Divide them in frequency (FDMA)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Divide them in time (TDMA)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684" y="4571970"/>
            <a:ext cx="567700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Problems with </a:t>
            </a:r>
            <a:r>
              <a:rPr lang="en-US" sz="2000" dirty="0" err="1" smtClean="0">
                <a:solidFill>
                  <a:schemeClr val="tx2"/>
                </a:solidFill>
              </a:rPr>
              <a:t>bursty</a:t>
            </a:r>
            <a:r>
              <a:rPr lang="en-US" sz="2000" dirty="0" smtClean="0">
                <a:solidFill>
                  <a:schemeClr val="tx2"/>
                </a:solidFill>
              </a:rPr>
              <a:t> access methods? Yes!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9684" y="4972140"/>
            <a:ext cx="6203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Periods of no transmission!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Therefore, FDMA and TDMA tend to be inefficient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9700" y="2476800"/>
            <a:ext cx="32303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tx2"/>
                </a:solidFill>
              </a:rPr>
              <a:t>But, what does that mean?</a:t>
            </a:r>
          </a:p>
        </p:txBody>
      </p:sp>
    </p:spTree>
    <p:extLst>
      <p:ext uri="{BB962C8B-B14F-4D97-AF65-F5344CB8AC3E}">
        <p14:creationId xmlns:p14="http://schemas.microsoft.com/office/powerpoint/2010/main" val="23949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Introduction to Multiple Access Techniques</a:t>
            </a:r>
            <a:endParaRPr lang="en-GB" sz="3200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733425" y="962025"/>
            <a:ext cx="576497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How do we solve FDMA and TDMA problems?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424" y="1304985"/>
            <a:ext cx="786785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By use of Direct-sequence spread spectrum signals (DSSS)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Each user is assigned a unique code sequence (pref. orthogonal)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Separated at the receiver by cross correlation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Sequences must have small cross correlations</a:t>
            </a:r>
            <a:br>
              <a:rPr lang="en-US" sz="2000" b="0" dirty="0" smtClean="0">
                <a:solidFill>
                  <a:schemeClr val="tx2"/>
                </a:solidFill>
              </a:rPr>
            </a:br>
            <a:r>
              <a:rPr lang="en-US" sz="2000" b="0" dirty="0" smtClean="0">
                <a:solidFill>
                  <a:schemeClr val="tx2"/>
                </a:solidFill>
              </a:rPr>
              <a:t>to minimize crosstalk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Completely overlap in time and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This multiple access method is called </a:t>
            </a:r>
            <a:r>
              <a:rPr lang="en-US" sz="2000" b="0" i="1" dirty="0" smtClean="0">
                <a:solidFill>
                  <a:schemeClr val="tx2"/>
                </a:solidFill>
              </a:rPr>
              <a:t>Code Division Multiple </a:t>
            </a:r>
            <a:br>
              <a:rPr lang="en-US" sz="2000" b="0" i="1" dirty="0" smtClean="0">
                <a:solidFill>
                  <a:schemeClr val="tx2"/>
                </a:solidFill>
              </a:rPr>
            </a:br>
            <a:r>
              <a:rPr lang="en-US" sz="2000" b="0" i="1" dirty="0" smtClean="0">
                <a:solidFill>
                  <a:schemeClr val="tx2"/>
                </a:solidFill>
              </a:rPr>
              <a:t>Access</a:t>
            </a:r>
            <a:r>
              <a:rPr lang="en-US" sz="2000" b="0" dirty="0" smtClean="0">
                <a:solidFill>
                  <a:schemeClr val="tx2"/>
                </a:solidFill>
              </a:rPr>
              <a:t> (CDMA)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chemeClr val="tx2"/>
                </a:solidFill>
              </a:rPr>
              <a:t>Some times called </a:t>
            </a:r>
            <a:r>
              <a:rPr lang="en-US" sz="2000" b="0" i="1" dirty="0" smtClean="0">
                <a:solidFill>
                  <a:schemeClr val="tx2"/>
                </a:solidFill>
              </a:rPr>
              <a:t>Spread Spectrum Multiple Access</a:t>
            </a:r>
            <a:r>
              <a:rPr lang="en-US" sz="2000" b="0" dirty="0" smtClean="0">
                <a:solidFill>
                  <a:schemeClr val="tx2"/>
                </a:solidFill>
              </a:rPr>
              <a:t> (SSMA)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22" y="3228975"/>
            <a:ext cx="4647354" cy="23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9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Introduction to Multiple Access Techniques</a:t>
            </a:r>
            <a:endParaRPr lang="en-GB" sz="3200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0" y="990600"/>
            <a:ext cx="7124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Alternative </a:t>
            </a:r>
            <a:r>
              <a:rPr lang="en-US" sz="2000" dirty="0" err="1" smtClean="0">
                <a:solidFill>
                  <a:schemeClr val="tx2"/>
                </a:solidFill>
              </a:rPr>
              <a:t>nonspread</a:t>
            </a:r>
            <a:r>
              <a:rPr lang="en-US" sz="2000" dirty="0" smtClean="0">
                <a:solidFill>
                  <a:schemeClr val="tx2"/>
                </a:solidFill>
              </a:rPr>
              <a:t> random access methods to CDMA</a:t>
            </a:r>
          </a:p>
          <a:p>
            <a:endParaRPr lang="en-US" sz="2000" b="0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" y="1692117"/>
            <a:ext cx="262937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</a:rPr>
              <a:t>Transmissions collide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0422" y="3371880"/>
            <a:ext cx="157927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</a:rPr>
              <a:t>Loss of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8250" y="5238750"/>
            <a:ext cx="343074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</a:rPr>
              <a:t>Protocols for retransmission</a:t>
            </a:r>
          </a:p>
        </p:txBody>
      </p:sp>
      <p:sp>
        <p:nvSpPr>
          <p:cNvPr id="4" name="Right Arrow 3"/>
          <p:cNvSpPr/>
          <p:nvPr/>
        </p:nvSpPr>
        <p:spPr bwMode="auto">
          <a:xfrm rot="2829680">
            <a:off x="3007379" y="2566545"/>
            <a:ext cx="1297293" cy="356015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829680">
            <a:off x="4590103" y="4338195"/>
            <a:ext cx="1297293" cy="356015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9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Capacity of Multiple Access Methods</a:t>
            </a:r>
            <a:endParaRPr lang="en-GB" sz="3200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6" y="3678925"/>
            <a:ext cx="3435396" cy="9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33425" y="1136394"/>
            <a:ext cx="51156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Let’s refresh out memory about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68342" y="1772408"/>
                <a:ext cx="6604565" cy="175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chemeClr val="tx2"/>
                    </a:solidFill>
                  </a:rPr>
                  <a:t>Ideal band-limited AWGN channel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users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b="0" dirty="0" smtClean="0">
                    <a:solidFill>
                      <a:schemeClr val="tx2"/>
                    </a:solidFill>
                  </a:rPr>
                  <a:t>Each user has an average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sz="20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1≤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sz="2000" b="0" dirty="0" smtClean="0">
                  <a:solidFill>
                    <a:schemeClr val="tx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2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sz="2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sv-SE" sz="2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is the PSD of the additive noise</a:t>
                </a:r>
              </a:p>
              <a:p>
                <a:endParaRPr lang="en-US" sz="2000" b="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42" y="1772408"/>
                <a:ext cx="6604565" cy="1758879"/>
              </a:xfrm>
              <a:prstGeom prst="rect">
                <a:avLst/>
              </a:prstGeom>
              <a:blipFill rotWithShape="1">
                <a:blip r:embed="rId3"/>
                <a:stretch>
                  <a:fillRect l="-739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5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Capacity of Multiple Access Methods</a:t>
            </a:r>
            <a:endParaRPr lang="en-GB" sz="3200" noProof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89" y="2213909"/>
            <a:ext cx="3949441" cy="8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40" y="3665967"/>
            <a:ext cx="3872872" cy="9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5294" y="1581361"/>
                <a:ext cx="7051033" cy="527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tx2"/>
                    </a:solidFill>
                  </a:rPr>
                  <a:t>In FDMA each user has bandwidth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sv-SE" sz="2000" b="0" dirty="0" smtClean="0">
                    <a:solidFill>
                      <a:schemeClr val="tx2"/>
                    </a:solidFill>
                  </a:rPr>
                  <a:t>, so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capacity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per </a:t>
                </a:r>
                <a:r>
                  <a:rPr lang="sv-SE" sz="2000" b="0" dirty="0" err="1" smtClean="0">
                    <a:solidFill>
                      <a:schemeClr val="tx2"/>
                    </a:solidFill>
                  </a:rPr>
                  <a:t>user</a:t>
                </a:r>
                <a:r>
                  <a:rPr lang="sv-SE" sz="2000" b="0" dirty="0" smtClean="0">
                    <a:solidFill>
                      <a:schemeClr val="tx2"/>
                    </a:solidFill>
                  </a:rPr>
                  <a:t> is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4" y="1581361"/>
                <a:ext cx="7051033" cy="527773"/>
              </a:xfrm>
              <a:prstGeom prst="rect">
                <a:avLst/>
              </a:prstGeom>
              <a:blipFill rotWithShape="1">
                <a:blip r:embed="rId4"/>
                <a:stretch>
                  <a:fillRect l="-95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923809" y="3253987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</a:rPr>
              <a:t>And the total capacity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81478" y="4845400"/>
                <a:ext cx="64748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tx2"/>
                    </a:solidFill>
                  </a:rPr>
                  <a:t>Therefore, the total capacity is the same as for a single </a:t>
                </a:r>
              </a:p>
              <a:p>
                <a:r>
                  <a:rPr lang="en-US" sz="2000" b="0" dirty="0" smtClean="0">
                    <a:solidFill>
                      <a:schemeClr val="tx2"/>
                    </a:solidFill>
                  </a:rPr>
                  <a:t>user with average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𝑎𝑣</m:t>
                        </m:r>
                      </m:sub>
                    </m:sSub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sv-SE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𝐾𝑃</m:t>
                    </m:r>
                  </m:oMath>
                </a14:m>
                <a:endParaRPr lang="en-US" sz="2000" b="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478" y="4845400"/>
                <a:ext cx="647484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942" t="-3448" r="-94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05294" y="1046021"/>
            <a:ext cx="363766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What about FDMA capacity?</a:t>
            </a:r>
          </a:p>
        </p:txBody>
      </p:sp>
    </p:spTree>
    <p:extLst>
      <p:ext uri="{BB962C8B-B14F-4D97-AF65-F5344CB8AC3E}">
        <p14:creationId xmlns:p14="http://schemas.microsoft.com/office/powerpoint/2010/main" val="7742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 smtClean="0"/>
              <a:t>Capacity of Multiple Access Methods</a:t>
            </a:r>
            <a:endParaRPr lang="en-GB" sz="3200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1887" y="1076325"/>
                <a:ext cx="7911589" cy="11433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Interesting fact: </a:t>
                </a:r>
                <a:r>
                  <a:rPr lang="en-US" sz="2000" b="0" dirty="0" smtClean="0">
                    <a:solidFill>
                      <a:schemeClr val="tx2"/>
                    </a:solidFill>
                  </a:rPr>
                  <a:t>For a fixed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the total capacity goes to infinity as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b="0" dirty="0" smtClean="0">
                    <a:solidFill>
                      <a:schemeClr val="tx2"/>
                    </a:solidFill>
                  </a:rPr>
                  <a:t> increases. However, each user is allocated a smaller bandwidth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sv-SE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endParaRPr lang="sv-SE" sz="2000" b="0" dirty="0" smtClean="0">
                  <a:solidFill>
                    <a:schemeClr val="tx2"/>
                  </a:solidFill>
                </a:endParaRPr>
              </a:p>
              <a:p>
                <a:r>
                  <a:rPr lang="en-US" sz="2000" b="0" dirty="0">
                    <a:solidFill>
                      <a:schemeClr val="tx2"/>
                    </a:solidFill>
                  </a:rPr>
                  <a:t>a</a:t>
                </a:r>
                <a:r>
                  <a:rPr lang="en-US" sz="2000" b="0" dirty="0" smtClean="0">
                    <a:solidFill>
                      <a:schemeClr val="tx2"/>
                    </a:solidFill>
                  </a:rPr>
                  <a:t>nd the capacity per user decreases.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87" y="1076325"/>
                <a:ext cx="7911589" cy="1143326"/>
              </a:xfrm>
              <a:prstGeom prst="rect">
                <a:avLst/>
              </a:prstGeom>
              <a:blipFill rotWithShape="1">
                <a:blip r:embed="rId2"/>
                <a:stretch>
                  <a:fillRect l="-692" t="-1047" b="-7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7" y="2262515"/>
            <a:ext cx="363464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2" y="5459394"/>
            <a:ext cx="3107906" cy="6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1177" y="5081915"/>
                <a:ext cx="3405356" cy="362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 smtClean="0">
                    <a:solidFill>
                      <a:schemeClr val="tx2"/>
                    </a:solidFill>
                  </a:rPr>
                  <a:t>Normalized capacity as function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1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1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sv-SE" sz="1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sz="1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sz="1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sv-SE" sz="1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dirty="0" smtClean="0">
                    <a:solidFill>
                      <a:schemeClr val="tx2"/>
                    </a:solidFill>
                  </a:rPr>
                  <a:t> for FDMA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7" y="5081915"/>
                <a:ext cx="3405356" cy="3624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47" y="5707407"/>
            <a:ext cx="2524335" cy="68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2103" y="5081915"/>
                <a:ext cx="3776227" cy="625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sz="1200" b="0" dirty="0" smtClean="0">
                    <a:solidFill>
                      <a:schemeClr val="tx2"/>
                    </a:solidFill>
                  </a:rPr>
                  <a:t>Total </a:t>
                </a:r>
                <a:r>
                  <a:rPr lang="sv-SE" sz="1200" b="0" dirty="0" err="1" smtClean="0">
                    <a:solidFill>
                      <a:schemeClr val="tx2"/>
                    </a:solidFill>
                  </a:rPr>
                  <a:t>capacity</a:t>
                </a:r>
                <a:r>
                  <a:rPr lang="sv-SE" sz="1200" b="0" dirty="0" smtClean="0">
                    <a:solidFill>
                      <a:schemeClr val="tx2"/>
                    </a:solidFill>
                  </a:rPr>
                  <a:t> per hertz as a function</a:t>
                </a:r>
                <a:r>
                  <a:rPr lang="sv-SE" sz="12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1200" b="0" dirty="0">
                    <a:solidFill>
                      <a:schemeClr val="tx2"/>
                    </a:solidFill>
                  </a:rPr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v-SE" sz="1200" b="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sv-SE" sz="1200" b="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0" dirty="0">
                    <a:solidFill>
                      <a:schemeClr val="tx2"/>
                    </a:solidFill>
                  </a:rPr>
                  <a:t> for </a:t>
                </a:r>
                <a:r>
                  <a:rPr lang="en-US" sz="1200" b="0" dirty="0" smtClean="0">
                    <a:solidFill>
                      <a:schemeClr val="tx2"/>
                    </a:solidFill>
                  </a:rPr>
                  <a:t>FDMA.</a:t>
                </a:r>
                <a:endParaRPr lang="en-US" sz="1200" b="0" dirty="0">
                  <a:solidFill>
                    <a:schemeClr val="tx2"/>
                  </a:solidFill>
                </a:endParaRPr>
              </a:p>
              <a:p>
                <a:r>
                  <a:rPr lang="sv-SE" sz="1200" b="0" dirty="0" smtClean="0">
                    <a:solidFill>
                      <a:schemeClr val="tx2"/>
                    </a:solidFill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v-SE" sz="1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v-SE" sz="1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sv-SE" sz="12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sv-SE" sz="1200" b="0" i="1" smtClean="0">
                        <a:solidFill>
                          <a:schemeClr val="tx2"/>
                        </a:solidFill>
                        <a:latin typeface="Cambria Math"/>
                      </a:rPr>
                      <m:t>𝐾</m:t>
                    </m:r>
                    <m:f>
                      <m:fPr>
                        <m:ctrlPr>
                          <a:rPr lang="sv-SE" sz="1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v-SE" sz="1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sv-SE" sz="1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v-SE" sz="1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sv-SE" sz="1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𝑊</m:t>
                        </m:r>
                      </m:den>
                    </m:f>
                    <m:r>
                      <a:rPr lang="sv-SE" sz="1200" b="0" i="1" smtClean="0">
                        <a:solidFill>
                          <a:schemeClr val="tx2"/>
                        </a:solidFill>
                        <a:latin typeface="Cambria Math"/>
                      </a:rPr>
                      <m:t> :</m:t>
                    </m:r>
                  </m:oMath>
                </a14:m>
                <a:endParaRPr lang="en-US" sz="1200" b="0" dirty="0" err="1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03" y="5081915"/>
                <a:ext cx="3776227" cy="6254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04" y="2262515"/>
            <a:ext cx="356372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1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_PPT-mall_2012_ENG_121127">
  <a:themeElements>
    <a:clrScheme name="Anpassad 4">
      <a:dk1>
        <a:srgbClr val="9C6114"/>
      </a:dk1>
      <a:lt1>
        <a:srgbClr val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33"/>
      </a:hlink>
      <a:folHlink>
        <a:srgbClr val="000080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LU_PPT-mall_2012_ENG_121127</Template>
  <TotalTime>2374</TotalTime>
  <Words>2374</Words>
  <Application>Microsoft Office PowerPoint</Application>
  <PresentationFormat>Custom</PresentationFormat>
  <Paragraphs>299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LU_PPT-mall_2012_ENG_121127</vt:lpstr>
      <vt:lpstr>Multiuser Communications</vt:lpstr>
      <vt:lpstr>Introduction to Multiple Access Techniques</vt:lpstr>
      <vt:lpstr>Introduction to Multiple Access Techniques</vt:lpstr>
      <vt:lpstr>Introduction to Multiple Access Techniques</vt:lpstr>
      <vt:lpstr>Introduction to Multiple Access Techniques</vt:lpstr>
      <vt:lpstr>Introduction to Multiple Access Techniques</vt:lpstr>
      <vt:lpstr>Capacity of Multiple Access Methods</vt:lpstr>
      <vt:lpstr>Capacity of Multiple Access Methods</vt:lpstr>
      <vt:lpstr>Capacity of Multiple Access Methods</vt:lpstr>
      <vt:lpstr>Capacity of Multiple Access Methods</vt:lpstr>
      <vt:lpstr>Capacity of Multiple Access Methods</vt:lpstr>
      <vt:lpstr>Capacity of Multiple Access Methods</vt:lpstr>
      <vt:lpstr>Capacity of Multiple Access Methods</vt:lpstr>
      <vt:lpstr>Multiuser Detection in CDMA Systems</vt:lpstr>
      <vt:lpstr>CDMA Signal and Channel Models</vt:lpstr>
      <vt:lpstr>The Optimum Multiuser Receiver</vt:lpstr>
      <vt:lpstr>The Optimum Multiuser Receiver</vt:lpstr>
      <vt:lpstr>The Optimum Multiuser Receiver</vt:lpstr>
      <vt:lpstr>The Optimum Multiuser Receiver</vt:lpstr>
      <vt:lpstr>The Optimum Multiuser Receiver</vt:lpstr>
      <vt:lpstr>Suboptimum Detectors</vt:lpstr>
      <vt:lpstr>Suboptimum Detectors</vt:lpstr>
      <vt:lpstr>Suboptimum Detectors</vt:lpstr>
      <vt:lpstr>Suboptimum Detectors</vt:lpstr>
      <vt:lpstr>Suboptimum Detectors</vt:lpstr>
      <vt:lpstr>Suboptimum Detectors</vt:lpstr>
      <vt:lpstr>Successive Interference Cancellation</vt:lpstr>
      <vt:lpstr>Successive Interference Cancellation</vt:lpstr>
      <vt:lpstr>Performance Characteristics of Detectors</vt:lpstr>
      <vt:lpstr>Performance Characteristics of Detectors</vt:lpstr>
      <vt:lpstr>Performance Characteristics of Detectors</vt:lpstr>
      <vt:lpstr>Multiuser MIMO Systems for Broadcast Channels</vt:lpstr>
      <vt:lpstr>Linear Precoding of the Transmitted Signals</vt:lpstr>
      <vt:lpstr>Linear Precoding of the Transmitted Signals</vt:lpstr>
      <vt:lpstr>Linear Precoding of the Transmitted Signals</vt:lpstr>
      <vt:lpstr>Linear Precoding of the Transmitted Signals</vt:lpstr>
      <vt:lpstr>Linear Precoding of the Transmitted Signals</vt:lpstr>
      <vt:lpstr>Nonlinear Vector Precoding</vt:lpstr>
      <vt:lpstr>Nonlinear Vector Precoding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Multiuser Communications</dc:title>
  <dc:creator>Dimitrios Vlastaras</dc:creator>
  <cp:lastModifiedBy>Dimitrios Vlastaras</cp:lastModifiedBy>
  <cp:revision>242</cp:revision>
  <cp:lastPrinted>2011-10-27T13:44:15Z</cp:lastPrinted>
  <dcterms:created xsi:type="dcterms:W3CDTF">2014-06-17T08:03:37Z</dcterms:created>
  <dcterms:modified xsi:type="dcterms:W3CDTF">2014-06-19T13:38:21Z</dcterms:modified>
</cp:coreProperties>
</file>