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9" r:id="rId3"/>
    <p:sldId id="258" r:id="rId4"/>
    <p:sldId id="260" r:id="rId5"/>
    <p:sldId id="261" r:id="rId6"/>
    <p:sldId id="284" r:id="rId7"/>
    <p:sldId id="262" r:id="rId8"/>
    <p:sldId id="263" r:id="rId9"/>
    <p:sldId id="264" r:id="rId10"/>
    <p:sldId id="265" r:id="rId11"/>
    <p:sldId id="266" r:id="rId12"/>
    <p:sldId id="290" r:id="rId13"/>
    <p:sldId id="291" r:id="rId14"/>
    <p:sldId id="289" r:id="rId15"/>
    <p:sldId id="286" r:id="rId16"/>
    <p:sldId id="287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92" r:id="rId29"/>
    <p:sldId id="293" r:id="rId30"/>
    <p:sldId id="294" r:id="rId31"/>
    <p:sldId id="295" r:id="rId32"/>
    <p:sldId id="296" r:id="rId33"/>
    <p:sldId id="297" r:id="rId34"/>
    <p:sldId id="279" r:id="rId35"/>
    <p:sldId id="281" r:id="rId36"/>
    <p:sldId id="282" r:id="rId37"/>
    <p:sldId id="298" r:id="rId38"/>
    <p:sldId id="283" r:id="rId39"/>
    <p:sldId id="299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50.wmf"/><Relationship Id="rId1" Type="http://schemas.openxmlformats.org/officeDocument/2006/relationships/image" Target="../media/image47.wmf"/><Relationship Id="rId4" Type="http://schemas.openxmlformats.org/officeDocument/2006/relationships/image" Target="../media/image7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50.wmf"/><Relationship Id="rId1" Type="http://schemas.openxmlformats.org/officeDocument/2006/relationships/image" Target="../media/image47.wmf"/><Relationship Id="rId4" Type="http://schemas.openxmlformats.org/officeDocument/2006/relationships/image" Target="../media/image73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46C60-B364-49CE-A9DA-E18A8FF905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ABF42-D2FF-4AB3-BD80-92046A6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relatives</a:t>
            </a:r>
            <a:r>
              <a:rPr lang="en-US" baseline="0" dirty="0" smtClean="0"/>
              <a:t> to the probability, if everything is deterministic, no information is transmitted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</a:t>
            </a:r>
            <a:r>
              <a:rPr lang="en-US" baseline="0" dirty="0" smtClean="0"/>
              <a:t> general case of BSC. M-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modulation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Output of detector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unquantized</a:t>
            </a:r>
            <a:r>
              <a:rPr lang="en-US" baseline="0" dirty="0" smtClean="0"/>
              <a:t>. Probability density function…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We can use the</a:t>
            </a:r>
            <a:r>
              <a:rPr lang="sv-SE" baseline="0" dirty="0" smtClean="0"/>
              <a:t> coefficients to characterize the channel...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symmetric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Minimum snr required for any communication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information source is deterministic, for one value of X the probability equals 1, others equal 0, entropy of X is 0, contain no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3), give</a:t>
            </a:r>
            <a:r>
              <a:rPr lang="en-US" baseline="0" dirty="0" smtClean="0"/>
              <a:t> example on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equal</a:t>
            </a:r>
            <a:r>
              <a:rPr lang="en-US" baseline="0" dirty="0" smtClean="0"/>
              <a:t> probability, we reach the maximal – 1 bit information per 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independent:</a:t>
            </a:r>
            <a:r>
              <a:rPr lang="en-US" baseline="0" dirty="0" smtClean="0"/>
              <a:t> I=0, fully dependent I=H(X)=H(Y)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Intuitively, if entropy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regarded as a measure of uncertainty about a random variable, then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a measure of what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does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say about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This is "the amount of uncertainty remaining about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after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known",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gives a fundamental limits on source coding.</a:t>
            </a:r>
            <a:r>
              <a:rPr lang="en-US" baseline="0" dirty="0" smtClean="0"/>
              <a:t> And entropy plays an important role in lossless compression of information source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Huffman coding is optimum is a sense that the average number</a:t>
            </a:r>
            <a:r>
              <a:rPr lang="en-US" baseline="0" dirty="0" smtClean="0"/>
              <a:t> of bits presents source symbol is a minimum, subject to that the code words satisfy the prefix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models are useful when we design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BF42-D2FF-4AB3-BD80-92046A60B19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AF2F-683C-4184-A1C8-B34AE9F6BFA8}" type="datetime1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F0F2-361B-4AC4-A46F-A2D03DF4AF17}" type="datetime1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7B84-8216-4126-A9D4-111D5062F187}" type="datetime1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4C3C-FD8B-4E8F-8509-78133DC1ECC5}" type="datetime1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F711-D03D-483A-8561-4BAB322E6652}" type="datetime1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C8C2-7038-4CB8-A527-E4896941AFA2}" type="datetime1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D376-47A7-48BC-A068-FFCE3908EAD8}" type="datetime1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1D96-047C-4B18-A958-8C46540325C3}" type="datetime1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114-D31C-43CD-B823-999D09A2BF13}" type="datetime1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CBEF-34FE-49ED-8379-DCB76B777933}" type="datetime1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7E4F-B1B2-4866-A791-CA9D79BA5302}" type="datetime1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15FD-109C-4411-97F9-6256AEA821BC}" type="datetime1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5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5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6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9.jpeg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7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898775"/>
          </a:xfrm>
        </p:spPr>
        <p:txBody>
          <a:bodyPr>
            <a:noAutofit/>
          </a:bodyPr>
          <a:lstStyle/>
          <a:p>
            <a:r>
              <a:rPr lang="en-US" sz="6600" dirty="0" smtClean="0"/>
              <a:t>Chapter 6</a:t>
            </a:r>
            <a:br>
              <a:rPr lang="en-US" sz="6600" dirty="0" smtClean="0"/>
            </a:br>
            <a:r>
              <a:rPr lang="en-US" sz="6600" dirty="0" smtClean="0"/>
              <a:t>Information Theory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le:Entropy-mutual-information-relative-entropy-relation-diagram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76200"/>
            <a:ext cx="7086600" cy="4991101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55762" y="4648200"/>
          <a:ext cx="5430838" cy="1651000"/>
        </p:xfrm>
        <a:graphic>
          <a:graphicData uri="http://schemas.openxmlformats.org/presentationml/2006/ole">
            <p:oleObj spid="_x0000_s26627" name="Equation" r:id="rId5" imgW="2171520" imgH="660240" progId="Equation.3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properties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66800" y="1600200"/>
          <a:ext cx="6056313" cy="4113213"/>
        </p:xfrm>
        <a:graphic>
          <a:graphicData uri="http://schemas.openxmlformats.org/presentationml/2006/ole">
            <p:oleObj spid="_x0000_s28674" name="Equation" r:id="rId3" imgW="2019240" imgH="13716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2223" y="4191000"/>
            <a:ext cx="3745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Entropy is maximized </a:t>
            </a:r>
          </a:p>
          <a:p>
            <a:r>
              <a:rPr lang="en-US" sz="2400" dirty="0" smtClean="0"/>
              <a:t>when probabilities are equal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24400" y="4648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and conditional entropy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entropy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Conditional entropy of </a:t>
            </a:r>
            <a:r>
              <a:rPr lang="en-US" i="1" dirty="0" smtClean="0"/>
              <a:t>Y</a:t>
            </a:r>
            <a:r>
              <a:rPr lang="en-US" dirty="0" smtClean="0"/>
              <a:t> given </a:t>
            </a:r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838200" y="2489200"/>
          <a:ext cx="7432675" cy="635000"/>
        </p:xfrm>
        <a:graphic>
          <a:graphicData uri="http://schemas.openxmlformats.org/presentationml/2006/ole">
            <p:oleObj spid="_x0000_s55298" name="Equation" r:id="rId3" imgW="2971800" imgH="25380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600075" y="4216400"/>
          <a:ext cx="7908925" cy="1270000"/>
        </p:xfrm>
        <a:graphic>
          <a:graphicData uri="http://schemas.openxmlformats.org/presentationml/2006/ole">
            <p:oleObj spid="_x0000_s55299" name="Equation" r:id="rId4" imgW="316224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and conditional entropy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Chain rule for entropies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Therefore,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are </a:t>
            </a:r>
            <a:r>
              <a:rPr lang="en-US" dirty="0" err="1" smtClean="0"/>
              <a:t>iid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2376487"/>
          <a:ext cx="8913813" cy="1204913"/>
        </p:xfrm>
        <a:graphic>
          <a:graphicData uri="http://schemas.openxmlformats.org/presentationml/2006/ole">
            <p:oleObj spid="_x0000_s56322" name="Equation" r:id="rId3" imgW="3568680" imgH="48240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838200" y="4191000"/>
          <a:ext cx="4695825" cy="1077913"/>
        </p:xfrm>
        <a:graphic>
          <a:graphicData uri="http://schemas.openxmlformats.org/presentationml/2006/ole">
            <p:oleObj spid="_x0000_s56323" name="Equation" r:id="rId4" imgW="1879560" imgH="43164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838200" y="6059488"/>
          <a:ext cx="4348162" cy="569912"/>
        </p:xfrm>
        <a:graphic>
          <a:graphicData uri="http://schemas.openxmlformats.org/presentationml/2006/ole">
            <p:oleObj spid="_x0000_s56324" name="Equation" r:id="rId5" imgW="1739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6.3 Lossless coding of information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 sequence with length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n </a:t>
            </a:r>
            <a:r>
              <a:rPr lang="en-US" dirty="0" smtClean="0"/>
              <a:t>is assumed to be large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any source coding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we need            bits per symbol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2226" name="Content Placeholder 4"/>
          <p:cNvGraphicFramePr>
            <a:graphicFrameLocks noChangeAspect="1"/>
          </p:cNvGraphicFramePr>
          <p:nvPr/>
        </p:nvGraphicFramePr>
        <p:xfrm>
          <a:off x="869950" y="3533774"/>
          <a:ext cx="3563938" cy="541338"/>
        </p:xfrm>
        <a:graphic>
          <a:graphicData uri="http://schemas.openxmlformats.org/presentationml/2006/ole">
            <p:oleObj spid="_x0000_s54274" name="Equation" r:id="rId3" imgW="142236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08050" y="2795587"/>
          <a:ext cx="3090863" cy="573088"/>
        </p:xfrm>
        <a:graphic>
          <a:graphicData uri="http://schemas.openxmlformats.org/presentationml/2006/ole">
            <p:oleObj spid="_x0000_s54275" name="Equation" r:id="rId4" imgW="123156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4303712"/>
          <a:ext cx="2289175" cy="573088"/>
        </p:xfrm>
        <a:graphic>
          <a:graphicData uri="http://schemas.openxmlformats.org/presentationml/2006/ole">
            <p:oleObj spid="_x0000_s54278" name="Equation" r:id="rId5" imgW="91440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286000" y="5638800"/>
          <a:ext cx="889000" cy="508000"/>
        </p:xfrm>
        <a:graphic>
          <a:graphicData uri="http://schemas.openxmlformats.org/presentationml/2006/ole">
            <p:oleObj spid="_x0000_s54281" name="Equation" r:id="rId6" imgW="355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Lossless source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Typical sequence</a:t>
            </a:r>
          </a:p>
          <a:p>
            <a:pPr lvl="1"/>
            <a:r>
              <a:rPr lang="en-US" dirty="0" smtClean="0"/>
              <a:t>Number of occurrence of       is roughly </a:t>
            </a:r>
          </a:p>
          <a:p>
            <a:pPr lvl="1"/>
            <a:r>
              <a:rPr lang="en-US" dirty="0" smtClean="0"/>
              <a:t>When              , any      will be “typical”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29200" y="2133600"/>
          <a:ext cx="381000" cy="571500"/>
        </p:xfrm>
        <a:graphic>
          <a:graphicData uri="http://schemas.openxmlformats.org/presentationml/2006/ole">
            <p:oleObj spid="_x0000_s52228" name="Equation" r:id="rId3" imgW="152280" imgH="22860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6972300" y="2171700"/>
          <a:ext cx="571500" cy="571500"/>
        </p:xfrm>
        <a:graphic>
          <a:graphicData uri="http://schemas.openxmlformats.org/presentationml/2006/ole">
            <p:oleObj spid="_x0000_s52229" name="Equation" r:id="rId4" imgW="228600" imgH="228600" progId="Equation.3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65350" y="2819400"/>
          <a:ext cx="1111250" cy="349250"/>
        </p:xfrm>
        <a:graphic>
          <a:graphicData uri="http://schemas.openxmlformats.org/presentationml/2006/ole">
            <p:oleObj spid="_x0000_s52231" name="Equation" r:id="rId5" imgW="444240" imgH="13968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3994150" y="2819400"/>
          <a:ext cx="349250" cy="350838"/>
        </p:xfrm>
        <a:graphic>
          <a:graphicData uri="http://schemas.openxmlformats.org/presentationml/2006/ole">
            <p:oleObj spid="_x0000_s52232" name="Equation" r:id="rId6" imgW="139680" imgH="1396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36599" y="3465493"/>
          <a:ext cx="7721601" cy="1081088"/>
        </p:xfrm>
        <a:graphic>
          <a:graphicData uri="http://schemas.openxmlformats.org/presentationml/2006/ole">
            <p:oleObj spid="_x0000_s52233" name="Equation" r:id="rId7" imgW="3085920" imgH="431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38200" y="4913293"/>
          <a:ext cx="2224088" cy="571500"/>
        </p:xfrm>
        <a:graphic>
          <a:graphicData uri="http://schemas.openxmlformats.org/presentationml/2006/ole">
            <p:oleObj spid="_x0000_s52234" name="Equation" r:id="rId8" imgW="88884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52800" y="4837093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typical sequences have the same probability</a:t>
            </a:r>
            <a:endParaRPr lang="en-US" sz="2800" dirty="0"/>
          </a:p>
        </p:txBody>
      </p:sp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838200" y="5892800"/>
          <a:ext cx="3749675" cy="508000"/>
        </p:xfrm>
        <a:graphic>
          <a:graphicData uri="http://schemas.openxmlformats.org/presentationml/2006/ole">
            <p:oleObj spid="_x0000_s52235" name="Equation" r:id="rId9" imgW="1498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Lossless source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sequence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typical sequences are almost certain to occur, for the source output it is sufficient to consider only these typical sequences</a:t>
            </a:r>
          </a:p>
          <a:p>
            <a:r>
              <a:rPr lang="en-US" dirty="0" smtClean="0"/>
              <a:t>How many bits per symbol we need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2286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Number of typical sequences =</a:t>
            </a:r>
            <a:endParaRPr lang="en-US" sz="2800" dirty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461000" y="2057400"/>
          <a:ext cx="2159000" cy="1047750"/>
        </p:xfrm>
        <a:graphic>
          <a:graphicData uri="http://schemas.openxmlformats.org/presentationml/2006/ole">
            <p:oleObj spid="_x0000_s53253" name="Equation" r:id="rId3" imgW="863280" imgH="419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65188" y="5562600"/>
          <a:ext cx="4392612" cy="987425"/>
        </p:xfrm>
        <a:graphic>
          <a:graphicData uri="http://schemas.openxmlformats.org/presentationml/2006/ole">
            <p:oleObj spid="_x0000_s53255" name="Equation" r:id="rId4" imgW="1752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Lossless </a:t>
            </a:r>
            <a:r>
              <a:rPr lang="en-US" dirty="0" smtClean="0"/>
              <a:t>source </a:t>
            </a:r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dirty="0" smtClean="0"/>
              <a:t>Shannon’s First Theorem - Lossless Source </a:t>
            </a:r>
            <a:r>
              <a:rPr lang="en-US" sz="3000" b="1" dirty="0" smtClean="0"/>
              <a:t>Coding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	Let </a:t>
            </a:r>
            <a:r>
              <a:rPr lang="en-US" i="1" dirty="0" smtClean="0"/>
              <a:t>X</a:t>
            </a:r>
            <a:r>
              <a:rPr lang="en-US" dirty="0" smtClean="0"/>
              <a:t> denote a discrete </a:t>
            </a:r>
            <a:r>
              <a:rPr lang="en-US" dirty="0" err="1" smtClean="0"/>
              <a:t>memoryless</a:t>
            </a:r>
            <a:r>
              <a:rPr lang="en-US" dirty="0" smtClean="0"/>
              <a:t> source. There exists a lossless source code at rate </a:t>
            </a:r>
            <a:r>
              <a:rPr lang="en-US" i="1" dirty="0" smtClean="0"/>
              <a:t>R</a:t>
            </a:r>
            <a:r>
              <a:rPr lang="en-US" dirty="0" smtClean="0"/>
              <a:t> if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4116388"/>
          <a:ext cx="2016125" cy="608012"/>
        </p:xfrm>
        <a:graphic>
          <a:graphicData uri="http://schemas.openxmlformats.org/presentationml/2006/ole">
            <p:oleObj spid="_x0000_s29698" name="Equation" r:id="rId4" imgW="67284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4114800"/>
            <a:ext cx="365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bits per transmission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Lossless source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discrete stationary source…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9787" y="2478087"/>
          <a:ext cx="5942013" cy="2703513"/>
        </p:xfrm>
        <a:graphic>
          <a:graphicData uri="http://schemas.openxmlformats.org/presentationml/2006/ole">
            <p:oleObj spid="_x0000_s30722" name="Equation" r:id="rId3" imgW="1981080" imgH="9014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Lossless </a:t>
            </a:r>
            <a:r>
              <a:rPr lang="en-US" dirty="0" smtClean="0"/>
              <a:t>source coding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Variable-length coding algorithm</a:t>
            </a:r>
          </a:p>
          <a:p>
            <a:pPr lvl="1"/>
            <a:r>
              <a:rPr lang="en-US" dirty="0" smtClean="0"/>
              <a:t>Symbols </a:t>
            </a:r>
            <a:r>
              <a:rPr lang="en-US" dirty="0" smtClean="0"/>
              <a:t>with higher probability are assigned shorter code </a:t>
            </a:r>
            <a:r>
              <a:rPr lang="en-US" dirty="0" smtClean="0"/>
              <a:t>words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 Huffman </a:t>
            </a:r>
            <a:r>
              <a:rPr lang="en-US" dirty="0" smtClean="0"/>
              <a:t>coding</a:t>
            </a:r>
            <a:endParaRPr lang="en-US" dirty="0" smtClean="0"/>
          </a:p>
          <a:p>
            <a:r>
              <a:rPr lang="en-US" dirty="0" smtClean="0"/>
              <a:t>Fixed-length coding algorithm</a:t>
            </a:r>
          </a:p>
          <a:p>
            <a:pPr lvl="1">
              <a:buNone/>
            </a:pPr>
            <a:r>
              <a:rPr lang="en-US" dirty="0" smtClean="0"/>
              <a:t>E.g. Lempel-Ziv coding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3048000"/>
          <a:ext cx="3141662" cy="1079500"/>
        </p:xfrm>
        <a:graphic>
          <a:graphicData uri="http://schemas.openxmlformats.org/presentationml/2006/ole">
            <p:oleObj spid="_x0000_s31746" name="Equation" r:id="rId3" imgW="1257120" imgH="4316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6.1 Mathematical models for information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source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050" name="Content Placeholder 3"/>
          <p:cNvGraphicFramePr>
            <a:graphicFrameLocks noChangeAspect="1"/>
          </p:cNvGraphicFramePr>
          <p:nvPr/>
        </p:nvGraphicFramePr>
        <p:xfrm>
          <a:off x="895350" y="2362200"/>
          <a:ext cx="4943475" cy="1978025"/>
        </p:xfrm>
        <a:graphic>
          <a:graphicData uri="http://schemas.openxmlformats.org/presentationml/2006/ole">
            <p:oleObj spid="_x0000_s2050" name="Equation" r:id="rId3" imgW="1650960" imgH="6602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Huffman coding </a:t>
            </a:r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32770" name="Picture 2" descr="http://www.mhhe.com/engcs/electrical/proakis/graphics/images/pro21113_030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6156364" cy="3352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</a:t>
            </a:r>
            <a:r>
              <a:rPr lang="en-US" sz="28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10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21437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" y="26771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2105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P(x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6677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P(x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2448" y="42011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P(x</a:t>
            </a:r>
            <a:r>
              <a:rPr lang="en-US" sz="2400" baseline="-25000" dirty="0" smtClean="0"/>
              <a:t>7</a:t>
            </a:r>
            <a:r>
              <a:rPr lang="en-US" sz="2400" dirty="0" smtClean="0"/>
              <a:t>)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09508" y="3352800"/>
          <a:ext cx="1877292" cy="3200400"/>
        </p:xfrm>
        <a:graphic>
          <a:graphicData uri="http://schemas.openxmlformats.org/drawingml/2006/table">
            <a:tbl>
              <a:tblPr/>
              <a:tblGrid>
                <a:gridCol w="938646"/>
                <a:gridCol w="938646"/>
              </a:tblGrid>
              <a:tr h="435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2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x</a:t>
                      </a:r>
                      <a:r>
                        <a:rPr lang="en-US" sz="2400" baseline="-25000" dirty="0" smtClean="0"/>
                        <a:t>7</a:t>
                      </a:r>
                      <a:endParaRPr lang="en-US" sz="2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0" y="5257800"/>
            <a:ext cx="35124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H(X)</a:t>
            </a:r>
            <a:r>
              <a:rPr lang="en-US" sz="2800" dirty="0" smtClean="0"/>
              <a:t>=2.11</a:t>
            </a:r>
          </a:p>
          <a:p>
            <a:r>
              <a:rPr lang="en-US" sz="2800" i="1" dirty="0" smtClean="0"/>
              <a:t>R</a:t>
            </a:r>
            <a:r>
              <a:rPr lang="en-US" sz="2800" dirty="0" smtClean="0"/>
              <a:t>=2.21 bits per symbol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6.5 Channel models and 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</a:p>
          <a:p>
            <a:pPr>
              <a:buNone/>
            </a:pPr>
            <a:r>
              <a:rPr lang="en-US" dirty="0" smtClean="0"/>
              <a:t>	input sequence</a:t>
            </a:r>
          </a:p>
          <a:p>
            <a:pPr>
              <a:buNone/>
            </a:pPr>
            <a:r>
              <a:rPr lang="en-US" dirty="0" smtClean="0"/>
              <a:t>	output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channel is </a:t>
            </a:r>
            <a:r>
              <a:rPr lang="en-US" dirty="0" err="1" smtClean="0"/>
              <a:t>memoryless</a:t>
            </a:r>
            <a:r>
              <a:rPr lang="en-US" dirty="0" smtClean="0"/>
              <a:t> if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2209800"/>
          <a:ext cx="2828925" cy="1144588"/>
        </p:xfrm>
        <a:graphic>
          <a:graphicData uri="http://schemas.openxmlformats.org/presentationml/2006/ole">
            <p:oleObj spid="_x0000_s34818" name="Equation" r:id="rId4" imgW="113004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4724400"/>
          <a:ext cx="3397250" cy="1079500"/>
        </p:xfrm>
        <a:graphic>
          <a:graphicData uri="http://schemas.openxmlformats.org/presentationml/2006/ole">
            <p:oleObj spid="_x0000_s34819" name="Equation" r:id="rId5" imgW="1358640" imgH="4316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Binary symmetric channel (BSC) model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67718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Channel encoder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267718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Binary modulator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267718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Channel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2677180"/>
            <a:ext cx="1828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Demodulator and detector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7600" y="267718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Channel decoder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00200" y="313438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313438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313438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162800" y="313438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" y="313438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610600" y="313438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1915180"/>
            <a:ext cx="1066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Source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77200" y="1915180"/>
            <a:ext cx="990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Output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2600" y="2067580"/>
            <a:ext cx="5638800" cy="21336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4027" y="4353580"/>
            <a:ext cx="7411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Composite discrete-input discrete output channel</a:t>
            </a:r>
            <a:endParaRPr lang="en-US" sz="2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Binary symmetric channel (BSC) model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24200" y="2438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200" y="2133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18992" y="2133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24200" y="3962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5" idx="1"/>
          </p:cNvCxnSpPr>
          <p:nvPr/>
        </p:nvCxnSpPr>
        <p:spPr>
          <a:xfrm>
            <a:off x="3124200" y="2514600"/>
            <a:ext cx="1981200" cy="14046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43200" y="36677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3657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3110608" y="2514600"/>
            <a:ext cx="1918592" cy="14147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6200" y="1828800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1-</a:t>
            </a:r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4048780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1-</a:t>
            </a:r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48200" y="3200400"/>
            <a:ext cx="36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60188" y="2514600"/>
            <a:ext cx="36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362200" y="2895600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210077" y="2895600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</a:t>
            </a:r>
            <a:endParaRPr lang="en-US" sz="28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219200" y="5105400"/>
          <a:ext cx="6194425" cy="1079500"/>
        </p:xfrm>
        <a:graphic>
          <a:graphicData uri="http://schemas.openxmlformats.org/presentationml/2006/ole">
            <p:oleObj spid="_x0000_s35842" name="Equation" r:id="rId3" imgW="2476440" imgH="43164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Discrete </a:t>
            </a:r>
            <a:r>
              <a:rPr lang="en-US" sz="3600" b="1" dirty="0" err="1" smtClean="0"/>
              <a:t>memoryless</a:t>
            </a:r>
            <a:r>
              <a:rPr lang="en-US" sz="3600" b="1" dirty="0" smtClean="0"/>
              <a:t> channel (DMC)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2438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67000" y="2133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x</a:t>
            </a:r>
            <a:r>
              <a:rPr lang="en-US" sz="2400" baseline="-25000" dirty="0" smtClean="0"/>
              <a:t>0</a:t>
            </a:r>
            <a:endParaRPr lang="en-US" sz="2800" baseline="-25000" dirty="0"/>
          </a:p>
        </p:txBody>
      </p:sp>
      <p:cxnSp>
        <p:nvCxnSpPr>
          <p:cNvPr id="9" name="Straight Arrow Connector 8"/>
          <p:cNvCxnSpPr>
            <a:endCxn id="23" idx="1"/>
          </p:cNvCxnSpPr>
          <p:nvPr/>
        </p:nvCxnSpPr>
        <p:spPr>
          <a:xfrm>
            <a:off x="3124200" y="2514600"/>
            <a:ext cx="2048470" cy="424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400" y="2143780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2143780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677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x</a:t>
            </a:r>
            <a:r>
              <a:rPr lang="en-US" sz="2400" baseline="-25000" dirty="0" smtClean="0"/>
              <a:t>1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473458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x</a:t>
            </a:r>
            <a:r>
              <a:rPr lang="en-US" sz="2400" baseline="-25000" dirty="0" smtClean="0"/>
              <a:t>M-1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90800" y="3733800"/>
            <a:ext cx="923330" cy="3509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4800" i="1" dirty="0" smtClean="0"/>
              <a:t>…</a:t>
            </a:r>
            <a:endParaRPr lang="en-US" sz="48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5172670" y="2133600"/>
            <a:ext cx="449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y</a:t>
            </a:r>
            <a:r>
              <a:rPr lang="en-US" sz="2400" baseline="-25000" dirty="0" smtClean="0"/>
              <a:t>0</a:t>
            </a:r>
            <a:endParaRPr lang="en-US" sz="28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172670" y="2677180"/>
            <a:ext cx="449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y</a:t>
            </a:r>
            <a:r>
              <a:rPr lang="en-US" sz="2400" baseline="-25000" dirty="0" smtClean="0"/>
              <a:t>1</a:t>
            </a:r>
            <a:endParaRPr lang="en-US" sz="28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5172670" y="5496580"/>
            <a:ext cx="649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y</a:t>
            </a:r>
            <a:r>
              <a:rPr lang="en-US" sz="2400" baseline="-25000" dirty="0" smtClean="0"/>
              <a:t>Q-1</a:t>
            </a:r>
            <a:endParaRPr lang="en-US" sz="28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96470" y="3733800"/>
            <a:ext cx="923330" cy="3509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4800" i="1" dirty="0" smtClean="0"/>
              <a:t>…</a:t>
            </a:r>
            <a:endParaRPr lang="en-US" sz="4800" baseline="-250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124200" y="2590800"/>
            <a:ext cx="2133600" cy="3048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352800" y="5181600"/>
            <a:ext cx="18288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0480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3"/>
          </p:cNvCxnSpPr>
          <p:nvPr/>
        </p:nvCxnSpPr>
        <p:spPr>
          <a:xfrm flipV="1">
            <a:off x="3111352" y="2514600"/>
            <a:ext cx="1994048" cy="424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</p:cNvCxnSpPr>
          <p:nvPr/>
        </p:nvCxnSpPr>
        <p:spPr>
          <a:xfrm flipV="1">
            <a:off x="3348597" y="2590800"/>
            <a:ext cx="1756803" cy="24053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352800" y="3124200"/>
            <a:ext cx="17526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4" idx="1"/>
          </p:cNvCxnSpPr>
          <p:nvPr/>
        </p:nvCxnSpPr>
        <p:spPr>
          <a:xfrm>
            <a:off x="3124200" y="3124200"/>
            <a:ext cx="2048470" cy="26339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96470" y="4221021"/>
            <a:ext cx="923330" cy="3509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4800" i="1" dirty="0" smtClean="0"/>
              <a:t>…</a:t>
            </a:r>
            <a:endParaRPr lang="en-US" sz="4800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1600200"/>
            <a:ext cx="59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</a:t>
            </a:r>
            <a:r>
              <a:rPr lang="en-US" sz="2800" i="1" dirty="0" smtClean="0"/>
              <a:t>X</a:t>
            </a:r>
            <a:r>
              <a:rPr lang="en-US" sz="2800" dirty="0" smtClean="0"/>
              <a:t>}</a:t>
            </a:r>
            <a:endParaRPr lang="en-US" sz="2800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5181600" y="16002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</a:t>
            </a:r>
            <a:r>
              <a:rPr lang="en-US" sz="2800" i="1" dirty="0" smtClean="0"/>
              <a:t>Y</a:t>
            </a:r>
            <a:r>
              <a:rPr lang="en-US" sz="2800" dirty="0" smtClean="0"/>
              <a:t>}</a:t>
            </a:r>
            <a:endParaRPr lang="en-US" sz="2800" baseline="-250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6461125" y="4826000"/>
          <a:ext cx="1235075" cy="508000"/>
        </p:xfrm>
        <a:graphic>
          <a:graphicData uri="http://schemas.openxmlformats.org/presentationml/2006/ole">
            <p:oleObj spid="_x0000_s36866" name="Equation" r:id="rId4" imgW="495000" imgH="203040" progId="Equation.3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398825" y="5257800"/>
            <a:ext cx="2745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be arranged in a matrix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Discrete-input continuous-output channel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1676400"/>
          <a:ext cx="1720850" cy="446088"/>
        </p:xfrm>
        <a:graphic>
          <a:graphicData uri="http://schemas.openxmlformats.org/presentationml/2006/ole">
            <p:oleObj spid="_x0000_s37890" name="Equation" r:id="rId4" imgW="68580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3352800"/>
          <a:ext cx="6667500" cy="2349500"/>
        </p:xfrm>
        <a:graphic>
          <a:graphicData uri="http://schemas.openxmlformats.org/presentationml/2006/ole">
            <p:oleObj spid="_x0000_s37891" name="Equation" r:id="rId5" imgW="2666880" imgH="9396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2667000"/>
            <a:ext cx="5685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N is additive white Gaussian noise…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Discrete-time AWGN channel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  <a:p>
            <a:r>
              <a:rPr lang="en-US" dirty="0" smtClean="0"/>
              <a:t>Power </a:t>
            </a:r>
            <a:r>
              <a:rPr lang="en-US" dirty="0" smtClean="0"/>
              <a:t>constraint</a:t>
            </a:r>
            <a:endParaRPr lang="en-US" dirty="0" smtClean="0"/>
          </a:p>
          <a:p>
            <a:r>
              <a:rPr lang="en-US" dirty="0" smtClean="0"/>
              <a:t>For input </a:t>
            </a:r>
            <a:r>
              <a:rPr lang="en-US" dirty="0" smtClean="0"/>
              <a:t>sequence                               </a:t>
            </a:r>
            <a:r>
              <a:rPr lang="en-US" dirty="0" smtClean="0"/>
              <a:t>with large </a:t>
            </a:r>
            <a:r>
              <a:rPr lang="en-US" i="1" dirty="0" smtClean="0"/>
              <a:t>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1676400"/>
          <a:ext cx="1716088" cy="571500"/>
        </p:xfrm>
        <a:graphic>
          <a:graphicData uri="http://schemas.openxmlformats.org/presentationml/2006/ole">
            <p:oleObj spid="_x0000_s38914" name="Equation" r:id="rId3" imgW="6858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22712" y="2590800"/>
          <a:ext cx="1716088" cy="571500"/>
        </p:xfrm>
        <a:graphic>
          <a:graphicData uri="http://schemas.openxmlformats.org/presentationml/2006/ole">
            <p:oleObj spid="_x0000_s38915" name="Equation" r:id="rId4" imgW="6858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90987" y="3200400"/>
          <a:ext cx="2767013" cy="573088"/>
        </p:xfrm>
        <a:graphic>
          <a:graphicData uri="http://schemas.openxmlformats.org/presentationml/2006/ole">
            <p:oleObj spid="_x0000_s38916" name="Equation" r:id="rId5" imgW="11048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93987" y="4406900"/>
          <a:ext cx="3173413" cy="1079500"/>
        </p:xfrm>
        <a:graphic>
          <a:graphicData uri="http://schemas.openxmlformats.org/presentationml/2006/ole">
            <p:oleObj spid="_x0000_s38917" name="Equation" r:id="rId6" imgW="1269720" imgH="4316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AWGN waveform channel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Assume channel has bandwidth W, with frequency response </a:t>
            </a:r>
            <a:r>
              <a:rPr lang="sv-SE" i="1" dirty="0" smtClean="0"/>
              <a:t>C(f)</a:t>
            </a:r>
            <a:r>
              <a:rPr lang="sv-SE" dirty="0" smtClean="0"/>
              <a:t>=1, [-W, +W]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Channel encoder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21336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Mo</a:t>
            </a:r>
            <a:r>
              <a:rPr lang="en-US" sz="2400" dirty="0" err="1" smtClean="0">
                <a:solidFill>
                  <a:schemeClr val="tx1"/>
                </a:solidFill>
              </a:rPr>
              <a:t>dulator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21336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Physical channel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2133600"/>
            <a:ext cx="1828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Demodulator and detector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21336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Channel decoder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2590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2590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05400" y="2590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15200" y="2590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" y="2590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763000" y="2590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371600"/>
            <a:ext cx="1066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Source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29600" y="1371600"/>
            <a:ext cx="990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Output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3276600"/>
            <a:ext cx="1447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Input waveform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3276600"/>
            <a:ext cx="1447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</a:t>
            </a:r>
            <a:r>
              <a:rPr lang="en-US" sz="2400" dirty="0" smtClean="0">
                <a:solidFill>
                  <a:schemeClr val="tx1"/>
                </a:solidFill>
              </a:rPr>
              <a:t>put waveform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1915180"/>
            <a:ext cx="1524000" cy="13614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990600" y="5486400"/>
          <a:ext cx="2601913" cy="508000"/>
        </p:xfrm>
        <a:graphic>
          <a:graphicData uri="http://schemas.openxmlformats.org/presentationml/2006/ole">
            <p:oleObj spid="_x0000_s45057" name="Equation" r:id="rId3" imgW="10411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AWGN waveform channel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sv-SE" dirty="0" smtClean="0"/>
              <a:t>Power constraint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2743200"/>
          <a:ext cx="3402013" cy="1592262"/>
        </p:xfrm>
        <a:graphic>
          <a:graphicData uri="http://schemas.openxmlformats.org/presentationml/2006/ole">
            <p:oleObj spid="_x0000_s57346" name="Equation" r:id="rId3" imgW="135864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AWGN waveform channel</a:t>
            </a:r>
            <a:endParaRPr lang="en-US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How to define probabilities that characterize the channel?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3124200"/>
          <a:ext cx="2638425" cy="2765425"/>
        </p:xfrm>
        <a:graphic>
          <a:graphicData uri="http://schemas.openxmlformats.org/presentationml/2006/ole">
            <p:oleObj spid="_x0000_s58370" name="Equation" r:id="rId4" imgW="1054080" imgH="11048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0" y="4043362"/>
          <a:ext cx="1814513" cy="604838"/>
        </p:xfrm>
        <a:graphic>
          <a:graphicData uri="http://schemas.openxmlformats.org/presentationml/2006/ole">
            <p:oleObj spid="_x0000_s58371" name="Equation" r:id="rId5" imgW="723600" imgH="241200" progId="Equation.3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>
          <a:xfrm>
            <a:off x="4114800" y="4038600"/>
            <a:ext cx="1524000" cy="609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0" y="48006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Equivalent to 2W uses per second of a discrete-time channel  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" y="5943600"/>
          <a:ext cx="3562350" cy="604838"/>
        </p:xfrm>
        <a:graphic>
          <a:graphicData uri="http://schemas.openxmlformats.org/presentationml/2006/ole">
            <p:oleObj spid="_x0000_s58372" name="Equation" r:id="rId6" imgW="1422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6.1 Mathematical models for information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</a:t>
            </a:r>
            <a:r>
              <a:rPr lang="en-US" dirty="0" err="1" smtClean="0"/>
              <a:t>memoryless</a:t>
            </a:r>
            <a:r>
              <a:rPr lang="en-US" dirty="0" smtClean="0"/>
              <a:t> source (DMS)</a:t>
            </a:r>
          </a:p>
          <a:p>
            <a:pPr lvl="1">
              <a:buNone/>
            </a:pPr>
            <a:r>
              <a:rPr lang="en-US" dirty="0" smtClean="0"/>
              <a:t>Source outputs are independent random variables </a:t>
            </a:r>
          </a:p>
          <a:p>
            <a:endParaRPr lang="en-US" dirty="0" smtClean="0"/>
          </a:p>
          <a:p>
            <a:r>
              <a:rPr lang="en-US" dirty="0" smtClean="0"/>
              <a:t>Discrete stationary source</a:t>
            </a:r>
          </a:p>
          <a:p>
            <a:pPr lvl="1"/>
            <a:r>
              <a:rPr lang="en-US" dirty="0" smtClean="0"/>
              <a:t>Source outputs are statistically dependent</a:t>
            </a:r>
          </a:p>
          <a:p>
            <a:pPr lvl="1"/>
            <a:r>
              <a:rPr lang="en-US" dirty="0" smtClean="0"/>
              <a:t>Stationary: joint probabilities of                         and</a:t>
            </a:r>
          </a:p>
          <a:p>
            <a:pPr lvl="1">
              <a:buNone/>
            </a:pPr>
            <a:r>
              <a:rPr lang="en-US" dirty="0" smtClean="0"/>
              <a:t>                                     are identical for all shifts 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Characterized by joint PDF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743200"/>
          <a:ext cx="3022600" cy="573088"/>
        </p:xfrm>
        <a:graphic>
          <a:graphicData uri="http://schemas.openxmlformats.org/presentationml/2006/ole">
            <p:oleObj spid="_x0000_s3074" name="Equation" r:id="rId4" imgW="12063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81600" y="5372100"/>
          <a:ext cx="2320925" cy="571500"/>
        </p:xfrm>
        <a:graphic>
          <a:graphicData uri="http://schemas.openxmlformats.org/presentationml/2006/ole">
            <p:oleObj spid="_x0000_s3075" name="Equation" r:id="rId5" imgW="92700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75350" y="4343400"/>
          <a:ext cx="1717675" cy="571500"/>
        </p:xfrm>
        <a:graphic>
          <a:graphicData uri="http://schemas.openxmlformats.org/presentationml/2006/ole">
            <p:oleObj spid="_x0000_s3076" name="Equation" r:id="rId6" imgW="685800" imgH="2286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219200" y="4800600"/>
          <a:ext cx="2671763" cy="571500"/>
        </p:xfrm>
        <a:graphic>
          <a:graphicData uri="http://schemas.openxmlformats.org/presentationml/2006/ole">
            <p:oleObj spid="_x0000_s3078" name="Equation" r:id="rId7" imgW="1066680" imgH="2286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AWGN waveform </a:t>
            </a:r>
            <a:r>
              <a:rPr lang="en-US" sz="3600" b="1" dirty="0" smtClean="0"/>
              <a:t>channel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Power constraint becomes...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Hence,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304800" y="2514600"/>
          <a:ext cx="8489951" cy="2230438"/>
        </p:xfrm>
        <a:graphic>
          <a:graphicData uri="http://schemas.openxmlformats.org/presentationml/2006/ole">
            <p:oleObj spid="_x0000_s59394" name="Equation" r:id="rId3" imgW="3390840" imgH="8888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38400" y="5105400"/>
          <a:ext cx="2098675" cy="985838"/>
        </p:xfrm>
        <a:graphic>
          <a:graphicData uri="http://schemas.openxmlformats.org/presentationml/2006/ole">
            <p:oleObj spid="_x0000_s59395" name="Equation" r:id="rId4" imgW="838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After source coding, we have binary sequency of length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Channel causes probability of bit error </a:t>
            </a:r>
            <a:r>
              <a:rPr lang="sv-SE" i="1" dirty="0" smtClean="0"/>
              <a:t>p</a:t>
            </a:r>
          </a:p>
          <a:p>
            <a:r>
              <a:rPr lang="sv-SE" dirty="0" smtClean="0"/>
              <a:t>When </a:t>
            </a:r>
            <a:r>
              <a:rPr lang="sv-SE" i="1" dirty="0" smtClean="0"/>
              <a:t>n</a:t>
            </a:r>
            <a:r>
              <a:rPr lang="sv-SE" dirty="0" smtClean="0"/>
              <a:t>-&gt;inf, the number of sequences that have </a:t>
            </a:r>
            <a:r>
              <a:rPr lang="sv-SE" i="1" dirty="0" smtClean="0"/>
              <a:t>np </a:t>
            </a:r>
            <a:r>
              <a:rPr lang="sv-SE" dirty="0" smtClean="0"/>
              <a:t>errors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4572000"/>
          <a:ext cx="4927600" cy="1144588"/>
        </p:xfrm>
        <a:graphic>
          <a:graphicData uri="http://schemas.openxmlformats.org/presentationml/2006/ole">
            <p:oleObj spid="_x0000_s60418" name="Equation" r:id="rId3" imgW="19684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To reduce errors, we use a subset of all possible sequences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Information rate [bits per transmission]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920750" y="2971800"/>
          <a:ext cx="3651250" cy="1047750"/>
        </p:xfrm>
        <a:graphic>
          <a:graphicData uri="http://schemas.openxmlformats.org/presentationml/2006/ole">
            <p:oleObj spid="_x0000_s61443" name="Equation" r:id="rId3" imgW="1460160" imgH="41904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990600" y="5257800"/>
          <a:ext cx="3976688" cy="985838"/>
        </p:xfrm>
        <a:graphic>
          <a:graphicData uri="http://schemas.openxmlformats.org/presentationml/2006/ole">
            <p:oleObj spid="_x0000_s61444" name="Equation" r:id="rId4" imgW="158724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86400" y="5410200"/>
            <a:ext cx="2031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Capacity of </a:t>
            </a:r>
          </a:p>
          <a:p>
            <a:r>
              <a:rPr lang="sv-SE" sz="2400" dirty="0" smtClean="0"/>
              <a:t>binary channel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34530"/>
            <a:ext cx="4591050" cy="313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0" y="486333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We use 2</a:t>
            </a:r>
            <a:r>
              <a:rPr lang="sv-SE" sz="2400" baseline="30000" dirty="0" smtClean="0"/>
              <a:t>m </a:t>
            </a:r>
            <a:r>
              <a:rPr lang="sv-SE" sz="2400" dirty="0" smtClean="0"/>
              <a:t>different binary sequencies of length m for transmission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3339330"/>
            <a:ext cx="3124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2</a:t>
            </a:r>
            <a:r>
              <a:rPr lang="sv-SE" sz="2400" baseline="30000" dirty="0" smtClean="0"/>
              <a:t>n</a:t>
            </a:r>
            <a:r>
              <a:rPr lang="sv-SE" sz="2400" baseline="30000" dirty="0" smtClean="0"/>
              <a:t> </a:t>
            </a:r>
            <a:r>
              <a:rPr lang="sv-SE" sz="2400" dirty="0" smtClean="0"/>
              <a:t>different binary sequencies of length n contain information</a:t>
            </a:r>
            <a:endParaRPr lang="en-US" sz="2400" dirty="0"/>
          </a:p>
        </p:txBody>
      </p:sp>
      <p:sp>
        <p:nvSpPr>
          <p:cNvPr id="8" name="Right Brace 7"/>
          <p:cNvSpPr/>
          <p:nvPr/>
        </p:nvSpPr>
        <p:spPr>
          <a:xfrm>
            <a:off x="4800600" y="3415530"/>
            <a:ext cx="533400" cy="2514600"/>
          </a:xfrm>
          <a:prstGeom prst="rightBrac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990600" y="1600200"/>
          <a:ext cx="3244850" cy="573088"/>
        </p:xfrm>
        <a:graphic>
          <a:graphicData uri="http://schemas.openxmlformats.org/presentationml/2006/ole">
            <p:oleObj spid="_x0000_s62468" name="Equation" r:id="rId4" imgW="129528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24400" y="1447800"/>
            <a:ext cx="358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We cannot transmit more than 1 bit per channel use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2590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Channel encoder: add redundancy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Capacity for abitray discrete memoryless channel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Maximize </a:t>
            </a:r>
            <a:r>
              <a:rPr lang="en-US" dirty="0" smtClean="0"/>
              <a:t>mutual information between input and output, over </a:t>
            </a:r>
            <a:r>
              <a:rPr lang="en-US" dirty="0" smtClean="0"/>
              <a:t>all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Shannon’s Second Theorem – noisy channel coding</a:t>
            </a:r>
          </a:p>
          <a:p>
            <a:pPr marL="742950" lvl="2" indent="-342900">
              <a:buFontTx/>
              <a:buChar char="-"/>
            </a:pPr>
            <a:r>
              <a:rPr lang="sv-SE" sz="2800" dirty="0" smtClean="0"/>
              <a:t>R &lt; C, reliable communication is possible</a:t>
            </a:r>
          </a:p>
          <a:p>
            <a:pPr marL="742950" lvl="2" indent="-342900">
              <a:buFontTx/>
              <a:buChar char="-"/>
            </a:pPr>
            <a:r>
              <a:rPr lang="sv-SE" sz="2800" dirty="0" smtClean="0"/>
              <a:t>R &gt; C, </a:t>
            </a:r>
            <a:r>
              <a:rPr lang="sv-SE" sz="2800" dirty="0" smtClean="0"/>
              <a:t>reliable communication is </a:t>
            </a:r>
            <a:r>
              <a:rPr lang="sv-SE" sz="2800" dirty="0" smtClean="0"/>
              <a:t>impossible</a:t>
            </a:r>
            <a:endParaRPr lang="en-US" sz="2800" dirty="0" smtClean="0"/>
          </a:p>
          <a:p>
            <a:pPr marL="342900" lvl="1" indent="-342900">
              <a:buNone/>
            </a:pPr>
            <a:endParaRPr lang="en-US" dirty="0" smtClean="0"/>
          </a:p>
        </p:txBody>
      </p:sp>
      <p:graphicFrame>
        <p:nvGraphicFramePr>
          <p:cNvPr id="41986" name="Content Placeholder 3"/>
          <p:cNvGraphicFramePr>
            <a:graphicFrameLocks noChangeAspect="1"/>
          </p:cNvGraphicFramePr>
          <p:nvPr/>
        </p:nvGraphicFramePr>
        <p:xfrm>
          <a:off x="914400" y="2316163"/>
          <a:ext cx="2638425" cy="731837"/>
        </p:xfrm>
        <a:graphic>
          <a:graphicData uri="http://schemas.openxmlformats.org/presentationml/2006/ole">
            <p:oleObj spid="_x0000_s41986" name="Equation" r:id="rId3" imgW="1054080" imgH="291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3554412"/>
          <a:ext cx="3059113" cy="636588"/>
        </p:xfrm>
        <a:graphic>
          <a:graphicData uri="http://schemas.openxmlformats.org/presentationml/2006/ole">
            <p:oleObj spid="_x0000_s41987" name="Equation" r:id="rId4" imgW="1218960" imgH="2538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binary symmetric channel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62600" y="1524000"/>
          <a:ext cx="2987675" cy="784225"/>
        </p:xfrm>
        <a:graphic>
          <a:graphicData uri="http://schemas.openxmlformats.org/presentationml/2006/ole">
            <p:oleObj spid="_x0000_s43010" name="Equation" r:id="rId4" imgW="1498320" imgH="393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438400"/>
          <a:ext cx="7229475" cy="508000"/>
        </p:xfrm>
        <a:graphic>
          <a:graphicData uri="http://schemas.openxmlformats.org/presentationml/2006/ole">
            <p:oleObj spid="_x0000_s43011" name="Equation" r:id="rId5" imgW="2895480" imgH="203040" progId="Equation.3">
              <p:embed/>
            </p:oleObj>
          </a:graphicData>
        </a:graphic>
      </p:graphicFrame>
      <p:pic>
        <p:nvPicPr>
          <p:cNvPr id="43015" name="Picture 7" descr="http://www.mhhe.com/engcs/electrical/proakis/graphics/images/pro21113_0701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352800"/>
            <a:ext cx="5457825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Discrete-time AWGN channel with an input power constraint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For large n, 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838200" y="2514600"/>
          <a:ext cx="1720850" cy="446088"/>
        </p:xfrm>
        <a:graphic>
          <a:graphicData uri="http://schemas.openxmlformats.org/presentationml/2006/ole">
            <p:oleObj spid="_x0000_s68609" name="Equation" r:id="rId3" imgW="685800" imgH="177480" progId="Equation.3">
              <p:embed/>
            </p:oleObj>
          </a:graphicData>
        </a:graphic>
      </p:graphicFrame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124200" y="2438400"/>
          <a:ext cx="1716087" cy="571500"/>
        </p:xfrm>
        <a:graphic>
          <a:graphicData uri="http://schemas.openxmlformats.org/presentationml/2006/ole">
            <p:oleObj spid="_x0000_s68610" name="Equation" r:id="rId4" imgW="6858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0" y="3733800"/>
          <a:ext cx="5186363" cy="985838"/>
        </p:xfrm>
        <a:graphic>
          <a:graphicData uri="http://schemas.openxmlformats.org/presentationml/2006/ole">
            <p:oleObj spid="_x0000_s68611" name="Equation" r:id="rId5" imgW="2070000" imgH="39348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762000" y="4957762"/>
          <a:ext cx="3819525" cy="985838"/>
        </p:xfrm>
        <a:graphic>
          <a:graphicData uri="http://schemas.openxmlformats.org/presentationml/2006/ole">
            <p:oleObj spid="_x0000_s68612" name="Equation" r:id="rId6" imgW="15238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/>
              <a:t>Discrete-time AWGN channel with an input power constraint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Maximum number of symbols to transmit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Transmission rate</a:t>
            </a:r>
          </a:p>
          <a:p>
            <a:pPr>
              <a:buNone/>
            </a:pPr>
            <a:r>
              <a:rPr lang="sv-SE" dirty="0" smtClean="0"/>
              <a:t> 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838200" y="2400300"/>
          <a:ext cx="1720850" cy="446088"/>
        </p:xfrm>
        <a:graphic>
          <a:graphicData uri="http://schemas.openxmlformats.org/presentationml/2006/ole">
            <p:oleObj spid="_x0000_s70658" name="Equation" r:id="rId3" imgW="685800" imgH="177480" progId="Equation.3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3124200" y="2324100"/>
          <a:ext cx="1716088" cy="571500"/>
        </p:xfrm>
        <a:graphic>
          <a:graphicData uri="http://schemas.openxmlformats.org/presentationml/2006/ole">
            <p:oleObj spid="_x0000_s70659" name="Equation" r:id="rId4" imgW="68580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" y="3429000"/>
          <a:ext cx="4826000" cy="1428750"/>
        </p:xfrm>
        <a:graphic>
          <a:graphicData uri="http://schemas.openxmlformats.org/presentationml/2006/ole">
            <p:oleObj spid="_x0000_s70660" name="Equation" r:id="rId5" imgW="1930320" imgH="5713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5562600"/>
          <a:ext cx="4706938" cy="985838"/>
        </p:xfrm>
        <a:graphic>
          <a:graphicData uri="http://schemas.openxmlformats.org/presentationml/2006/ole">
            <p:oleObj spid="_x0000_s70661" name="Equation" r:id="rId6" imgW="187956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10200" y="5486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Can be obtained by directly maximizing I(X;Y), subject to power constraint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Band-limited </a:t>
            </a:r>
            <a:r>
              <a:rPr lang="en-US" dirty="0" smtClean="0"/>
              <a:t>waveform AWGN channel </a:t>
            </a:r>
            <a:r>
              <a:rPr lang="en-US" dirty="0" smtClean="0"/>
              <a:t>with input power </a:t>
            </a:r>
            <a:r>
              <a:rPr lang="en-US" dirty="0" smtClean="0"/>
              <a:t>constraint</a:t>
            </a:r>
          </a:p>
          <a:p>
            <a:pPr>
              <a:buNone/>
            </a:pPr>
            <a:r>
              <a:rPr lang="sv-SE" dirty="0" smtClean="0"/>
              <a:t>- Equivalent to 2W use per second of discrete-time channel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228600" y="3276600"/>
          <a:ext cx="5746750" cy="1824038"/>
        </p:xfrm>
        <a:graphic>
          <a:graphicData uri="http://schemas.openxmlformats.org/presentationml/2006/ole">
            <p:oleObj spid="_x0000_s67585" name="Equation" r:id="rId3" imgW="2400120" imgH="7617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3962400"/>
            <a:ext cx="2590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b</a:t>
            </a:r>
            <a:r>
              <a:rPr lang="sv-SE" sz="2800" dirty="0" smtClean="0"/>
              <a:t>its/channel use</a:t>
            </a:r>
            <a:endParaRPr lang="en-US" sz="2800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28600" y="5105400"/>
          <a:ext cx="6777038" cy="1033463"/>
        </p:xfrm>
        <a:graphic>
          <a:graphicData uri="http://schemas.openxmlformats.org/presentationml/2006/ole">
            <p:oleObj spid="_x0000_s67586" name="Equation" r:id="rId4" imgW="2831760" imgH="431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15272" y="5334000"/>
            <a:ext cx="990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bits/s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Channel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>
            <p:ph idx="1"/>
          </p:nvPr>
        </p:nvGraphicFramePr>
        <p:xfrm>
          <a:off x="2667000" y="2133600"/>
          <a:ext cx="3627438" cy="2800350"/>
        </p:xfrm>
        <a:graphic>
          <a:graphicData uri="http://schemas.openxmlformats.org/presentationml/2006/ole">
            <p:oleObj spid="_x0000_s71682" name="Equation" r:id="rId3" imgW="144756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6.2 Measure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Entropy of random variable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A measure of uncertainty or ambiguity in </a:t>
            </a:r>
            <a:r>
              <a:rPr lang="en-US" i="1" dirty="0" smtClean="0"/>
              <a:t>X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A measure of information that is required by knowledge of </a:t>
            </a:r>
            <a:r>
              <a:rPr lang="en-US" i="1" dirty="0" smtClean="0"/>
              <a:t>X</a:t>
            </a:r>
            <a:r>
              <a:rPr lang="en-US" dirty="0" smtClean="0"/>
              <a:t>, or information content of </a:t>
            </a:r>
            <a:r>
              <a:rPr lang="en-US" i="1" dirty="0" smtClean="0"/>
              <a:t>X</a:t>
            </a:r>
            <a:r>
              <a:rPr lang="en-US" dirty="0" smtClean="0"/>
              <a:t> per symbol</a:t>
            </a:r>
          </a:p>
          <a:p>
            <a:pPr lvl="1"/>
            <a:r>
              <a:rPr lang="en-US" dirty="0" smtClean="0"/>
              <a:t>Unit: bits (log_2) or </a:t>
            </a:r>
            <a:r>
              <a:rPr lang="en-US" dirty="0" err="1" smtClean="0"/>
              <a:t>nats</a:t>
            </a:r>
            <a:r>
              <a:rPr lang="en-US" dirty="0" smtClean="0"/>
              <a:t> (</a:t>
            </a:r>
            <a:r>
              <a:rPr lang="en-US" dirty="0" err="1" smtClean="0"/>
              <a:t>log_e</a:t>
            </a:r>
            <a:r>
              <a:rPr lang="en-US" dirty="0" smtClean="0"/>
              <a:t>) per symbol </a:t>
            </a:r>
            <a:endParaRPr lang="en-US" dirty="0" smtClean="0"/>
          </a:p>
          <a:p>
            <a:pPr lvl="1"/>
            <a:r>
              <a:rPr lang="en-US" dirty="0" smtClean="0"/>
              <a:t>We define</a:t>
            </a:r>
          </a:p>
          <a:p>
            <a:pPr lvl="1"/>
            <a:r>
              <a:rPr lang="en-US" dirty="0" smtClean="0"/>
              <a:t>Entropy depends on </a:t>
            </a:r>
            <a:r>
              <a:rPr lang="en-US" b="1" dirty="0" smtClean="0"/>
              <a:t>probabilities </a:t>
            </a:r>
            <a:r>
              <a:rPr lang="en-US" dirty="0" smtClean="0"/>
              <a:t>of </a:t>
            </a:r>
            <a:r>
              <a:rPr lang="en-US" i="1" dirty="0" smtClean="0"/>
              <a:t>X, </a:t>
            </a:r>
            <a:r>
              <a:rPr lang="en-US" dirty="0" smtClean="0"/>
              <a:t>not values of </a:t>
            </a:r>
            <a:r>
              <a:rPr lang="en-US" i="1" dirty="0" smtClean="0"/>
              <a:t>X</a:t>
            </a:r>
            <a:endParaRPr lang="en-US" i="1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08087" y="2614612"/>
          <a:ext cx="5726113" cy="1652588"/>
        </p:xfrm>
        <a:graphic>
          <a:graphicData uri="http://schemas.openxmlformats.org/presentationml/2006/ole">
            <p:oleObj spid="_x0000_s4098" name="Equation" r:id="rId4" imgW="2286000" imgH="660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1600" y="5613400"/>
          <a:ext cx="1320800" cy="406400"/>
        </p:xfrm>
        <a:graphic>
          <a:graphicData uri="http://schemas.openxmlformats.org/presentationml/2006/ole">
            <p:oleObj spid="_x0000_s4099" name="Equation" r:id="rId5" imgW="660240" imgH="2030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Channel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sv-SE" dirty="0" smtClean="0"/>
              <a:t>Bandwidth efficiency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Relation of bandwidth efficiency and power efficiency</a:t>
            </a:r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533400" y="1981200"/>
          <a:ext cx="3495675" cy="1033463"/>
        </p:xfrm>
        <a:graphic>
          <a:graphicData uri="http://schemas.openxmlformats.org/presentationml/2006/ole">
            <p:oleObj spid="_x0000_s72706" name="Equation" r:id="rId4" imgW="146016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48200" y="1905000"/>
          <a:ext cx="4056063" cy="1036638"/>
        </p:xfrm>
        <a:graphic>
          <a:graphicData uri="http://schemas.openxmlformats.org/presentationml/2006/ole">
            <p:oleObj spid="_x0000_s72707" name="Equation" r:id="rId5" imgW="1688760" imgH="43164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33400" y="3124200"/>
          <a:ext cx="5137150" cy="1033462"/>
        </p:xfrm>
        <a:graphic>
          <a:graphicData uri="http://schemas.openxmlformats.org/presentationml/2006/ole">
            <p:oleObj spid="_x0000_s72708" name="Equation" r:id="rId6" imgW="2145960" imgH="43164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886200" y="5410200"/>
          <a:ext cx="4287837" cy="1033462"/>
        </p:xfrm>
        <a:graphic>
          <a:graphicData uri="http://schemas.openxmlformats.org/presentationml/2006/ole">
            <p:oleObj spid="_x0000_s72709" name="Equation" r:id="rId7" imgW="1790640" imgH="431640" progId="Equation.3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796925" y="5307013"/>
          <a:ext cx="1793875" cy="1093787"/>
        </p:xfrm>
        <a:graphic>
          <a:graphicData uri="http://schemas.openxmlformats.org/presentationml/2006/ole">
            <p:oleObj spid="_x0000_s72710" name="Equation" r:id="rId8" imgW="7491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3730" name="Picture 2" descr="http://www.mhhe.com/engcs/electrical/proakis/graphics/images/pro21113_050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332" y="91440"/>
            <a:ext cx="4430268" cy="6537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Shannon’s fundamental paper in 1948</a:t>
            </a:r>
            <a:br>
              <a:rPr lang="en-US" sz="3200" dirty="0" smtClean="0"/>
            </a:br>
            <a:r>
              <a:rPr lang="en-US" sz="3200" dirty="0" smtClean="0"/>
              <a:t>“A Mathematical Theory of Communication”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i="1" dirty="0" smtClean="0"/>
              <a:t>Can we define a quantity which will measure how much information is “produced” by a process?</a:t>
            </a:r>
          </a:p>
          <a:p>
            <a:pPr>
              <a:buNone/>
            </a:pPr>
            <a:r>
              <a:rPr lang="en-US" dirty="0" smtClean="0"/>
              <a:t>He wants this measure                          to satisfy:</a:t>
            </a:r>
          </a:p>
          <a:p>
            <a:pPr marL="514350" indent="-514350">
              <a:buAutoNum type="arabicParenR"/>
            </a:pPr>
            <a:r>
              <a:rPr lang="en-US" i="1" dirty="0" smtClean="0"/>
              <a:t>H</a:t>
            </a:r>
            <a:r>
              <a:rPr lang="en-US" dirty="0" smtClean="0"/>
              <a:t> should be continuous in </a:t>
            </a:r>
            <a:endParaRPr lang="en-US" i="1" dirty="0" smtClean="0"/>
          </a:p>
          <a:p>
            <a:pPr marL="514350" indent="-514350">
              <a:buAutoNum type="arabicParenR"/>
            </a:pPr>
            <a:r>
              <a:rPr lang="en-US" dirty="0" smtClean="0"/>
              <a:t>If all      are equal, </a:t>
            </a:r>
            <a:r>
              <a:rPr lang="en-US" i="1" dirty="0" smtClean="0"/>
              <a:t>H</a:t>
            </a:r>
            <a:r>
              <a:rPr lang="en-US" dirty="0" smtClean="0"/>
              <a:t> should be monotonically increasing with </a:t>
            </a:r>
            <a:r>
              <a:rPr lang="en-US" i="1" dirty="0" smtClean="0"/>
              <a:t>n</a:t>
            </a:r>
          </a:p>
          <a:p>
            <a:pPr marL="514350" indent="-514350">
              <a:buAutoNum type="arabicParenR"/>
            </a:pPr>
            <a:r>
              <a:rPr lang="en-US" dirty="0" smtClean="0"/>
              <a:t>If a choice can be broken down into two successive choices, the original </a:t>
            </a:r>
            <a:r>
              <a:rPr lang="en-US" i="1" dirty="0" smtClean="0"/>
              <a:t>H</a:t>
            </a:r>
            <a:r>
              <a:rPr lang="en-US" dirty="0" smtClean="0"/>
              <a:t> should be the weighted sum of the individual values of H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8600" y="2514600"/>
          <a:ext cx="2255838" cy="482600"/>
        </p:xfrm>
        <a:graphic>
          <a:graphicData uri="http://schemas.openxmlformats.org/presentationml/2006/ole">
            <p:oleObj spid="_x0000_s5123" name="Equation" r:id="rId4" imgW="10666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3541712"/>
          <a:ext cx="446088" cy="573088"/>
        </p:xfrm>
        <a:graphic>
          <a:graphicData uri="http://schemas.openxmlformats.org/presentationml/2006/ole">
            <p:oleObj spid="_x0000_s5124" name="Equation" r:id="rId5" imgW="177480" imgH="2286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105400" y="2971800"/>
          <a:ext cx="446087" cy="573087"/>
        </p:xfrm>
        <a:graphic>
          <a:graphicData uri="http://schemas.openxmlformats.org/presentationml/2006/ole">
            <p:oleObj spid="_x0000_s5126" name="Equation" r:id="rId6" imgW="177480" imgH="2286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Shannon’s fundamental paper in 1948</a:t>
            </a:r>
            <a:br>
              <a:rPr lang="en-US" sz="3200" dirty="0" smtClean="0"/>
            </a:br>
            <a:r>
              <a:rPr lang="en-US" sz="3200" dirty="0" smtClean="0"/>
              <a:t>“A Mathematical Theory of Communication”</a:t>
            </a:r>
            <a:endParaRPr lang="en-US" sz="32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806045" cy="337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3733800" y="3124200"/>
            <a:ext cx="685800" cy="381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5334000"/>
          <a:ext cx="5408613" cy="985838"/>
        </p:xfrm>
        <a:graphic>
          <a:graphicData uri="http://schemas.openxmlformats.org/presentationml/2006/ole">
            <p:oleObj spid="_x0000_s50179" name="Equation" r:id="rId4" imgW="2158920" imgH="3934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Shannon’s fundamental paper in 1948</a:t>
            </a:r>
            <a:br>
              <a:rPr lang="en-US" sz="3200" dirty="0" smtClean="0"/>
            </a:br>
            <a:r>
              <a:rPr lang="en-US" sz="3200" dirty="0" smtClean="0"/>
              <a:t>“A Mathematical Theory of Communication”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only </a:t>
            </a:r>
            <a:r>
              <a:rPr lang="en-US" i="1" dirty="0" smtClean="0"/>
              <a:t>H</a:t>
            </a:r>
            <a:r>
              <a:rPr lang="en-US" dirty="0" smtClean="0"/>
              <a:t> satisfying the three assumptions is of the form: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K </a:t>
            </a:r>
            <a:r>
              <a:rPr lang="en-US" dirty="0" smtClean="0"/>
              <a:t>is a positive constant.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819400"/>
          <a:ext cx="3735388" cy="1295400"/>
        </p:xfrm>
        <a:graphic>
          <a:graphicData uri="http://schemas.openxmlformats.org/presentationml/2006/ole">
            <p:oleObj spid="_x0000_s6146" name="Equation" r:id="rId3" imgW="1244520" imgH="4316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entropy function</a:t>
            </a:r>
            <a:endParaRPr lang="en-US" dirty="0"/>
          </a:p>
        </p:txBody>
      </p:sp>
      <p:pic>
        <p:nvPicPr>
          <p:cNvPr id="7170" name="Picture 2" descr="http://www.mhhe.com/engcs/electrical/proakis/graphics/images/pro21113_0302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" y="1507541"/>
            <a:ext cx="4861560" cy="4740859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57600" y="1524000"/>
          <a:ext cx="4422775" cy="406400"/>
        </p:xfrm>
        <a:graphic>
          <a:graphicData uri="http://schemas.openxmlformats.org/presentationml/2006/ole">
            <p:oleObj spid="_x0000_s7171" name="Equation" r:id="rId5" imgW="22096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1066800" y="1295400"/>
            <a:ext cx="83820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H(p)</a:t>
            </a:r>
            <a:endParaRPr lang="en-US" sz="2000" i="1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2514600" y="6019800"/>
            <a:ext cx="182880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Probability</a:t>
            </a:r>
            <a:r>
              <a:rPr lang="en-US" sz="2000" i="1" dirty="0" smtClean="0"/>
              <a:t> p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5908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</a:t>
            </a:r>
            <a:r>
              <a:rPr lang="en-US" sz="2400" dirty="0" smtClean="0"/>
              <a:t>=0: no uncertainty</a:t>
            </a:r>
          </a:p>
          <a:p>
            <a:r>
              <a:rPr lang="en-US" sz="2400" i="1" dirty="0" smtClean="0"/>
              <a:t>H</a:t>
            </a:r>
            <a:r>
              <a:rPr lang="en-US" sz="2400" dirty="0" smtClean="0"/>
              <a:t>=1: most uncertainty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1 bit for binary information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Two discrete random variables: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Measures </a:t>
            </a:r>
            <a:r>
              <a:rPr lang="en-US" dirty="0" smtClean="0"/>
              <a:t>the information knowing either variables provides about the other</a:t>
            </a:r>
            <a:endParaRPr lang="en-US" i="1" dirty="0" smtClean="0"/>
          </a:p>
          <a:p>
            <a:r>
              <a:rPr lang="en-US" dirty="0" smtClean="0"/>
              <a:t>What if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Y</a:t>
            </a:r>
            <a:r>
              <a:rPr lang="en-US" dirty="0" smtClean="0"/>
              <a:t> are fully independent or dependent?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2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047875"/>
          <a:ext cx="6861175" cy="2828925"/>
        </p:xfrm>
        <a:graphic>
          <a:graphicData uri="http://schemas.openxmlformats.org/presentationml/2006/ole">
            <p:oleObj spid="_x0000_s25603" name="Equation" r:id="rId5" imgW="2743200" imgH="11300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1095</Words>
  <Application>Microsoft Office PowerPoint</Application>
  <PresentationFormat>On-screen Show (4:3)</PresentationFormat>
  <Paragraphs>357</Paragraphs>
  <Slides>41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Equation</vt:lpstr>
      <vt:lpstr>Microsoft Equation 3.0</vt:lpstr>
      <vt:lpstr>Chapter 6 Information Theory</vt:lpstr>
      <vt:lpstr>6.1 Mathematical models for information source</vt:lpstr>
      <vt:lpstr>6.1 Mathematical models for information source</vt:lpstr>
      <vt:lpstr>6.2 Measure of information</vt:lpstr>
      <vt:lpstr>Shannon’s fundamental paper in 1948 “A Mathematical Theory of Communication”</vt:lpstr>
      <vt:lpstr>Shannon’s fundamental paper in 1948 “A Mathematical Theory of Communication”</vt:lpstr>
      <vt:lpstr>Shannon’s fundamental paper in 1948 “A Mathematical Theory of Communication”</vt:lpstr>
      <vt:lpstr>Binary entropy function</vt:lpstr>
      <vt:lpstr>Mutual information</vt:lpstr>
      <vt:lpstr>Slide 10</vt:lpstr>
      <vt:lpstr>Some properties</vt:lpstr>
      <vt:lpstr>Joint and conditional entropy </vt:lpstr>
      <vt:lpstr>Joint and conditional entropy </vt:lpstr>
      <vt:lpstr>6.3 Lossless coding of information source</vt:lpstr>
      <vt:lpstr>Lossless source coding</vt:lpstr>
      <vt:lpstr>Lossless source coding</vt:lpstr>
      <vt:lpstr>Lossless source coding</vt:lpstr>
      <vt:lpstr>Lossless source coding</vt:lpstr>
      <vt:lpstr>Lossless source coding algorithms</vt:lpstr>
      <vt:lpstr>Huffman coding algorithm</vt:lpstr>
      <vt:lpstr>6.5 Channel models and channel capacity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Channel capacity</vt:lpstr>
      <vt:lpstr>Channel capacity</vt:lpstr>
      <vt:lpstr>Channel capacity</vt:lpstr>
      <vt:lpstr>Channel capacity</vt:lpstr>
      <vt:lpstr>Channel capacity</vt:lpstr>
      <vt:lpstr>Channel capacity</vt:lpstr>
      <vt:lpstr>Channel capacity</vt:lpstr>
      <vt:lpstr>Channel capacity</vt:lpstr>
      <vt:lpstr>Channel capacity</vt:lpstr>
      <vt:lpstr>Channel capacity</vt:lpstr>
      <vt:lpstr>Slide 41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Information Theory</dc:title>
  <dc:creator>Xiang</dc:creator>
  <cp:lastModifiedBy>Xiang</cp:lastModifiedBy>
  <cp:revision>409</cp:revision>
  <dcterms:created xsi:type="dcterms:W3CDTF">2006-08-16T00:00:00Z</dcterms:created>
  <dcterms:modified xsi:type="dcterms:W3CDTF">2014-04-30T02:26:26Z</dcterms:modified>
</cp:coreProperties>
</file>