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63" r:id="rId3"/>
    <p:sldId id="371" r:id="rId4"/>
    <p:sldId id="372" r:id="rId5"/>
    <p:sldId id="374" r:id="rId6"/>
    <p:sldId id="375" r:id="rId7"/>
    <p:sldId id="376" r:id="rId8"/>
    <p:sldId id="377" r:id="rId9"/>
    <p:sldId id="378" r:id="rId10"/>
    <p:sldId id="379" r:id="rId11"/>
    <p:sldId id="382" r:id="rId12"/>
    <p:sldId id="383" r:id="rId13"/>
    <p:sldId id="384" r:id="rId14"/>
    <p:sldId id="385" r:id="rId15"/>
    <p:sldId id="373" r:id="rId16"/>
    <p:sldId id="386" r:id="rId17"/>
    <p:sldId id="381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260" r:id="rId36"/>
    <p:sldId id="3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304" r:id="rId63"/>
    <p:sldId id="429" r:id="rId64"/>
    <p:sldId id="430" r:id="rId65"/>
    <p:sldId id="431" r:id="rId66"/>
    <p:sldId id="432" r:id="rId67"/>
    <p:sldId id="433" r:id="rId68"/>
    <p:sldId id="434" r:id="rId69"/>
    <p:sldId id="435" r:id="rId70"/>
    <p:sldId id="436" r:id="rId7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5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EC971-E207-B347-A7AA-615736DC047E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2CD2-E5C0-904A-892C-000E0C9D6D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73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2CD2-E5C0-904A-892C-000E0C9D6DE3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smtClean="0"/>
              <a:t>Digital Communications</a:t>
            </a:r>
            <a:br>
              <a:rPr lang="sv-SE" b="1" dirty="0" smtClean="0"/>
            </a:br>
            <a:r>
              <a:rPr lang="sv-SE" sz="3200" b="1" dirty="0" smtClean="0"/>
              <a:t>Fredrik Rusek</a:t>
            </a:r>
            <a:endParaRPr lang="sv-SE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smtClean="0"/>
              <a:t>10, </a:t>
            </a:r>
          </a:p>
          <a:p>
            <a:r>
              <a:rPr lang="sv-SE" dirty="0" smtClean="0"/>
              <a:t>adaptive </a:t>
            </a:r>
            <a:r>
              <a:rPr lang="sv-SE" dirty="0" err="1" smtClean="0"/>
              <a:t>equalization</a:t>
            </a:r>
            <a:r>
              <a:rPr lang="sv-SE" dirty="0" smtClean="0"/>
              <a:t> and </a:t>
            </a:r>
            <a:r>
              <a:rPr lang="sv-SE" dirty="0" err="1" smtClean="0"/>
              <a:t>more</a:t>
            </a:r>
            <a:endParaRPr lang="sv-SE" dirty="0" smtClean="0"/>
          </a:p>
          <a:p>
            <a:r>
              <a:rPr lang="sv-SE" dirty="0" err="1" smtClean="0"/>
              <a:t>Proakis-Salehi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657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93366" y="112474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(4.2-11),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front end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orthonormal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basis,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3"/>
            <a:ext cx="1385606" cy="4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8" y="2472230"/>
            <a:ext cx="4571364" cy="7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06" y="2387049"/>
            <a:ext cx="2356666" cy="90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33"/>
          <p:cNvSpPr/>
          <p:nvPr/>
        </p:nvSpPr>
        <p:spPr>
          <a:xfrm>
            <a:off x="323528" y="2230387"/>
            <a:ext cx="8568952" cy="11986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02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366" y="1124744"/>
                <a:ext cx="878497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sv-SE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(4.2-11),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front end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creates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orthonormal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basis,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white</a:t>
                </a:r>
                <a:endParaRPr lang="sv-SE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must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therefore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front-end, call it </a:t>
                </a:r>
                <a:r>
                  <a:rPr lang="sv-SE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z(t),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</a:t>
                </a:r>
                <a:r>
                  <a:rPr lang="sv-SE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endParaRPr lang="sv-SE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sv-SE" sz="2400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sv-SE" sz="2400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sv-SE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sv-SE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sv-SE" sz="2400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𝑘𝑇</m:t>
                              </m:r>
                            </m:e>
                          </m:d>
                          <m:r>
                            <a:rPr lang="sv-SE" sz="2400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𝑑𝑡</m:t>
                          </m:r>
                          <m:r>
                            <a:rPr lang="sv-SE" sz="2400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sv-S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v-SE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sv-SE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66" y="1124744"/>
                <a:ext cx="8784976" cy="4525963"/>
              </a:xfrm>
              <a:blipFill rotWithShape="1">
                <a:blip r:embed="rId3"/>
                <a:stretch>
                  <a:fillRect l="-625" r="-9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3"/>
            <a:ext cx="1385606" cy="4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8" y="2472230"/>
            <a:ext cx="4571364" cy="7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06" y="2387049"/>
            <a:ext cx="2356666" cy="90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33"/>
          <p:cNvSpPr/>
          <p:nvPr/>
        </p:nvSpPr>
        <p:spPr>
          <a:xfrm>
            <a:off x="323528" y="2230387"/>
            <a:ext cx="8568952" cy="11986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33"/>
          <p:cNvSpPr/>
          <p:nvPr/>
        </p:nvSpPr>
        <p:spPr>
          <a:xfrm>
            <a:off x="2699792" y="4221088"/>
            <a:ext cx="3796730" cy="12961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323528" y="58052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pulse</a:t>
            </a:r>
            <a:r>
              <a:rPr lang="sv-SE" dirty="0" smtClean="0"/>
              <a:t> z(t-</a:t>
            </a:r>
            <a:r>
              <a:rPr lang="sv-SE" dirty="0" err="1" smtClean="0"/>
              <a:t>kT</a:t>
            </a:r>
            <a:r>
              <a:rPr lang="sv-SE" dirty="0" smtClean="0"/>
              <a:t>) </a:t>
            </a:r>
            <a:r>
              <a:rPr lang="sv-SE" dirty="0" err="1" smtClean="0"/>
              <a:t>now</a:t>
            </a:r>
            <a:r>
              <a:rPr lang="sv-SE" dirty="0" smtClean="0"/>
              <a:t> </a:t>
            </a:r>
            <a:r>
              <a:rPr lang="sv-SE" dirty="0" err="1" smtClean="0"/>
              <a:t>constitutes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dimension </a:t>
            </a:r>
            <a:r>
              <a:rPr lang="el-GR" dirty="0" smtClean="0"/>
              <a:t>φ</a:t>
            </a:r>
            <a:r>
              <a:rPr lang="sv-SE" i="1" baseline="-25000" dirty="0" smtClean="0"/>
              <a:t>k</a:t>
            </a:r>
            <a:r>
              <a:rPr lang="sv-SE" i="1" dirty="0" smtClean="0"/>
              <a:t>(t)</a:t>
            </a:r>
          </a:p>
          <a:p>
            <a:r>
              <a:rPr lang="sv-SE" i="1" dirty="0" smtClean="0"/>
              <a:t>The </a:t>
            </a:r>
            <a:r>
              <a:rPr lang="sv-SE" i="1" dirty="0" err="1" smtClean="0"/>
              <a:t>root</a:t>
            </a:r>
            <a:r>
              <a:rPr lang="sv-SE" i="1" dirty="0" smtClean="0"/>
              <a:t>-RC </a:t>
            </a:r>
            <a:r>
              <a:rPr lang="sv-SE" i="1" dirty="0" err="1" smtClean="0"/>
              <a:t>pulses</a:t>
            </a:r>
            <a:r>
              <a:rPr lang="sv-SE" i="1" dirty="0" smtClean="0"/>
              <a:t> from the last </a:t>
            </a:r>
            <a:r>
              <a:rPr lang="sv-SE" i="1" dirty="0" err="1" smtClean="0"/>
              <a:t>lecture</a:t>
            </a:r>
            <a:r>
              <a:rPr lang="sv-SE" i="1" dirty="0" smtClean="0"/>
              <a:t> </a:t>
            </a:r>
            <a:r>
              <a:rPr lang="sv-SE" i="1" dirty="0" err="1" smtClean="0"/>
              <a:t>works</a:t>
            </a:r>
            <a:r>
              <a:rPr lang="sv-SE" i="1" dirty="0" smtClean="0"/>
              <a:t> </a:t>
            </a:r>
            <a:r>
              <a:rPr lang="sv-SE" i="1" dirty="0" err="1" smtClean="0"/>
              <a:t>well</a:t>
            </a:r>
            <a:r>
              <a:rPr lang="sv-SE" i="1" dirty="0" smtClean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415913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3366" y="1268760"/>
            <a:ext cx="534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</a:rPr>
              <a:t>Noise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whitening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strategy</a:t>
            </a:r>
            <a:r>
              <a:rPr lang="sv-SE" sz="2400" b="1" dirty="0" smtClean="0">
                <a:solidFill>
                  <a:srgbClr val="FF0000"/>
                </a:solidFill>
              </a:rPr>
              <a:t> 2. </a:t>
            </a:r>
            <a:r>
              <a:rPr lang="sv-SE" sz="2400" b="1" dirty="0" err="1" smtClean="0">
                <a:solidFill>
                  <a:srgbClr val="FF0000"/>
                </a:solidFill>
              </a:rPr>
              <a:t>Important</a:t>
            </a:r>
            <a:r>
              <a:rPr lang="sv-SE" sz="2400" b="1" dirty="0" smtClean="0">
                <a:solidFill>
                  <a:srgbClr val="FF0000"/>
                </a:solidFill>
              </a:rPr>
              <a:t>.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93366" y="1730425"/>
            <a:ext cx="8784976" cy="4525963"/>
          </a:xfrm>
        </p:spPr>
        <p:txBody>
          <a:bodyPr>
            <a:normAutofit/>
          </a:bodyPr>
          <a:lstStyle/>
          <a:p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seldomly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sees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whitener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implementation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MF is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sv-SE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front-end?</a:t>
            </a:r>
          </a:p>
          <a:p>
            <a:endParaRPr lang="sv-S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Desires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optimal</a:t>
            </a:r>
          </a:p>
          <a:p>
            <a:pPr lvl="1"/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generate </a:t>
            </a:r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output   </a:t>
            </a:r>
            <a:r>
              <a:rPr lang="sv-S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OK!</a:t>
            </a:r>
            <a:endParaRPr lang="sv-SE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optimality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1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366" y="1227536"/>
            <a:ext cx="534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002060"/>
                </a:solidFill>
              </a:rPr>
              <a:t>Fourier</a:t>
            </a:r>
            <a:r>
              <a:rPr lang="sv-SE" sz="2400" b="1" dirty="0" smtClean="0">
                <a:solidFill>
                  <a:srgbClr val="002060"/>
                </a:solidFill>
              </a:rPr>
              <a:t> transform </a:t>
            </a:r>
            <a:r>
              <a:rPr lang="sv-SE" sz="2400" b="1" dirty="0" err="1" smtClean="0">
                <a:solidFill>
                  <a:srgbClr val="002060"/>
                </a:solidFill>
              </a:rPr>
              <a:t>of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b="1" dirty="0" err="1" smtClean="0">
                <a:solidFill>
                  <a:srgbClr val="002060"/>
                </a:solidFill>
              </a:rPr>
              <a:t>received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b="1" dirty="0" err="1" smtClean="0">
                <a:solidFill>
                  <a:srgbClr val="002060"/>
                </a:solidFill>
              </a:rPr>
              <a:t>pulse</a:t>
            </a:r>
            <a:endParaRPr lang="sv-SE" sz="24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3645024"/>
            <a:ext cx="4752528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23928" y="1874442"/>
            <a:ext cx="0" cy="1914598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924300" y="2534978"/>
            <a:ext cx="1895475" cy="1104713"/>
          </a:xfrm>
          <a:custGeom>
            <a:avLst/>
            <a:gdLst>
              <a:gd name="connsiteX0" fmla="*/ 0 w 1895475"/>
              <a:gd name="connsiteY0" fmla="*/ 76013 h 1104713"/>
              <a:gd name="connsiteX1" fmla="*/ 276225 w 1895475"/>
              <a:gd name="connsiteY1" fmla="*/ 9338 h 1104713"/>
              <a:gd name="connsiteX2" fmla="*/ 476250 w 1895475"/>
              <a:gd name="connsiteY2" fmla="*/ 256988 h 1104713"/>
              <a:gd name="connsiteX3" fmla="*/ 571500 w 1895475"/>
              <a:gd name="connsiteY3" fmla="*/ 637988 h 1104713"/>
              <a:gd name="connsiteX4" fmla="*/ 914400 w 1895475"/>
              <a:gd name="connsiteY4" fmla="*/ 571313 h 1104713"/>
              <a:gd name="connsiteX5" fmla="*/ 1085850 w 1895475"/>
              <a:gd name="connsiteY5" fmla="*/ 447488 h 1104713"/>
              <a:gd name="connsiteX6" fmla="*/ 1295400 w 1895475"/>
              <a:gd name="connsiteY6" fmla="*/ 466538 h 1104713"/>
              <a:gd name="connsiteX7" fmla="*/ 1428750 w 1895475"/>
              <a:gd name="connsiteY7" fmla="*/ 752288 h 1104713"/>
              <a:gd name="connsiteX8" fmla="*/ 1628775 w 1895475"/>
              <a:gd name="connsiteY8" fmla="*/ 1038038 h 1104713"/>
              <a:gd name="connsiteX9" fmla="*/ 1895475 w 1895475"/>
              <a:gd name="connsiteY9" fmla="*/ 1104713 h 11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5475" h="1104713">
                <a:moveTo>
                  <a:pt x="0" y="76013"/>
                </a:moveTo>
                <a:cubicBezTo>
                  <a:pt x="98425" y="27594"/>
                  <a:pt x="196850" y="-20825"/>
                  <a:pt x="276225" y="9338"/>
                </a:cubicBezTo>
                <a:cubicBezTo>
                  <a:pt x="355600" y="39500"/>
                  <a:pt x="427038" y="152213"/>
                  <a:pt x="476250" y="256988"/>
                </a:cubicBezTo>
                <a:cubicBezTo>
                  <a:pt x="525462" y="361763"/>
                  <a:pt x="498475" y="585601"/>
                  <a:pt x="571500" y="637988"/>
                </a:cubicBezTo>
                <a:cubicBezTo>
                  <a:pt x="644525" y="690375"/>
                  <a:pt x="828675" y="603063"/>
                  <a:pt x="914400" y="571313"/>
                </a:cubicBezTo>
                <a:cubicBezTo>
                  <a:pt x="1000125" y="539563"/>
                  <a:pt x="1022350" y="464950"/>
                  <a:pt x="1085850" y="447488"/>
                </a:cubicBezTo>
                <a:cubicBezTo>
                  <a:pt x="1149350" y="430026"/>
                  <a:pt x="1238250" y="415738"/>
                  <a:pt x="1295400" y="466538"/>
                </a:cubicBezTo>
                <a:cubicBezTo>
                  <a:pt x="1352550" y="517338"/>
                  <a:pt x="1373188" y="657038"/>
                  <a:pt x="1428750" y="752288"/>
                </a:cubicBezTo>
                <a:cubicBezTo>
                  <a:pt x="1484313" y="847538"/>
                  <a:pt x="1550988" y="979301"/>
                  <a:pt x="1628775" y="1038038"/>
                </a:cubicBezTo>
                <a:cubicBezTo>
                  <a:pt x="1706563" y="1096776"/>
                  <a:pt x="1801019" y="1100744"/>
                  <a:pt x="1895475" y="1104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eeform 13"/>
          <p:cNvSpPr/>
          <p:nvPr/>
        </p:nvSpPr>
        <p:spPr>
          <a:xfrm flipH="1">
            <a:off x="2057165" y="2540311"/>
            <a:ext cx="1895847" cy="1104713"/>
          </a:xfrm>
          <a:custGeom>
            <a:avLst/>
            <a:gdLst>
              <a:gd name="connsiteX0" fmla="*/ 0 w 1895475"/>
              <a:gd name="connsiteY0" fmla="*/ 76013 h 1104713"/>
              <a:gd name="connsiteX1" fmla="*/ 276225 w 1895475"/>
              <a:gd name="connsiteY1" fmla="*/ 9338 h 1104713"/>
              <a:gd name="connsiteX2" fmla="*/ 476250 w 1895475"/>
              <a:gd name="connsiteY2" fmla="*/ 256988 h 1104713"/>
              <a:gd name="connsiteX3" fmla="*/ 571500 w 1895475"/>
              <a:gd name="connsiteY3" fmla="*/ 637988 h 1104713"/>
              <a:gd name="connsiteX4" fmla="*/ 914400 w 1895475"/>
              <a:gd name="connsiteY4" fmla="*/ 571313 h 1104713"/>
              <a:gd name="connsiteX5" fmla="*/ 1085850 w 1895475"/>
              <a:gd name="connsiteY5" fmla="*/ 447488 h 1104713"/>
              <a:gd name="connsiteX6" fmla="*/ 1295400 w 1895475"/>
              <a:gd name="connsiteY6" fmla="*/ 466538 h 1104713"/>
              <a:gd name="connsiteX7" fmla="*/ 1428750 w 1895475"/>
              <a:gd name="connsiteY7" fmla="*/ 752288 h 1104713"/>
              <a:gd name="connsiteX8" fmla="*/ 1628775 w 1895475"/>
              <a:gd name="connsiteY8" fmla="*/ 1038038 h 1104713"/>
              <a:gd name="connsiteX9" fmla="*/ 1895475 w 1895475"/>
              <a:gd name="connsiteY9" fmla="*/ 1104713 h 11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5475" h="1104713">
                <a:moveTo>
                  <a:pt x="0" y="76013"/>
                </a:moveTo>
                <a:cubicBezTo>
                  <a:pt x="98425" y="27594"/>
                  <a:pt x="196850" y="-20825"/>
                  <a:pt x="276225" y="9338"/>
                </a:cubicBezTo>
                <a:cubicBezTo>
                  <a:pt x="355600" y="39500"/>
                  <a:pt x="427038" y="152213"/>
                  <a:pt x="476250" y="256988"/>
                </a:cubicBezTo>
                <a:cubicBezTo>
                  <a:pt x="525462" y="361763"/>
                  <a:pt x="498475" y="585601"/>
                  <a:pt x="571500" y="637988"/>
                </a:cubicBezTo>
                <a:cubicBezTo>
                  <a:pt x="644525" y="690375"/>
                  <a:pt x="828675" y="603063"/>
                  <a:pt x="914400" y="571313"/>
                </a:cubicBezTo>
                <a:cubicBezTo>
                  <a:pt x="1000125" y="539563"/>
                  <a:pt x="1022350" y="464950"/>
                  <a:pt x="1085850" y="447488"/>
                </a:cubicBezTo>
                <a:cubicBezTo>
                  <a:pt x="1149350" y="430026"/>
                  <a:pt x="1238250" y="415738"/>
                  <a:pt x="1295400" y="466538"/>
                </a:cubicBezTo>
                <a:cubicBezTo>
                  <a:pt x="1352550" y="517338"/>
                  <a:pt x="1373188" y="657038"/>
                  <a:pt x="1428750" y="752288"/>
                </a:cubicBezTo>
                <a:cubicBezTo>
                  <a:pt x="1484313" y="847538"/>
                  <a:pt x="1550988" y="979301"/>
                  <a:pt x="1628775" y="1038038"/>
                </a:cubicBezTo>
                <a:cubicBezTo>
                  <a:pt x="1706563" y="1096776"/>
                  <a:pt x="1801019" y="1100744"/>
                  <a:pt x="1895475" y="1104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292080" y="2540311"/>
            <a:ext cx="54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H(f)</a:t>
            </a:r>
            <a:endParaRPr lang="sv-SE" i="1" dirty="0"/>
          </a:p>
        </p:txBody>
      </p:sp>
      <p:sp>
        <p:nvSpPr>
          <p:cNvPr id="15" name="Rektangel 18"/>
          <p:cNvSpPr/>
          <p:nvPr/>
        </p:nvSpPr>
        <p:spPr>
          <a:xfrm>
            <a:off x="1475656" y="1833217"/>
            <a:ext cx="5400600" cy="2171847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495215" y="4293096"/>
            <a:ext cx="534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002060"/>
                </a:solidFill>
              </a:rPr>
              <a:t>This</a:t>
            </a:r>
            <a:r>
              <a:rPr lang="sv-SE" sz="2400" b="1" dirty="0" smtClean="0">
                <a:solidFill>
                  <a:srgbClr val="002060"/>
                </a:solidFill>
              </a:rPr>
              <a:t> is bandlimited </a:t>
            </a:r>
            <a:r>
              <a:rPr lang="sv-SE" sz="2400" b="1" dirty="0" err="1" smtClean="0">
                <a:solidFill>
                  <a:srgbClr val="002060"/>
                </a:solidFill>
              </a:rPr>
              <a:t>since</a:t>
            </a:r>
            <a:r>
              <a:rPr lang="sv-SE" sz="2400" b="1" dirty="0" smtClean="0">
                <a:solidFill>
                  <a:srgbClr val="002060"/>
                </a:solidFill>
              </a:rPr>
              <a:t> the transmit </a:t>
            </a:r>
            <a:r>
              <a:rPr lang="sv-SE" sz="2400" b="1" dirty="0" err="1" smtClean="0">
                <a:solidFill>
                  <a:srgbClr val="002060"/>
                </a:solidFill>
              </a:rPr>
              <a:t>pulse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i="1" dirty="0" smtClean="0">
                <a:solidFill>
                  <a:srgbClr val="002060"/>
                </a:solidFill>
              </a:rPr>
              <a:t>g(t)</a:t>
            </a:r>
            <a:r>
              <a:rPr lang="sv-SE" sz="2400" b="1" dirty="0" smtClean="0">
                <a:solidFill>
                  <a:srgbClr val="002060"/>
                </a:solidFill>
              </a:rPr>
              <a:t> is bandlimited</a:t>
            </a:r>
            <a:endParaRPr lang="sv-SE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2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366" y="1227536"/>
            <a:ext cx="534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002060"/>
                </a:solidFill>
              </a:rPr>
              <a:t>Choose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i="1" dirty="0" smtClean="0">
                <a:solidFill>
                  <a:srgbClr val="002060"/>
                </a:solidFill>
              </a:rPr>
              <a:t>Z(f)</a:t>
            </a:r>
            <a:r>
              <a:rPr lang="sv-SE" sz="2400" b="1" dirty="0" smtClean="0">
                <a:solidFill>
                  <a:srgbClr val="002060"/>
                </a:solidFill>
              </a:rPr>
              <a:t> as</a:t>
            </a:r>
            <a:endParaRPr lang="sv-SE" sz="24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3645024"/>
            <a:ext cx="4752528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23928" y="1874442"/>
            <a:ext cx="0" cy="1914598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924300" y="2534978"/>
            <a:ext cx="1895475" cy="1104713"/>
          </a:xfrm>
          <a:custGeom>
            <a:avLst/>
            <a:gdLst>
              <a:gd name="connsiteX0" fmla="*/ 0 w 1895475"/>
              <a:gd name="connsiteY0" fmla="*/ 76013 h 1104713"/>
              <a:gd name="connsiteX1" fmla="*/ 276225 w 1895475"/>
              <a:gd name="connsiteY1" fmla="*/ 9338 h 1104713"/>
              <a:gd name="connsiteX2" fmla="*/ 476250 w 1895475"/>
              <a:gd name="connsiteY2" fmla="*/ 256988 h 1104713"/>
              <a:gd name="connsiteX3" fmla="*/ 571500 w 1895475"/>
              <a:gd name="connsiteY3" fmla="*/ 637988 h 1104713"/>
              <a:gd name="connsiteX4" fmla="*/ 914400 w 1895475"/>
              <a:gd name="connsiteY4" fmla="*/ 571313 h 1104713"/>
              <a:gd name="connsiteX5" fmla="*/ 1085850 w 1895475"/>
              <a:gd name="connsiteY5" fmla="*/ 447488 h 1104713"/>
              <a:gd name="connsiteX6" fmla="*/ 1295400 w 1895475"/>
              <a:gd name="connsiteY6" fmla="*/ 466538 h 1104713"/>
              <a:gd name="connsiteX7" fmla="*/ 1428750 w 1895475"/>
              <a:gd name="connsiteY7" fmla="*/ 752288 h 1104713"/>
              <a:gd name="connsiteX8" fmla="*/ 1628775 w 1895475"/>
              <a:gd name="connsiteY8" fmla="*/ 1038038 h 1104713"/>
              <a:gd name="connsiteX9" fmla="*/ 1895475 w 1895475"/>
              <a:gd name="connsiteY9" fmla="*/ 1104713 h 11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5475" h="1104713">
                <a:moveTo>
                  <a:pt x="0" y="76013"/>
                </a:moveTo>
                <a:cubicBezTo>
                  <a:pt x="98425" y="27594"/>
                  <a:pt x="196850" y="-20825"/>
                  <a:pt x="276225" y="9338"/>
                </a:cubicBezTo>
                <a:cubicBezTo>
                  <a:pt x="355600" y="39500"/>
                  <a:pt x="427038" y="152213"/>
                  <a:pt x="476250" y="256988"/>
                </a:cubicBezTo>
                <a:cubicBezTo>
                  <a:pt x="525462" y="361763"/>
                  <a:pt x="498475" y="585601"/>
                  <a:pt x="571500" y="637988"/>
                </a:cubicBezTo>
                <a:cubicBezTo>
                  <a:pt x="644525" y="690375"/>
                  <a:pt x="828675" y="603063"/>
                  <a:pt x="914400" y="571313"/>
                </a:cubicBezTo>
                <a:cubicBezTo>
                  <a:pt x="1000125" y="539563"/>
                  <a:pt x="1022350" y="464950"/>
                  <a:pt x="1085850" y="447488"/>
                </a:cubicBezTo>
                <a:cubicBezTo>
                  <a:pt x="1149350" y="430026"/>
                  <a:pt x="1238250" y="415738"/>
                  <a:pt x="1295400" y="466538"/>
                </a:cubicBezTo>
                <a:cubicBezTo>
                  <a:pt x="1352550" y="517338"/>
                  <a:pt x="1373188" y="657038"/>
                  <a:pt x="1428750" y="752288"/>
                </a:cubicBezTo>
                <a:cubicBezTo>
                  <a:pt x="1484313" y="847538"/>
                  <a:pt x="1550988" y="979301"/>
                  <a:pt x="1628775" y="1038038"/>
                </a:cubicBezTo>
                <a:cubicBezTo>
                  <a:pt x="1706563" y="1096776"/>
                  <a:pt x="1801019" y="1100744"/>
                  <a:pt x="1895475" y="1104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eeform 13"/>
          <p:cNvSpPr/>
          <p:nvPr/>
        </p:nvSpPr>
        <p:spPr>
          <a:xfrm flipH="1">
            <a:off x="2057165" y="2540311"/>
            <a:ext cx="1895847" cy="1104713"/>
          </a:xfrm>
          <a:custGeom>
            <a:avLst/>
            <a:gdLst>
              <a:gd name="connsiteX0" fmla="*/ 0 w 1895475"/>
              <a:gd name="connsiteY0" fmla="*/ 76013 h 1104713"/>
              <a:gd name="connsiteX1" fmla="*/ 276225 w 1895475"/>
              <a:gd name="connsiteY1" fmla="*/ 9338 h 1104713"/>
              <a:gd name="connsiteX2" fmla="*/ 476250 w 1895475"/>
              <a:gd name="connsiteY2" fmla="*/ 256988 h 1104713"/>
              <a:gd name="connsiteX3" fmla="*/ 571500 w 1895475"/>
              <a:gd name="connsiteY3" fmla="*/ 637988 h 1104713"/>
              <a:gd name="connsiteX4" fmla="*/ 914400 w 1895475"/>
              <a:gd name="connsiteY4" fmla="*/ 571313 h 1104713"/>
              <a:gd name="connsiteX5" fmla="*/ 1085850 w 1895475"/>
              <a:gd name="connsiteY5" fmla="*/ 447488 h 1104713"/>
              <a:gd name="connsiteX6" fmla="*/ 1295400 w 1895475"/>
              <a:gd name="connsiteY6" fmla="*/ 466538 h 1104713"/>
              <a:gd name="connsiteX7" fmla="*/ 1428750 w 1895475"/>
              <a:gd name="connsiteY7" fmla="*/ 752288 h 1104713"/>
              <a:gd name="connsiteX8" fmla="*/ 1628775 w 1895475"/>
              <a:gd name="connsiteY8" fmla="*/ 1038038 h 1104713"/>
              <a:gd name="connsiteX9" fmla="*/ 1895475 w 1895475"/>
              <a:gd name="connsiteY9" fmla="*/ 1104713 h 11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5475" h="1104713">
                <a:moveTo>
                  <a:pt x="0" y="76013"/>
                </a:moveTo>
                <a:cubicBezTo>
                  <a:pt x="98425" y="27594"/>
                  <a:pt x="196850" y="-20825"/>
                  <a:pt x="276225" y="9338"/>
                </a:cubicBezTo>
                <a:cubicBezTo>
                  <a:pt x="355600" y="39500"/>
                  <a:pt x="427038" y="152213"/>
                  <a:pt x="476250" y="256988"/>
                </a:cubicBezTo>
                <a:cubicBezTo>
                  <a:pt x="525462" y="361763"/>
                  <a:pt x="498475" y="585601"/>
                  <a:pt x="571500" y="637988"/>
                </a:cubicBezTo>
                <a:cubicBezTo>
                  <a:pt x="644525" y="690375"/>
                  <a:pt x="828675" y="603063"/>
                  <a:pt x="914400" y="571313"/>
                </a:cubicBezTo>
                <a:cubicBezTo>
                  <a:pt x="1000125" y="539563"/>
                  <a:pt x="1022350" y="464950"/>
                  <a:pt x="1085850" y="447488"/>
                </a:cubicBezTo>
                <a:cubicBezTo>
                  <a:pt x="1149350" y="430026"/>
                  <a:pt x="1238250" y="415738"/>
                  <a:pt x="1295400" y="466538"/>
                </a:cubicBezTo>
                <a:cubicBezTo>
                  <a:pt x="1352550" y="517338"/>
                  <a:pt x="1373188" y="657038"/>
                  <a:pt x="1428750" y="752288"/>
                </a:cubicBezTo>
                <a:cubicBezTo>
                  <a:pt x="1484313" y="847538"/>
                  <a:pt x="1550988" y="979301"/>
                  <a:pt x="1628775" y="1038038"/>
                </a:cubicBezTo>
                <a:cubicBezTo>
                  <a:pt x="1706563" y="1096776"/>
                  <a:pt x="1801019" y="1100744"/>
                  <a:pt x="1895475" y="1104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292080" y="2540311"/>
            <a:ext cx="54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H(f)</a:t>
            </a:r>
            <a:endParaRPr lang="sv-SE" i="1" dirty="0"/>
          </a:p>
        </p:txBody>
      </p:sp>
      <p:sp>
        <p:nvSpPr>
          <p:cNvPr id="15" name="Rektangel 18"/>
          <p:cNvSpPr/>
          <p:nvPr/>
        </p:nvSpPr>
        <p:spPr>
          <a:xfrm>
            <a:off x="1475656" y="1833217"/>
            <a:ext cx="5400600" cy="2171847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" name="Group 8"/>
          <p:cNvGrpSpPr/>
          <p:nvPr/>
        </p:nvGrpSpPr>
        <p:grpSpPr>
          <a:xfrm>
            <a:off x="3924300" y="2348880"/>
            <a:ext cx="2133600" cy="1299195"/>
            <a:chOff x="3924300" y="2348880"/>
            <a:chExt cx="2133600" cy="129919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924300" y="2348880"/>
              <a:ext cx="1799828" cy="0"/>
            </a:xfrm>
            <a:prstGeom prst="line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724525" y="2362200"/>
              <a:ext cx="333375" cy="1285875"/>
            </a:xfrm>
            <a:custGeom>
              <a:avLst/>
              <a:gdLst>
                <a:gd name="connsiteX0" fmla="*/ 0 w 333375"/>
                <a:gd name="connsiteY0" fmla="*/ 0 h 1285875"/>
                <a:gd name="connsiteX1" fmla="*/ 57150 w 333375"/>
                <a:gd name="connsiteY1" fmla="*/ 66675 h 1285875"/>
                <a:gd name="connsiteX2" fmla="*/ 95250 w 333375"/>
                <a:gd name="connsiteY2" fmla="*/ 142875 h 1285875"/>
                <a:gd name="connsiteX3" fmla="*/ 123825 w 333375"/>
                <a:gd name="connsiteY3" fmla="*/ 200025 h 1285875"/>
                <a:gd name="connsiteX4" fmla="*/ 161925 w 333375"/>
                <a:gd name="connsiteY4" fmla="*/ 428625 h 1285875"/>
                <a:gd name="connsiteX5" fmla="*/ 171450 w 333375"/>
                <a:gd name="connsiteY5" fmla="*/ 714375 h 1285875"/>
                <a:gd name="connsiteX6" fmla="*/ 190500 w 333375"/>
                <a:gd name="connsiteY6" fmla="*/ 1000125 h 1285875"/>
                <a:gd name="connsiteX7" fmla="*/ 238125 w 333375"/>
                <a:gd name="connsiteY7" fmla="*/ 1171575 h 1285875"/>
                <a:gd name="connsiteX8" fmla="*/ 333375 w 333375"/>
                <a:gd name="connsiteY8" fmla="*/ 1285875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1285875">
                  <a:moveTo>
                    <a:pt x="0" y="0"/>
                  </a:moveTo>
                  <a:cubicBezTo>
                    <a:pt x="20637" y="21431"/>
                    <a:pt x="41275" y="42863"/>
                    <a:pt x="57150" y="66675"/>
                  </a:cubicBezTo>
                  <a:cubicBezTo>
                    <a:pt x="73025" y="90488"/>
                    <a:pt x="95250" y="142875"/>
                    <a:pt x="95250" y="142875"/>
                  </a:cubicBezTo>
                  <a:cubicBezTo>
                    <a:pt x="106362" y="165100"/>
                    <a:pt x="112713" y="152400"/>
                    <a:pt x="123825" y="200025"/>
                  </a:cubicBezTo>
                  <a:cubicBezTo>
                    <a:pt x="134937" y="247650"/>
                    <a:pt x="153988" y="342900"/>
                    <a:pt x="161925" y="428625"/>
                  </a:cubicBezTo>
                  <a:cubicBezTo>
                    <a:pt x="169862" y="514350"/>
                    <a:pt x="166688" y="619125"/>
                    <a:pt x="171450" y="714375"/>
                  </a:cubicBezTo>
                  <a:cubicBezTo>
                    <a:pt x="176212" y="809625"/>
                    <a:pt x="179388" y="923925"/>
                    <a:pt x="190500" y="1000125"/>
                  </a:cubicBezTo>
                  <a:cubicBezTo>
                    <a:pt x="201612" y="1076325"/>
                    <a:pt x="214313" y="1123950"/>
                    <a:pt x="238125" y="1171575"/>
                  </a:cubicBezTo>
                  <a:cubicBezTo>
                    <a:pt x="261938" y="1219200"/>
                    <a:pt x="333375" y="1285875"/>
                    <a:pt x="333375" y="12858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1835696" y="2348880"/>
            <a:ext cx="2088232" cy="1299195"/>
            <a:chOff x="3924300" y="2348880"/>
            <a:chExt cx="2133600" cy="129919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24300" y="2348880"/>
              <a:ext cx="1799828" cy="0"/>
            </a:xfrm>
            <a:prstGeom prst="line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5724525" y="2362200"/>
              <a:ext cx="333375" cy="1285875"/>
            </a:xfrm>
            <a:custGeom>
              <a:avLst/>
              <a:gdLst>
                <a:gd name="connsiteX0" fmla="*/ 0 w 333375"/>
                <a:gd name="connsiteY0" fmla="*/ 0 h 1285875"/>
                <a:gd name="connsiteX1" fmla="*/ 57150 w 333375"/>
                <a:gd name="connsiteY1" fmla="*/ 66675 h 1285875"/>
                <a:gd name="connsiteX2" fmla="*/ 95250 w 333375"/>
                <a:gd name="connsiteY2" fmla="*/ 142875 h 1285875"/>
                <a:gd name="connsiteX3" fmla="*/ 123825 w 333375"/>
                <a:gd name="connsiteY3" fmla="*/ 200025 h 1285875"/>
                <a:gd name="connsiteX4" fmla="*/ 161925 w 333375"/>
                <a:gd name="connsiteY4" fmla="*/ 428625 h 1285875"/>
                <a:gd name="connsiteX5" fmla="*/ 171450 w 333375"/>
                <a:gd name="connsiteY5" fmla="*/ 714375 h 1285875"/>
                <a:gd name="connsiteX6" fmla="*/ 190500 w 333375"/>
                <a:gd name="connsiteY6" fmla="*/ 1000125 h 1285875"/>
                <a:gd name="connsiteX7" fmla="*/ 238125 w 333375"/>
                <a:gd name="connsiteY7" fmla="*/ 1171575 h 1285875"/>
                <a:gd name="connsiteX8" fmla="*/ 333375 w 333375"/>
                <a:gd name="connsiteY8" fmla="*/ 1285875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1285875">
                  <a:moveTo>
                    <a:pt x="0" y="0"/>
                  </a:moveTo>
                  <a:cubicBezTo>
                    <a:pt x="20637" y="21431"/>
                    <a:pt x="41275" y="42863"/>
                    <a:pt x="57150" y="66675"/>
                  </a:cubicBezTo>
                  <a:cubicBezTo>
                    <a:pt x="73025" y="90488"/>
                    <a:pt x="95250" y="142875"/>
                    <a:pt x="95250" y="142875"/>
                  </a:cubicBezTo>
                  <a:cubicBezTo>
                    <a:pt x="106362" y="165100"/>
                    <a:pt x="112713" y="152400"/>
                    <a:pt x="123825" y="200025"/>
                  </a:cubicBezTo>
                  <a:cubicBezTo>
                    <a:pt x="134937" y="247650"/>
                    <a:pt x="153988" y="342900"/>
                    <a:pt x="161925" y="428625"/>
                  </a:cubicBezTo>
                  <a:cubicBezTo>
                    <a:pt x="169862" y="514350"/>
                    <a:pt x="166688" y="619125"/>
                    <a:pt x="171450" y="714375"/>
                  </a:cubicBezTo>
                  <a:cubicBezTo>
                    <a:pt x="176212" y="809625"/>
                    <a:pt x="179388" y="923925"/>
                    <a:pt x="190500" y="1000125"/>
                  </a:cubicBezTo>
                  <a:cubicBezTo>
                    <a:pt x="201612" y="1076325"/>
                    <a:pt x="214313" y="1123950"/>
                    <a:pt x="238125" y="1171575"/>
                  </a:cubicBezTo>
                  <a:cubicBezTo>
                    <a:pt x="261938" y="1219200"/>
                    <a:pt x="333375" y="1285875"/>
                    <a:pt x="333375" y="12858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5209" y="4221088"/>
            <a:ext cx="5340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2060"/>
                </a:solidFill>
              </a:rPr>
              <a:t>In </a:t>
            </a:r>
            <a:r>
              <a:rPr lang="sv-SE" sz="2400" b="1" dirty="0" err="1" smtClean="0">
                <a:solidFill>
                  <a:srgbClr val="002060"/>
                </a:solidFill>
              </a:rPr>
              <a:t>this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b="1" dirty="0" err="1" smtClean="0">
                <a:solidFill>
                  <a:srgbClr val="002060"/>
                </a:solidFill>
              </a:rPr>
              <a:t>way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i="1" dirty="0" smtClean="0">
                <a:solidFill>
                  <a:srgbClr val="002060"/>
                </a:solidFill>
              </a:rPr>
              <a:t>z(t) </a:t>
            </a:r>
            <a:r>
              <a:rPr lang="sv-SE" sz="2400" b="1" dirty="0" err="1" smtClean="0">
                <a:solidFill>
                  <a:srgbClr val="002060"/>
                </a:solidFill>
              </a:rPr>
              <a:t>creates</a:t>
            </a:r>
            <a:r>
              <a:rPr lang="sv-SE" sz="2400" b="1" dirty="0" smtClean="0">
                <a:solidFill>
                  <a:srgbClr val="002060"/>
                </a:solidFill>
              </a:rPr>
              <a:t> a </a:t>
            </a:r>
            <a:r>
              <a:rPr lang="sv-SE" sz="2400" b="1" dirty="0" err="1" smtClean="0">
                <a:solidFill>
                  <a:srgbClr val="002060"/>
                </a:solidFill>
              </a:rPr>
              <a:t>complete</a:t>
            </a:r>
            <a:r>
              <a:rPr lang="sv-SE" sz="2400" b="1" dirty="0" smtClean="0">
                <a:solidFill>
                  <a:srgbClr val="002060"/>
                </a:solidFill>
              </a:rPr>
              <a:t> basis for </a:t>
            </a:r>
            <a:r>
              <a:rPr lang="sv-SE" sz="2400" i="1" dirty="0" smtClean="0">
                <a:solidFill>
                  <a:srgbClr val="002060"/>
                </a:solidFill>
              </a:rPr>
              <a:t>h(t) </a:t>
            </a:r>
            <a:r>
              <a:rPr lang="sv-SE" sz="2400" b="1" dirty="0" smtClean="0">
                <a:solidFill>
                  <a:srgbClr val="002060"/>
                </a:solidFill>
              </a:rPr>
              <a:t>and generates </a:t>
            </a:r>
            <a:r>
              <a:rPr lang="sv-SE" sz="2400" b="1" dirty="0" err="1" smtClean="0">
                <a:solidFill>
                  <a:srgbClr val="002060"/>
                </a:solidFill>
              </a:rPr>
              <a:t>white</a:t>
            </a:r>
            <a:r>
              <a:rPr lang="sv-SE" sz="2400" b="1" dirty="0" smtClean="0">
                <a:solidFill>
                  <a:srgbClr val="002060"/>
                </a:solidFill>
              </a:rPr>
              <a:t> </a:t>
            </a:r>
            <a:r>
              <a:rPr lang="sv-SE" sz="2400" b="1" dirty="0" err="1" smtClean="0">
                <a:solidFill>
                  <a:srgbClr val="002060"/>
                </a:solidFill>
              </a:rPr>
              <a:t>noise</a:t>
            </a:r>
            <a:r>
              <a:rPr lang="sv-SE" sz="2400" b="1" dirty="0" smtClean="0">
                <a:solidFill>
                  <a:srgbClr val="002060"/>
                </a:solidFill>
              </a:rPr>
              <a:t> at the same </a:t>
            </a:r>
            <a:r>
              <a:rPr lang="sv-SE" sz="2400" b="1" dirty="0" err="1" smtClean="0">
                <a:solidFill>
                  <a:srgbClr val="002060"/>
                </a:solidFill>
              </a:rPr>
              <a:t>time</a:t>
            </a:r>
            <a:endParaRPr lang="sv-SE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0814" y="5301208"/>
            <a:ext cx="5340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>LTE and </a:t>
            </a:r>
            <a:r>
              <a:rPr lang="sv-SE" b="1" dirty="0" err="1" smtClean="0">
                <a:solidFill>
                  <a:srgbClr val="002060"/>
                </a:solidFill>
              </a:rPr>
              <a:t>other</a:t>
            </a:r>
            <a:r>
              <a:rPr lang="sv-SE" b="1" dirty="0" smtClean="0">
                <a:solidFill>
                  <a:srgbClr val="002060"/>
                </a:solidFill>
              </a:rPr>
              <a:t> practical systems </a:t>
            </a:r>
            <a:r>
              <a:rPr lang="sv-SE" b="1" dirty="0" err="1" smtClean="0">
                <a:solidFill>
                  <a:srgbClr val="002060"/>
                </a:solidFill>
              </a:rPr>
              <a:t>are</a:t>
            </a:r>
            <a:r>
              <a:rPr lang="sv-SE" b="1" dirty="0" smtClean="0">
                <a:solidFill>
                  <a:srgbClr val="002060"/>
                </a:solidFill>
              </a:rPr>
              <a:t> </a:t>
            </a:r>
            <a:r>
              <a:rPr lang="sv-SE" b="1" dirty="0" err="1" smtClean="0">
                <a:solidFill>
                  <a:srgbClr val="002060"/>
                </a:solidFill>
              </a:rPr>
              <a:t>choosing</a:t>
            </a:r>
            <a:r>
              <a:rPr lang="sv-SE" b="1" dirty="0" smtClean="0">
                <a:solidFill>
                  <a:srgbClr val="002060"/>
                </a:solidFill>
              </a:rPr>
              <a:t> a front-end </a:t>
            </a:r>
            <a:r>
              <a:rPr lang="sv-SE" b="1" dirty="0" err="1" smtClean="0">
                <a:solidFill>
                  <a:srgbClr val="002060"/>
                </a:solidFill>
              </a:rPr>
              <a:t>such</a:t>
            </a:r>
            <a:r>
              <a:rPr lang="sv-SE" b="1" dirty="0" smtClean="0">
                <a:solidFill>
                  <a:srgbClr val="002060"/>
                </a:solidFill>
              </a:rPr>
              <a:t> </a:t>
            </a:r>
            <a:r>
              <a:rPr lang="sv-SE" b="1" dirty="0" err="1" smtClean="0">
                <a:solidFill>
                  <a:srgbClr val="002060"/>
                </a:solidFill>
              </a:rPr>
              <a:t>that</a:t>
            </a:r>
            <a:endParaRPr lang="sv-SE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002060"/>
                </a:solidFill>
              </a:rPr>
              <a:t>Noise</a:t>
            </a:r>
            <a:r>
              <a:rPr lang="sv-SE" b="1" dirty="0" smtClean="0">
                <a:solidFill>
                  <a:srgbClr val="002060"/>
                </a:solidFill>
              </a:rPr>
              <a:t> is </a:t>
            </a:r>
            <a:r>
              <a:rPr lang="sv-SE" b="1" dirty="0" err="1" smtClean="0">
                <a:solidFill>
                  <a:srgbClr val="002060"/>
                </a:solidFill>
              </a:rPr>
              <a:t>white</a:t>
            </a:r>
            <a:endParaRPr lang="sv-SE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002060"/>
                </a:solidFill>
              </a:rPr>
              <a:t>Signal </a:t>
            </a:r>
            <a:r>
              <a:rPr lang="sv-SE" b="1" dirty="0" err="1" smtClean="0">
                <a:solidFill>
                  <a:srgbClr val="002060"/>
                </a:solidFill>
              </a:rPr>
              <a:t>of</a:t>
            </a:r>
            <a:r>
              <a:rPr lang="sv-SE" b="1" dirty="0" smtClean="0">
                <a:solidFill>
                  <a:srgbClr val="002060"/>
                </a:solidFill>
              </a:rPr>
              <a:t> </a:t>
            </a:r>
            <a:r>
              <a:rPr lang="sv-SE" b="1" dirty="0" err="1" smtClean="0">
                <a:solidFill>
                  <a:srgbClr val="002060"/>
                </a:solidFill>
              </a:rPr>
              <a:t>interest</a:t>
            </a:r>
            <a:r>
              <a:rPr lang="sv-SE" b="1" dirty="0" smtClean="0">
                <a:solidFill>
                  <a:srgbClr val="002060"/>
                </a:solidFill>
              </a:rPr>
              <a:t> </a:t>
            </a:r>
            <a:r>
              <a:rPr lang="sv-SE" b="1" dirty="0" err="1" smtClean="0">
                <a:solidFill>
                  <a:srgbClr val="002060"/>
                </a:solidFill>
              </a:rPr>
              <a:t>can</a:t>
            </a:r>
            <a:r>
              <a:rPr lang="sv-SE" b="1" dirty="0" smtClean="0">
                <a:solidFill>
                  <a:srgbClr val="002060"/>
                </a:solidFill>
              </a:rPr>
              <a:t> be </a:t>
            </a:r>
            <a:r>
              <a:rPr lang="sv-SE" b="1" dirty="0" err="1" smtClean="0">
                <a:solidFill>
                  <a:srgbClr val="002060"/>
                </a:solidFill>
              </a:rPr>
              <a:t>fully</a:t>
            </a:r>
            <a:r>
              <a:rPr lang="sv-SE" b="1" dirty="0" smtClean="0">
                <a:solidFill>
                  <a:srgbClr val="002060"/>
                </a:solidFill>
              </a:rPr>
              <a:t> </a:t>
            </a:r>
            <a:r>
              <a:rPr lang="sv-SE" b="1" dirty="0" err="1" smtClean="0">
                <a:solidFill>
                  <a:srgbClr val="002060"/>
                </a:solidFill>
              </a:rPr>
              <a:t>described</a:t>
            </a:r>
            <a:endParaRPr lang="sv-SE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rgbClr val="002060"/>
              </a:solidFill>
            </a:endParaRPr>
          </a:p>
        </p:txBody>
      </p:sp>
      <p:sp>
        <p:nvSpPr>
          <p:cNvPr id="22" name="Rektangel 33"/>
          <p:cNvSpPr/>
          <p:nvPr/>
        </p:nvSpPr>
        <p:spPr>
          <a:xfrm>
            <a:off x="3220814" y="5301208"/>
            <a:ext cx="5340796" cy="12961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90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35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6" y="1844824"/>
            <a:ext cx="22240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23289"/>
            <a:ext cx="864096" cy="4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966089"/>
            <a:ext cx="544066" cy="3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40" y="2688344"/>
            <a:ext cx="807604" cy="3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031119"/>
            <a:ext cx="288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2839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1" y="2670296"/>
            <a:ext cx="1264965" cy="36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860032" y="2688344"/>
            <a:ext cx="126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noise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24997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332" y="3645024"/>
            <a:ext cx="534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Optimal receiver front-end is a </a:t>
            </a:r>
            <a:r>
              <a:rPr lang="sv-SE" b="1" dirty="0" err="1" smtClean="0">
                <a:solidFill>
                  <a:srgbClr val="FF0000"/>
                </a:solidFill>
              </a:rPr>
              <a:t>matched</a:t>
            </a:r>
            <a:r>
              <a:rPr lang="sv-SE" b="1" dirty="0" smtClean="0">
                <a:solidFill>
                  <a:srgbClr val="FF0000"/>
                </a:solidFill>
              </a:rPr>
              <a:t> filter</a:t>
            </a: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" y="4523593"/>
            <a:ext cx="632557" cy="4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35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39628" y="4394447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11" y="4496285"/>
            <a:ext cx="930969" cy="3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60" y="5007304"/>
            <a:ext cx="2522513" cy="5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8637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71900" y="4293096"/>
            <a:ext cx="468052" cy="389383"/>
          </a:xfrm>
          <a:prstGeom prst="line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1749" y="4669133"/>
            <a:ext cx="748283" cy="0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59" y="3888502"/>
            <a:ext cx="1857338" cy="6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ktangel 33"/>
          <p:cNvSpPr/>
          <p:nvPr/>
        </p:nvSpPr>
        <p:spPr>
          <a:xfrm>
            <a:off x="101402" y="3630550"/>
            <a:ext cx="7206902" cy="210270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171" y="3501008"/>
            <a:ext cx="7506157" cy="2304256"/>
          </a:xfrm>
          <a:prstGeom prst="straightConnector1">
            <a:avLst/>
          </a:prstGeom>
          <a:ln w="95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-16346" y="3653408"/>
            <a:ext cx="7828706" cy="2223864"/>
          </a:xfrm>
          <a:prstGeom prst="straightConnector1">
            <a:avLst/>
          </a:prstGeom>
          <a:ln w="95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4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35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6" y="1844824"/>
            <a:ext cx="22240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23289"/>
            <a:ext cx="864096" cy="4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966089"/>
            <a:ext cx="544066" cy="3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40" y="2688344"/>
            <a:ext cx="807604" cy="3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031119"/>
            <a:ext cx="288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2839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1" y="2670296"/>
            <a:ext cx="1264965" cy="36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860032" y="2688344"/>
            <a:ext cx="126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noise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24997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3645024"/>
            <a:ext cx="727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Receiver front-end is a </a:t>
            </a:r>
            <a:r>
              <a:rPr lang="sv-SE" b="1" dirty="0" err="1" smtClean="0">
                <a:solidFill>
                  <a:srgbClr val="FF0000"/>
                </a:solidFill>
              </a:rPr>
              <a:t>constant</a:t>
            </a:r>
            <a:r>
              <a:rPr lang="sv-SE" b="1" dirty="0" smtClean="0">
                <a:solidFill>
                  <a:srgbClr val="FF0000"/>
                </a:solidFill>
              </a:rPr>
              <a:t> and not </a:t>
            </a:r>
            <a:r>
              <a:rPr lang="sv-SE" b="1" dirty="0" err="1" smtClean="0">
                <a:solidFill>
                  <a:srgbClr val="FF0000"/>
                </a:solidFill>
              </a:rPr>
              <a:t>dependent</a:t>
            </a:r>
            <a:r>
              <a:rPr lang="sv-SE" b="1" dirty="0" smtClean="0">
                <a:solidFill>
                  <a:srgbClr val="FF0000"/>
                </a:solidFill>
              </a:rPr>
              <a:t> on the </a:t>
            </a:r>
            <a:r>
              <a:rPr lang="sv-SE" b="1" dirty="0" err="1" smtClean="0">
                <a:solidFill>
                  <a:srgbClr val="FF0000"/>
                </a:solidFill>
              </a:rPr>
              <a:t>channel</a:t>
            </a:r>
            <a:r>
              <a:rPr lang="sv-SE" b="1" dirty="0" smtClean="0">
                <a:solidFill>
                  <a:srgbClr val="FF0000"/>
                </a:solidFill>
              </a:rPr>
              <a:t> at all.</a:t>
            </a: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" y="4523593"/>
            <a:ext cx="632557" cy="4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35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39628" y="4394447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637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71900" y="4293096"/>
            <a:ext cx="468052" cy="389383"/>
          </a:xfrm>
          <a:prstGeom prst="line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1749" y="4669133"/>
            <a:ext cx="748283" cy="0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ktangel 33"/>
          <p:cNvSpPr/>
          <p:nvPr/>
        </p:nvSpPr>
        <p:spPr>
          <a:xfrm>
            <a:off x="101402" y="3630550"/>
            <a:ext cx="7206902" cy="210270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1971688" y="4484467"/>
            <a:ext cx="6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Z(f)</a:t>
            </a:r>
            <a:endParaRPr lang="sv-SE" i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31025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7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93366" y="1124744"/>
            <a:ext cx="8784976" cy="5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sv-S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equalizers</a:t>
            </a:r>
            <a:r>
              <a:rPr lang="sv-S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Given                                      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 back the data </a:t>
            </a:r>
            <a:r>
              <a:rPr lang="sv-SE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v-SE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</a:t>
            </a: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31025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5" y="2564904"/>
            <a:ext cx="1997199" cy="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33"/>
          <p:cNvSpPr/>
          <p:nvPr/>
        </p:nvSpPr>
        <p:spPr>
          <a:xfrm>
            <a:off x="1350665" y="2564904"/>
            <a:ext cx="2213224" cy="10081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329143" cy="8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72" y="4797152"/>
            <a:ext cx="4799633" cy="10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6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93366" y="1124744"/>
            <a:ext cx="8784976" cy="5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sv-S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equalizers</a:t>
            </a:r>
            <a:r>
              <a:rPr lang="sv-S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Given                                      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 back the data </a:t>
            </a:r>
            <a:r>
              <a:rPr lang="sv-SE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v-SE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</a:t>
            </a: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31025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5" y="2564904"/>
            <a:ext cx="1997199" cy="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33"/>
          <p:cNvSpPr/>
          <p:nvPr/>
        </p:nvSpPr>
        <p:spPr>
          <a:xfrm>
            <a:off x="1350665" y="2564904"/>
            <a:ext cx="2213224" cy="10081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329143" cy="8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72" y="4797152"/>
            <a:ext cx="4799633" cy="10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33"/>
          <p:cNvSpPr/>
          <p:nvPr/>
        </p:nvSpPr>
        <p:spPr>
          <a:xfrm>
            <a:off x="5148064" y="2348880"/>
            <a:ext cx="3888432" cy="12961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522007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</a:rPr>
              <a:t>Zero-forcing</a:t>
            </a:r>
            <a:endParaRPr lang="sv-SE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25494"/>
            <a:ext cx="3384376" cy="7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6915"/>
            <a:ext cx="2859125" cy="44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33"/>
          <p:cNvSpPr/>
          <p:nvPr/>
        </p:nvSpPr>
        <p:spPr>
          <a:xfrm>
            <a:off x="5148063" y="3658524"/>
            <a:ext cx="3888432" cy="12961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5220071" y="37305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MMSE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8464" y="4374671"/>
            <a:ext cx="63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93366" y="1124744"/>
            <a:ext cx="8784976" cy="5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sv-S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sv-S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DFE.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Given                                      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 </a:t>
            </a:r>
            <a:r>
              <a:rPr lang="sv-SE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 back the data </a:t>
            </a:r>
            <a:r>
              <a:rPr lang="sv-SE" sz="18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8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v-SE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31025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33"/>
          <p:cNvSpPr/>
          <p:nvPr/>
        </p:nvSpPr>
        <p:spPr>
          <a:xfrm>
            <a:off x="1876976" y="2564904"/>
            <a:ext cx="4495223" cy="122413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198108" cy="111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 flipV="1">
            <a:off x="5796136" y="3429002"/>
            <a:ext cx="1224136" cy="321825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04248" y="3742725"/>
            <a:ext cx="226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Previously</a:t>
            </a:r>
            <a:r>
              <a:rPr lang="sv-SE" dirty="0" smtClean="0"/>
              <a:t> </a:t>
            </a:r>
            <a:r>
              <a:rPr lang="sv-SE" dirty="0" err="1" smtClean="0"/>
              <a:t>detected</a:t>
            </a:r>
            <a:r>
              <a:rPr lang="sv-SE" dirty="0" smtClean="0"/>
              <a:t> symbols</a:t>
            </a:r>
            <a:endParaRPr lang="sv-SE" dirty="0"/>
          </a:p>
        </p:txBody>
      </p:sp>
      <p:sp>
        <p:nvSpPr>
          <p:cNvPr id="23" name="Rektangel 33"/>
          <p:cNvSpPr/>
          <p:nvPr/>
        </p:nvSpPr>
        <p:spPr>
          <a:xfrm>
            <a:off x="2267744" y="4653136"/>
            <a:ext cx="3888432" cy="12961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233975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DFE - MMSE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8145" y="5369283"/>
            <a:ext cx="63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min</a:t>
            </a:r>
            <a:endParaRPr lang="sv-S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46" y="5294928"/>
            <a:ext cx="1761339" cy="51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42" y="1893962"/>
            <a:ext cx="43338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4"/>
          <p:cNvSpPr/>
          <p:nvPr/>
        </p:nvSpPr>
        <p:spPr>
          <a:xfrm>
            <a:off x="2384871" y="1772816"/>
            <a:ext cx="4779416" cy="1728192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sv-SE" sz="2400" i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sv-SE" sz="2400" i="1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C-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endParaRPr lang="sv-SE" sz="2400" i="1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77" y="4722082"/>
            <a:ext cx="3794834" cy="18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14"/>
          <p:cNvSpPr/>
          <p:nvPr/>
        </p:nvSpPr>
        <p:spPr>
          <a:xfrm>
            <a:off x="3282603" y="4709420"/>
            <a:ext cx="4025701" cy="1887932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818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93366" y="1124744"/>
            <a:ext cx="8784976" cy="5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  <a:endParaRPr lang="sv-SE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33"/>
          <p:cNvSpPr/>
          <p:nvPr/>
        </p:nvSpPr>
        <p:spPr>
          <a:xfrm>
            <a:off x="508825" y="1772816"/>
            <a:ext cx="7377875" cy="17038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598679" cy="11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18246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Output SNR </a:t>
            </a:r>
            <a:r>
              <a:rPr lang="sv-SE" b="1" dirty="0" err="1" smtClean="0">
                <a:solidFill>
                  <a:srgbClr val="0070C0"/>
                </a:solidFill>
              </a:rPr>
              <a:t>of</a:t>
            </a:r>
            <a:r>
              <a:rPr lang="sv-SE" b="1" dirty="0" smtClean="0">
                <a:solidFill>
                  <a:srgbClr val="0070C0"/>
                </a:solidFill>
              </a:rPr>
              <a:t> ZF</a:t>
            </a:r>
            <a:endParaRPr lang="sv-SE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1560" y="4302430"/>
            <a:ext cx="7206082" cy="782754"/>
            <a:chOff x="453390" y="4789630"/>
            <a:chExt cx="7206082" cy="78275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" y="4951150"/>
              <a:ext cx="919426" cy="45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89630"/>
              <a:ext cx="6255824" cy="78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ktangel 33"/>
          <p:cNvSpPr/>
          <p:nvPr/>
        </p:nvSpPr>
        <p:spPr>
          <a:xfrm>
            <a:off x="506493" y="3597399"/>
            <a:ext cx="7377875" cy="17038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609228" y="364919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</a:rPr>
              <a:t>Error</a:t>
            </a:r>
            <a:r>
              <a:rPr lang="sv-SE" b="1" dirty="0" smtClean="0">
                <a:solidFill>
                  <a:srgbClr val="0070C0"/>
                </a:solidFill>
              </a:rPr>
              <a:t> (</a:t>
            </a:r>
            <a:r>
              <a:rPr lang="sv-SE" i="1" dirty="0" smtClean="0">
                <a:solidFill>
                  <a:srgbClr val="0070C0"/>
                </a:solidFill>
              </a:rPr>
              <a:t>J</a:t>
            </a:r>
            <a:r>
              <a:rPr lang="sv-SE" b="1" dirty="0" smtClean="0">
                <a:solidFill>
                  <a:srgbClr val="0070C0"/>
                </a:solidFill>
              </a:rPr>
              <a:t>) </a:t>
            </a:r>
            <a:r>
              <a:rPr lang="sv-SE" b="1" dirty="0" err="1" smtClean="0">
                <a:solidFill>
                  <a:srgbClr val="0070C0"/>
                </a:solidFill>
              </a:rPr>
              <a:t>of</a:t>
            </a:r>
            <a:r>
              <a:rPr lang="sv-SE" b="1" dirty="0" smtClean="0">
                <a:solidFill>
                  <a:srgbClr val="0070C0"/>
                </a:solidFill>
              </a:rPr>
              <a:t> MMSE</a:t>
            </a:r>
            <a:endParaRPr lang="sv-SE" b="1" dirty="0">
              <a:solidFill>
                <a:srgbClr val="0070C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79294"/>
            <a:ext cx="6027018" cy="8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9552" y="54359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</a:rPr>
              <a:t>Error</a:t>
            </a:r>
            <a:r>
              <a:rPr lang="sv-SE" b="1" dirty="0" smtClean="0">
                <a:solidFill>
                  <a:srgbClr val="0070C0"/>
                </a:solidFill>
              </a:rPr>
              <a:t> (</a:t>
            </a:r>
            <a:r>
              <a:rPr lang="sv-SE" i="1" dirty="0" smtClean="0">
                <a:solidFill>
                  <a:srgbClr val="0070C0"/>
                </a:solidFill>
              </a:rPr>
              <a:t>J</a:t>
            </a:r>
            <a:r>
              <a:rPr lang="sv-SE" b="1" dirty="0" smtClean="0">
                <a:solidFill>
                  <a:srgbClr val="0070C0"/>
                </a:solidFill>
              </a:rPr>
              <a:t>) </a:t>
            </a:r>
            <a:r>
              <a:rPr lang="sv-SE" b="1" dirty="0" err="1" smtClean="0">
                <a:solidFill>
                  <a:srgbClr val="0070C0"/>
                </a:solidFill>
              </a:rPr>
              <a:t>of</a:t>
            </a:r>
            <a:r>
              <a:rPr lang="sv-SE" b="1" dirty="0" smtClean="0">
                <a:solidFill>
                  <a:srgbClr val="0070C0"/>
                </a:solidFill>
              </a:rPr>
              <a:t> DFE-MMSE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27" name="Rektangel 33"/>
          <p:cNvSpPr/>
          <p:nvPr/>
        </p:nvSpPr>
        <p:spPr>
          <a:xfrm>
            <a:off x="506493" y="5445224"/>
            <a:ext cx="7377875" cy="13163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96" y="836712"/>
            <a:ext cx="1600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18"/>
          <p:cNvSpPr/>
          <p:nvPr/>
        </p:nvSpPr>
        <p:spPr>
          <a:xfrm>
            <a:off x="7436296" y="764704"/>
            <a:ext cx="1600200" cy="850404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51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MPAM (-(M-1),…(M-1)) transmission, and the simple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</a:t>
            </a:r>
            <a:endParaRPr lang="sv-SE" i="1" dirty="0" smtClean="0">
              <a:cs typeface="Arial" panose="020B0604020202020204" pitchFamily="34" charset="0"/>
            </a:endParaRPr>
          </a:p>
          <a:p>
            <a:endParaRPr lang="sv-SE" i="1" dirty="0">
              <a:cs typeface="Arial" panose="020B0604020202020204" pitchFamily="34" charset="0"/>
            </a:endParaRPr>
          </a:p>
          <a:p>
            <a:r>
              <a:rPr lang="sv-SE" dirty="0" err="1" smtClean="0">
                <a:cs typeface="Arial" panose="020B0604020202020204" pitchFamily="34" charset="0"/>
              </a:rPr>
              <a:t>Assume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that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there</a:t>
            </a:r>
            <a:r>
              <a:rPr lang="sv-SE" dirty="0" smtClean="0">
                <a:cs typeface="Arial" panose="020B0604020202020204" pitchFamily="34" charset="0"/>
              </a:rPr>
              <a:t> is a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at the </a:t>
            </a:r>
            <a:r>
              <a:rPr lang="sv-SE" dirty="0" err="1" smtClean="0">
                <a:cs typeface="Arial" panose="020B0604020202020204" pitchFamily="34" charset="0"/>
              </a:rPr>
              <a:t>channel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		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x+n+pM</a:t>
            </a:r>
            <a:r>
              <a:rPr lang="sv-SE" i="1" dirty="0" smtClean="0">
                <a:cs typeface="Arial" panose="020B0604020202020204" pitchFamily="34" charset="0"/>
              </a:rPr>
              <a:t>,    p </a:t>
            </a:r>
            <a:r>
              <a:rPr lang="sv-SE" dirty="0" smtClean="0">
                <a:cs typeface="Arial" panose="020B0604020202020204" pitchFamily="34" charset="0"/>
              </a:rPr>
              <a:t>an </a:t>
            </a:r>
            <a:r>
              <a:rPr lang="sv-SE" dirty="0" err="1" smtClean="0">
                <a:cs typeface="Arial" panose="020B0604020202020204" pitchFamily="34" charset="0"/>
              </a:rPr>
              <a:t>integer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The </a:t>
            </a:r>
            <a:r>
              <a:rPr lang="sv-SE" dirty="0" err="1" smtClean="0">
                <a:cs typeface="Arial" panose="020B0604020202020204" pitchFamily="34" charset="0"/>
              </a:rPr>
              <a:t>reciver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can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remove</a:t>
            </a:r>
            <a:r>
              <a:rPr lang="sv-SE" dirty="0" smtClean="0">
                <a:cs typeface="Arial" panose="020B0604020202020204" pitchFamily="34" charset="0"/>
              </a:rPr>
              <a:t> the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by 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y,M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x+n+pM,M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x+w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sv-SE" dirty="0" err="1" smtClean="0">
                <a:cs typeface="Arial" panose="020B0604020202020204" pitchFamily="34" charset="0"/>
              </a:rPr>
              <a:t>Where</a:t>
            </a:r>
            <a:r>
              <a:rPr lang="sv-SE" dirty="0" smtClean="0">
                <a:cs typeface="Arial" panose="020B0604020202020204" pitchFamily="34" charset="0"/>
              </a:rPr>
              <a:t> w has a </a:t>
            </a:r>
            <a:r>
              <a:rPr lang="sv-SE" dirty="0" err="1" smtClean="0">
                <a:cs typeface="Arial" panose="020B0604020202020204" pitchFamily="34" charset="0"/>
              </a:rPr>
              <a:t>complicated</a:t>
            </a:r>
            <a:r>
              <a:rPr lang="sv-SE" dirty="0" smtClean="0">
                <a:cs typeface="Arial" panose="020B0604020202020204" pitchFamily="34" charset="0"/>
              </a:rPr>
              <a:t> distribution. </a:t>
            </a:r>
            <a:r>
              <a:rPr lang="sv-SE" dirty="0" err="1" smtClean="0">
                <a:cs typeface="Arial" panose="020B0604020202020204" pitchFamily="34" charset="0"/>
              </a:rPr>
              <a:t>However</a:t>
            </a:r>
            <a:r>
              <a:rPr lang="sv-SE" dirty="0" smtClean="0">
                <a:cs typeface="Arial" panose="020B0604020202020204" pitchFamily="34" charset="0"/>
              </a:rPr>
              <a:t>, </a:t>
            </a:r>
            <a:r>
              <a:rPr lang="sv-SE" i="1" dirty="0" smtClean="0">
                <a:cs typeface="Arial" panose="020B0604020202020204" pitchFamily="34" charset="0"/>
              </a:rPr>
              <a:t>w=n,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if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i="1" dirty="0" smtClean="0">
                <a:cs typeface="Arial" panose="020B0604020202020204" pitchFamily="34" charset="0"/>
              </a:rPr>
              <a:t>n</a:t>
            </a:r>
            <a:r>
              <a:rPr lang="sv-SE" dirty="0" smtClean="0">
                <a:cs typeface="Arial" panose="020B0604020202020204" pitchFamily="34" charset="0"/>
              </a:rPr>
              <a:t> is small.</a:t>
            </a:r>
            <a:endParaRPr lang="sv-S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1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MPAM (-(M-1),…(M-1)) transmission, and the simple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</a:t>
            </a:r>
            <a:endParaRPr lang="sv-SE" i="1" dirty="0" smtClean="0">
              <a:cs typeface="Arial" panose="020B0604020202020204" pitchFamily="34" charset="0"/>
            </a:endParaRPr>
          </a:p>
          <a:p>
            <a:endParaRPr lang="sv-SE" i="1" dirty="0">
              <a:cs typeface="Arial" panose="020B0604020202020204" pitchFamily="34" charset="0"/>
            </a:endParaRPr>
          </a:p>
          <a:p>
            <a:r>
              <a:rPr lang="sv-SE" dirty="0" err="1" smtClean="0">
                <a:cs typeface="Arial" panose="020B0604020202020204" pitchFamily="34" charset="0"/>
              </a:rPr>
              <a:t>Assume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that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there</a:t>
            </a:r>
            <a:r>
              <a:rPr lang="sv-SE" dirty="0" smtClean="0">
                <a:cs typeface="Arial" panose="020B0604020202020204" pitchFamily="34" charset="0"/>
              </a:rPr>
              <a:t> is a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at the </a:t>
            </a:r>
            <a:r>
              <a:rPr lang="sv-SE" dirty="0" err="1" smtClean="0">
                <a:cs typeface="Arial" panose="020B0604020202020204" pitchFamily="34" charset="0"/>
              </a:rPr>
              <a:t>channel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		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x+n+pM</a:t>
            </a:r>
            <a:r>
              <a:rPr lang="sv-SE" i="1" dirty="0" smtClean="0">
                <a:cs typeface="Arial" panose="020B0604020202020204" pitchFamily="34" charset="0"/>
              </a:rPr>
              <a:t>,    p </a:t>
            </a:r>
            <a:r>
              <a:rPr lang="sv-SE" dirty="0" smtClean="0">
                <a:cs typeface="Arial" panose="020B0604020202020204" pitchFamily="34" charset="0"/>
              </a:rPr>
              <a:t>an </a:t>
            </a:r>
            <a:r>
              <a:rPr lang="sv-SE" dirty="0" err="1" smtClean="0">
                <a:cs typeface="Arial" panose="020B0604020202020204" pitchFamily="34" charset="0"/>
              </a:rPr>
              <a:t>integer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The </a:t>
            </a:r>
            <a:r>
              <a:rPr lang="sv-SE" dirty="0" err="1" smtClean="0">
                <a:cs typeface="Arial" panose="020B0604020202020204" pitchFamily="34" charset="0"/>
              </a:rPr>
              <a:t>reciver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can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remove</a:t>
            </a:r>
            <a:r>
              <a:rPr lang="sv-SE" dirty="0" smtClean="0">
                <a:cs typeface="Arial" panose="020B0604020202020204" pitchFamily="34" charset="0"/>
              </a:rPr>
              <a:t> the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by 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y,M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x+n+pM,M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x+w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sv-SE" dirty="0" err="1" smtClean="0">
                <a:cs typeface="Arial" panose="020B0604020202020204" pitchFamily="34" charset="0"/>
              </a:rPr>
              <a:t>Where</a:t>
            </a:r>
            <a:r>
              <a:rPr lang="sv-SE" dirty="0" smtClean="0">
                <a:cs typeface="Arial" panose="020B0604020202020204" pitchFamily="34" charset="0"/>
              </a:rPr>
              <a:t> w has a </a:t>
            </a:r>
            <a:r>
              <a:rPr lang="sv-SE" dirty="0" err="1" smtClean="0">
                <a:cs typeface="Arial" panose="020B0604020202020204" pitchFamily="34" charset="0"/>
              </a:rPr>
              <a:t>complicated</a:t>
            </a:r>
            <a:r>
              <a:rPr lang="sv-SE" dirty="0" smtClean="0">
                <a:cs typeface="Arial" panose="020B0604020202020204" pitchFamily="34" charset="0"/>
              </a:rPr>
              <a:t> distribution. </a:t>
            </a:r>
            <a:r>
              <a:rPr lang="sv-SE" dirty="0" err="1" smtClean="0">
                <a:cs typeface="Arial" panose="020B0604020202020204" pitchFamily="34" charset="0"/>
              </a:rPr>
              <a:t>However</a:t>
            </a:r>
            <a:r>
              <a:rPr lang="sv-SE" dirty="0" smtClean="0">
                <a:cs typeface="Arial" panose="020B0604020202020204" pitchFamily="34" charset="0"/>
              </a:rPr>
              <a:t>, </a:t>
            </a:r>
            <a:r>
              <a:rPr lang="sv-SE" i="1" dirty="0" smtClean="0">
                <a:cs typeface="Arial" panose="020B0604020202020204" pitchFamily="34" charset="0"/>
              </a:rPr>
              <a:t>w=n,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if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i="1" dirty="0" smtClean="0">
                <a:cs typeface="Arial" panose="020B0604020202020204" pitchFamily="34" charset="0"/>
              </a:rPr>
              <a:t>n</a:t>
            </a:r>
            <a:r>
              <a:rPr lang="sv-SE" dirty="0" smtClean="0">
                <a:cs typeface="Arial" panose="020B0604020202020204" pitchFamily="34" charset="0"/>
              </a:rPr>
              <a:t> is small.</a:t>
            </a:r>
            <a:endParaRPr lang="sv-SE" dirty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9573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39752" y="5083088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2771800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1475656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31"/>
          <p:cNvSpPr/>
          <p:nvPr/>
        </p:nvSpPr>
        <p:spPr>
          <a:xfrm>
            <a:off x="1907704" y="5087280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2716957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</a:t>
            </a:r>
            <a:endParaRPr lang="sv-SE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7699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3164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>
            <a:off x="2483768" y="5028855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1691680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Let</a:t>
            </a:r>
            <a:r>
              <a:rPr lang="sv-SE" dirty="0" smtClean="0"/>
              <a:t> the     be </a:t>
            </a:r>
            <a:r>
              <a:rPr lang="sv-SE" i="1" dirty="0" err="1" smtClean="0"/>
              <a:t>x+n</a:t>
            </a:r>
            <a:r>
              <a:rPr lang="sv-SE" i="1" dirty="0" smtClean="0"/>
              <a:t>   (i.e., </a:t>
            </a:r>
            <a:r>
              <a:rPr lang="sv-SE" i="1" dirty="0" err="1" smtClean="0"/>
              <a:t>received</a:t>
            </a:r>
            <a:r>
              <a:rPr lang="sv-SE" i="1" dirty="0" smtClean="0"/>
              <a:t> signal </a:t>
            </a:r>
            <a:r>
              <a:rPr lang="sv-SE" i="1" dirty="0" err="1" smtClean="0"/>
              <a:t>without</a:t>
            </a:r>
            <a:r>
              <a:rPr lang="sv-SE" i="1" dirty="0" smtClean="0"/>
              <a:t> </a:t>
            </a:r>
            <a:r>
              <a:rPr lang="sv-SE" i="1" dirty="0" err="1" smtClean="0"/>
              <a:t>any</a:t>
            </a:r>
            <a:r>
              <a:rPr lang="sv-SE" i="1" dirty="0" smtClean="0"/>
              <a:t> </a:t>
            </a:r>
            <a:r>
              <a:rPr lang="sv-SE" i="1" dirty="0" err="1" smtClean="0"/>
              <a:t>disturbance</a:t>
            </a:r>
            <a:endParaRPr lang="sv-SE" i="1" dirty="0"/>
          </a:p>
        </p:txBody>
      </p:sp>
      <p:sp>
        <p:nvSpPr>
          <p:cNvPr id="19" name="Isosceles Triangle 18"/>
          <p:cNvSpPr/>
          <p:nvPr/>
        </p:nvSpPr>
        <p:spPr>
          <a:xfrm>
            <a:off x="2483768" y="6007362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059832" y="54765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 (=4)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699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MPAM (-(M-1),…(M-1)) transmission, and the simple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</a:t>
            </a:r>
            <a:endParaRPr lang="sv-SE" i="1" dirty="0" smtClean="0">
              <a:cs typeface="Arial" panose="020B0604020202020204" pitchFamily="34" charset="0"/>
            </a:endParaRPr>
          </a:p>
          <a:p>
            <a:endParaRPr lang="sv-SE" i="1" dirty="0">
              <a:cs typeface="Arial" panose="020B0604020202020204" pitchFamily="34" charset="0"/>
            </a:endParaRPr>
          </a:p>
          <a:p>
            <a:r>
              <a:rPr lang="sv-SE" dirty="0" err="1" smtClean="0">
                <a:cs typeface="Arial" panose="020B0604020202020204" pitchFamily="34" charset="0"/>
              </a:rPr>
              <a:t>Assume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that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there</a:t>
            </a:r>
            <a:r>
              <a:rPr lang="sv-SE" dirty="0" smtClean="0">
                <a:cs typeface="Arial" panose="020B0604020202020204" pitchFamily="34" charset="0"/>
              </a:rPr>
              <a:t> is a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at the </a:t>
            </a:r>
            <a:r>
              <a:rPr lang="sv-SE" dirty="0" err="1" smtClean="0">
                <a:cs typeface="Arial" panose="020B0604020202020204" pitchFamily="34" charset="0"/>
              </a:rPr>
              <a:t>channel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		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x+n+pM</a:t>
            </a:r>
            <a:r>
              <a:rPr lang="sv-SE" i="1" dirty="0" smtClean="0">
                <a:cs typeface="Arial" panose="020B0604020202020204" pitchFamily="34" charset="0"/>
              </a:rPr>
              <a:t>,    p </a:t>
            </a:r>
            <a:r>
              <a:rPr lang="sv-SE" dirty="0" smtClean="0">
                <a:cs typeface="Arial" panose="020B0604020202020204" pitchFamily="34" charset="0"/>
              </a:rPr>
              <a:t>an </a:t>
            </a:r>
            <a:r>
              <a:rPr lang="sv-SE" dirty="0" err="1" smtClean="0">
                <a:cs typeface="Arial" panose="020B0604020202020204" pitchFamily="34" charset="0"/>
              </a:rPr>
              <a:t>integer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The </a:t>
            </a:r>
            <a:r>
              <a:rPr lang="sv-SE" dirty="0" err="1" smtClean="0">
                <a:cs typeface="Arial" panose="020B0604020202020204" pitchFamily="34" charset="0"/>
              </a:rPr>
              <a:t>reciver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can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remove</a:t>
            </a:r>
            <a:r>
              <a:rPr lang="sv-SE" dirty="0" smtClean="0">
                <a:cs typeface="Arial" panose="020B0604020202020204" pitchFamily="34" charset="0"/>
              </a:rPr>
              <a:t> the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by 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y,M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x+n+pM,M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x+w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sv-SE" dirty="0" err="1" smtClean="0">
                <a:cs typeface="Arial" panose="020B0604020202020204" pitchFamily="34" charset="0"/>
              </a:rPr>
              <a:t>Where</a:t>
            </a:r>
            <a:r>
              <a:rPr lang="sv-SE" dirty="0" smtClean="0">
                <a:cs typeface="Arial" panose="020B0604020202020204" pitchFamily="34" charset="0"/>
              </a:rPr>
              <a:t> w has a </a:t>
            </a:r>
            <a:r>
              <a:rPr lang="sv-SE" dirty="0" err="1" smtClean="0">
                <a:cs typeface="Arial" panose="020B0604020202020204" pitchFamily="34" charset="0"/>
              </a:rPr>
              <a:t>complicated</a:t>
            </a:r>
            <a:r>
              <a:rPr lang="sv-SE" dirty="0" smtClean="0">
                <a:cs typeface="Arial" panose="020B0604020202020204" pitchFamily="34" charset="0"/>
              </a:rPr>
              <a:t> distribution. </a:t>
            </a:r>
            <a:r>
              <a:rPr lang="sv-SE" dirty="0" err="1" smtClean="0">
                <a:cs typeface="Arial" panose="020B0604020202020204" pitchFamily="34" charset="0"/>
              </a:rPr>
              <a:t>However</a:t>
            </a:r>
            <a:r>
              <a:rPr lang="sv-SE" dirty="0" smtClean="0">
                <a:cs typeface="Arial" panose="020B0604020202020204" pitchFamily="34" charset="0"/>
              </a:rPr>
              <a:t>, </a:t>
            </a:r>
            <a:r>
              <a:rPr lang="sv-SE" i="1" dirty="0" smtClean="0">
                <a:cs typeface="Arial" panose="020B0604020202020204" pitchFamily="34" charset="0"/>
              </a:rPr>
              <a:t>w=n,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if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i="1" dirty="0" smtClean="0">
                <a:cs typeface="Arial" panose="020B0604020202020204" pitchFamily="34" charset="0"/>
              </a:rPr>
              <a:t>n</a:t>
            </a:r>
            <a:r>
              <a:rPr lang="sv-SE" dirty="0" smtClean="0">
                <a:cs typeface="Arial" panose="020B0604020202020204" pitchFamily="34" charset="0"/>
              </a:rPr>
              <a:t> is small.</a:t>
            </a:r>
            <a:endParaRPr lang="sv-SE" dirty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9573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6957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</a:t>
            </a:r>
            <a:endParaRPr lang="sv-SE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7699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3164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91680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Let</a:t>
            </a:r>
            <a:r>
              <a:rPr lang="sv-SE" dirty="0" smtClean="0"/>
              <a:t> the     be </a:t>
            </a:r>
            <a:r>
              <a:rPr lang="sv-SE" i="1" dirty="0" err="1" smtClean="0"/>
              <a:t>x+n</a:t>
            </a:r>
            <a:r>
              <a:rPr lang="sv-SE" i="1" dirty="0" smtClean="0"/>
              <a:t>   (i.e., </a:t>
            </a:r>
            <a:r>
              <a:rPr lang="sv-SE" i="1" dirty="0" err="1" smtClean="0"/>
              <a:t>received</a:t>
            </a:r>
            <a:r>
              <a:rPr lang="sv-SE" i="1" dirty="0" smtClean="0"/>
              <a:t> signal </a:t>
            </a:r>
            <a:r>
              <a:rPr lang="sv-SE" i="1" dirty="0" err="1" smtClean="0"/>
              <a:t>without</a:t>
            </a:r>
            <a:r>
              <a:rPr lang="sv-SE" i="1" dirty="0" smtClean="0"/>
              <a:t> </a:t>
            </a:r>
            <a:r>
              <a:rPr lang="sv-SE" i="1" dirty="0" err="1" smtClean="0"/>
              <a:t>any</a:t>
            </a:r>
            <a:r>
              <a:rPr lang="sv-SE" i="1" dirty="0" smtClean="0"/>
              <a:t> </a:t>
            </a:r>
            <a:r>
              <a:rPr lang="sv-SE" i="1" dirty="0" err="1" smtClean="0"/>
              <a:t>disturbance</a:t>
            </a:r>
            <a:endParaRPr lang="sv-SE" i="1" dirty="0"/>
          </a:p>
        </p:txBody>
      </p:sp>
      <p:sp>
        <p:nvSpPr>
          <p:cNvPr id="17" name="Isosceles Triangle 16"/>
          <p:cNvSpPr/>
          <p:nvPr/>
        </p:nvSpPr>
        <p:spPr>
          <a:xfrm>
            <a:off x="2483768" y="6007362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9208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1621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60232" y="5083088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7092280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5796136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6228184" y="5087280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6804248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3+4p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-3+4p</a:t>
            </a:r>
            <a:endParaRPr lang="sv-SE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9747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5212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6804248" y="5028855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2914650" y="4207983"/>
            <a:ext cx="2343150" cy="325917"/>
          </a:xfrm>
          <a:custGeom>
            <a:avLst/>
            <a:gdLst>
              <a:gd name="connsiteX0" fmla="*/ 0 w 2343150"/>
              <a:gd name="connsiteY0" fmla="*/ 268767 h 325917"/>
              <a:gd name="connsiteX1" fmla="*/ 733425 w 2343150"/>
              <a:gd name="connsiteY1" fmla="*/ 2067 h 325917"/>
              <a:gd name="connsiteX2" fmla="*/ 1876425 w 2343150"/>
              <a:gd name="connsiteY2" fmla="*/ 154467 h 325917"/>
              <a:gd name="connsiteX3" fmla="*/ 2343150 w 2343150"/>
              <a:gd name="connsiteY3" fmla="*/ 325917 h 32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325917">
                <a:moveTo>
                  <a:pt x="0" y="268767"/>
                </a:moveTo>
                <a:cubicBezTo>
                  <a:pt x="210344" y="144942"/>
                  <a:pt x="420688" y="21117"/>
                  <a:pt x="733425" y="2067"/>
                </a:cubicBezTo>
                <a:cubicBezTo>
                  <a:pt x="1046162" y="-16983"/>
                  <a:pt x="1608138" y="100492"/>
                  <a:pt x="1876425" y="154467"/>
                </a:cubicBezTo>
                <a:cubicBezTo>
                  <a:pt x="2144713" y="208442"/>
                  <a:pt x="2243931" y="267179"/>
                  <a:pt x="2343150" y="32591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3635896" y="437094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Add</a:t>
            </a:r>
            <a:r>
              <a:rPr lang="sv-SE" sz="1400" b="1" dirty="0" smtClean="0"/>
              <a:t> the </a:t>
            </a:r>
            <a:r>
              <a:rPr lang="sv-SE" sz="1400" b="1" dirty="0" err="1" smtClean="0"/>
              <a:t>disturbance</a:t>
            </a:r>
            <a:endParaRPr lang="sv-SE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59832" y="54765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 (=4)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5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MPAM (-(M-1),…(M-1)) transmission, and the simple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</a:t>
            </a:r>
            <a:endParaRPr lang="sv-SE" i="1" dirty="0" smtClean="0">
              <a:cs typeface="Arial" panose="020B0604020202020204" pitchFamily="34" charset="0"/>
            </a:endParaRPr>
          </a:p>
          <a:p>
            <a:endParaRPr lang="sv-SE" i="1" dirty="0">
              <a:cs typeface="Arial" panose="020B0604020202020204" pitchFamily="34" charset="0"/>
            </a:endParaRPr>
          </a:p>
          <a:p>
            <a:r>
              <a:rPr lang="sv-SE" dirty="0" err="1" smtClean="0">
                <a:cs typeface="Arial" panose="020B0604020202020204" pitchFamily="34" charset="0"/>
              </a:rPr>
              <a:t>Assume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that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there</a:t>
            </a:r>
            <a:r>
              <a:rPr lang="sv-SE" dirty="0" smtClean="0">
                <a:cs typeface="Arial" panose="020B0604020202020204" pitchFamily="34" charset="0"/>
              </a:rPr>
              <a:t> is a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at the </a:t>
            </a:r>
            <a:r>
              <a:rPr lang="sv-SE" dirty="0" err="1" smtClean="0">
                <a:cs typeface="Arial" panose="020B0604020202020204" pitchFamily="34" charset="0"/>
              </a:rPr>
              <a:t>channel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		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x+n+pM</a:t>
            </a:r>
            <a:r>
              <a:rPr lang="sv-SE" i="1" dirty="0" smtClean="0">
                <a:cs typeface="Arial" panose="020B0604020202020204" pitchFamily="34" charset="0"/>
              </a:rPr>
              <a:t>,    p </a:t>
            </a:r>
            <a:r>
              <a:rPr lang="sv-SE" dirty="0" smtClean="0">
                <a:cs typeface="Arial" panose="020B0604020202020204" pitchFamily="34" charset="0"/>
              </a:rPr>
              <a:t>an </a:t>
            </a:r>
            <a:r>
              <a:rPr lang="sv-SE" dirty="0" err="1" smtClean="0">
                <a:cs typeface="Arial" panose="020B0604020202020204" pitchFamily="34" charset="0"/>
              </a:rPr>
              <a:t>integer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The </a:t>
            </a:r>
            <a:r>
              <a:rPr lang="sv-SE" dirty="0" err="1" smtClean="0">
                <a:cs typeface="Arial" panose="020B0604020202020204" pitchFamily="34" charset="0"/>
              </a:rPr>
              <a:t>reciver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can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remove</a:t>
            </a:r>
            <a:r>
              <a:rPr lang="sv-SE" dirty="0" smtClean="0">
                <a:cs typeface="Arial" panose="020B0604020202020204" pitchFamily="34" charset="0"/>
              </a:rPr>
              <a:t> the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by 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y,M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x+n+pM,M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x+w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sv-SE" dirty="0" err="1" smtClean="0">
                <a:cs typeface="Arial" panose="020B0604020202020204" pitchFamily="34" charset="0"/>
              </a:rPr>
              <a:t>Where</a:t>
            </a:r>
            <a:r>
              <a:rPr lang="sv-SE" dirty="0" smtClean="0">
                <a:cs typeface="Arial" panose="020B0604020202020204" pitchFamily="34" charset="0"/>
              </a:rPr>
              <a:t> w has a </a:t>
            </a:r>
            <a:r>
              <a:rPr lang="sv-SE" dirty="0" err="1" smtClean="0">
                <a:cs typeface="Arial" panose="020B0604020202020204" pitchFamily="34" charset="0"/>
              </a:rPr>
              <a:t>complicated</a:t>
            </a:r>
            <a:r>
              <a:rPr lang="sv-SE" dirty="0" smtClean="0">
                <a:cs typeface="Arial" panose="020B0604020202020204" pitchFamily="34" charset="0"/>
              </a:rPr>
              <a:t> distribution. </a:t>
            </a:r>
            <a:r>
              <a:rPr lang="sv-SE" dirty="0" err="1" smtClean="0">
                <a:cs typeface="Arial" panose="020B0604020202020204" pitchFamily="34" charset="0"/>
              </a:rPr>
              <a:t>However</a:t>
            </a:r>
            <a:r>
              <a:rPr lang="sv-SE" dirty="0" smtClean="0">
                <a:cs typeface="Arial" panose="020B0604020202020204" pitchFamily="34" charset="0"/>
              </a:rPr>
              <a:t>, </a:t>
            </a:r>
            <a:r>
              <a:rPr lang="sv-SE" i="1" dirty="0" smtClean="0">
                <a:cs typeface="Arial" panose="020B0604020202020204" pitchFamily="34" charset="0"/>
              </a:rPr>
              <a:t>w=n,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if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i="1" dirty="0" smtClean="0">
                <a:cs typeface="Arial" panose="020B0604020202020204" pitchFamily="34" charset="0"/>
              </a:rPr>
              <a:t>n</a:t>
            </a:r>
            <a:r>
              <a:rPr lang="sv-SE" dirty="0" smtClean="0">
                <a:cs typeface="Arial" panose="020B0604020202020204" pitchFamily="34" charset="0"/>
              </a:rPr>
              <a:t> is small.</a:t>
            </a:r>
            <a:endParaRPr lang="sv-SE" dirty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9573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6957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</a:t>
            </a:r>
            <a:endParaRPr lang="sv-SE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7699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3164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9208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1621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60232" y="5083088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7092280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5796136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6228184" y="5087280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6804248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3+4p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-3+4p</a:t>
            </a:r>
            <a:endParaRPr lang="sv-SE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9747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5212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6804248" y="5028855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7"/>
          <p:cNvSpPr/>
          <p:nvPr/>
        </p:nvSpPr>
        <p:spPr>
          <a:xfrm rot="1279632" flipH="1" flipV="1">
            <a:off x="2576955" y="5876127"/>
            <a:ext cx="3573109" cy="143934"/>
          </a:xfrm>
          <a:custGeom>
            <a:avLst/>
            <a:gdLst>
              <a:gd name="connsiteX0" fmla="*/ 0 w 2343150"/>
              <a:gd name="connsiteY0" fmla="*/ 268767 h 325917"/>
              <a:gd name="connsiteX1" fmla="*/ 733425 w 2343150"/>
              <a:gd name="connsiteY1" fmla="*/ 2067 h 325917"/>
              <a:gd name="connsiteX2" fmla="*/ 1876425 w 2343150"/>
              <a:gd name="connsiteY2" fmla="*/ 154467 h 325917"/>
              <a:gd name="connsiteX3" fmla="*/ 2343150 w 2343150"/>
              <a:gd name="connsiteY3" fmla="*/ 325917 h 32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325917">
                <a:moveTo>
                  <a:pt x="0" y="268767"/>
                </a:moveTo>
                <a:cubicBezTo>
                  <a:pt x="210344" y="144942"/>
                  <a:pt x="420688" y="21117"/>
                  <a:pt x="733425" y="2067"/>
                </a:cubicBezTo>
                <a:cubicBezTo>
                  <a:pt x="1046162" y="-16983"/>
                  <a:pt x="1608138" y="100492"/>
                  <a:pt x="1876425" y="154467"/>
                </a:cubicBezTo>
                <a:cubicBezTo>
                  <a:pt x="2144713" y="208442"/>
                  <a:pt x="2243931" y="267179"/>
                  <a:pt x="2343150" y="32591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6023917" y="6259649"/>
            <a:ext cx="225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Now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compute</a:t>
            </a:r>
            <a:r>
              <a:rPr lang="sv-SE" sz="1400" b="1" dirty="0" smtClean="0"/>
              <a:t> mod(      ,4) </a:t>
            </a:r>
            <a:endParaRPr lang="sv-SE" sz="1400" b="1" dirty="0"/>
          </a:p>
        </p:txBody>
      </p:sp>
      <p:sp>
        <p:nvSpPr>
          <p:cNvPr id="30" name="Isosceles Triangle 29"/>
          <p:cNvSpPr/>
          <p:nvPr/>
        </p:nvSpPr>
        <p:spPr>
          <a:xfrm>
            <a:off x="7599412" y="6321204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Isosceles Triangle 31"/>
          <p:cNvSpPr/>
          <p:nvPr/>
        </p:nvSpPr>
        <p:spPr>
          <a:xfrm>
            <a:off x="2483768" y="5028855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2339752" y="5083088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Box 36"/>
          <p:cNvSpPr txBox="1"/>
          <p:nvPr/>
        </p:nvSpPr>
        <p:spPr>
          <a:xfrm>
            <a:off x="1070087" y="5948094"/>
            <a:ext cx="225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Nothing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changed</a:t>
            </a:r>
            <a:r>
              <a:rPr lang="sv-SE" sz="1400" b="1" dirty="0" smtClean="0"/>
              <a:t>, i.e., </a:t>
            </a:r>
            <a:r>
              <a:rPr lang="sv-SE" sz="1400" b="1" i="1" dirty="0" smtClean="0"/>
              <a:t>w=n</a:t>
            </a:r>
            <a:endParaRPr lang="sv-SE" sz="14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059832" y="54765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 (=4)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803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MPAM (-(M-1),…(M-1)) transmission, and the simple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</a:t>
            </a:r>
            <a:endParaRPr lang="sv-SE" i="1" dirty="0" smtClean="0">
              <a:cs typeface="Arial" panose="020B0604020202020204" pitchFamily="34" charset="0"/>
            </a:endParaRPr>
          </a:p>
          <a:p>
            <a:endParaRPr lang="sv-SE" i="1" dirty="0">
              <a:cs typeface="Arial" panose="020B0604020202020204" pitchFamily="34" charset="0"/>
            </a:endParaRPr>
          </a:p>
          <a:p>
            <a:r>
              <a:rPr lang="sv-SE" dirty="0" err="1" smtClean="0">
                <a:cs typeface="Arial" panose="020B0604020202020204" pitchFamily="34" charset="0"/>
              </a:rPr>
              <a:t>Assume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that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there</a:t>
            </a:r>
            <a:r>
              <a:rPr lang="sv-SE" dirty="0" smtClean="0">
                <a:cs typeface="Arial" panose="020B0604020202020204" pitchFamily="34" charset="0"/>
              </a:rPr>
              <a:t> is a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at the </a:t>
            </a:r>
            <a:r>
              <a:rPr lang="sv-SE" dirty="0" err="1" smtClean="0">
                <a:cs typeface="Arial" panose="020B0604020202020204" pitchFamily="34" charset="0"/>
              </a:rPr>
              <a:t>channel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		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x+n+pM</a:t>
            </a:r>
            <a:r>
              <a:rPr lang="sv-SE" i="1" dirty="0" smtClean="0">
                <a:cs typeface="Arial" panose="020B0604020202020204" pitchFamily="34" charset="0"/>
              </a:rPr>
              <a:t>,    p </a:t>
            </a:r>
            <a:r>
              <a:rPr lang="sv-SE" dirty="0" smtClean="0">
                <a:cs typeface="Arial" panose="020B0604020202020204" pitchFamily="34" charset="0"/>
              </a:rPr>
              <a:t>an </a:t>
            </a:r>
            <a:r>
              <a:rPr lang="sv-SE" dirty="0" err="1" smtClean="0">
                <a:cs typeface="Arial" panose="020B0604020202020204" pitchFamily="34" charset="0"/>
              </a:rPr>
              <a:t>integer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The </a:t>
            </a:r>
            <a:r>
              <a:rPr lang="sv-SE" dirty="0" err="1" smtClean="0">
                <a:cs typeface="Arial" panose="020B0604020202020204" pitchFamily="34" charset="0"/>
              </a:rPr>
              <a:t>reciver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can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remove</a:t>
            </a:r>
            <a:r>
              <a:rPr lang="sv-SE" dirty="0" smtClean="0">
                <a:cs typeface="Arial" panose="020B0604020202020204" pitchFamily="34" charset="0"/>
              </a:rPr>
              <a:t> the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by 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y,M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x+n+pM,M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x+w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sv-SE" dirty="0" err="1" smtClean="0">
                <a:cs typeface="Arial" panose="020B0604020202020204" pitchFamily="34" charset="0"/>
              </a:rPr>
              <a:t>Where</a:t>
            </a:r>
            <a:r>
              <a:rPr lang="sv-SE" dirty="0" smtClean="0">
                <a:cs typeface="Arial" panose="020B0604020202020204" pitchFamily="34" charset="0"/>
              </a:rPr>
              <a:t> w has a </a:t>
            </a:r>
            <a:r>
              <a:rPr lang="sv-SE" dirty="0" err="1" smtClean="0">
                <a:cs typeface="Arial" panose="020B0604020202020204" pitchFamily="34" charset="0"/>
              </a:rPr>
              <a:t>complicated</a:t>
            </a:r>
            <a:r>
              <a:rPr lang="sv-SE" dirty="0" smtClean="0">
                <a:cs typeface="Arial" panose="020B0604020202020204" pitchFamily="34" charset="0"/>
              </a:rPr>
              <a:t> distribution. </a:t>
            </a:r>
            <a:r>
              <a:rPr lang="sv-SE" dirty="0" err="1" smtClean="0">
                <a:cs typeface="Arial" panose="020B0604020202020204" pitchFamily="34" charset="0"/>
              </a:rPr>
              <a:t>However</a:t>
            </a:r>
            <a:r>
              <a:rPr lang="sv-SE" dirty="0" smtClean="0">
                <a:cs typeface="Arial" panose="020B0604020202020204" pitchFamily="34" charset="0"/>
              </a:rPr>
              <a:t>, </a:t>
            </a:r>
            <a:r>
              <a:rPr lang="sv-SE" i="1" dirty="0" smtClean="0">
                <a:cs typeface="Arial" panose="020B0604020202020204" pitchFamily="34" charset="0"/>
              </a:rPr>
              <a:t>w=n,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if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i="1" dirty="0" smtClean="0">
                <a:cs typeface="Arial" panose="020B0604020202020204" pitchFamily="34" charset="0"/>
              </a:rPr>
              <a:t>n</a:t>
            </a:r>
            <a:r>
              <a:rPr lang="sv-SE" dirty="0" smtClean="0">
                <a:cs typeface="Arial" panose="020B0604020202020204" pitchFamily="34" charset="0"/>
              </a:rPr>
              <a:t> is small.</a:t>
            </a:r>
            <a:endParaRPr lang="sv-SE" dirty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9573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39752" y="5083088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2771800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1475656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31"/>
          <p:cNvSpPr/>
          <p:nvPr/>
        </p:nvSpPr>
        <p:spPr>
          <a:xfrm>
            <a:off x="1907704" y="5087280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2716957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</a:t>
            </a:r>
            <a:endParaRPr lang="sv-SE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7699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3164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>
            <a:off x="3239852" y="5048726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647564" y="58052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But</a:t>
            </a:r>
            <a:r>
              <a:rPr lang="sv-SE" dirty="0" smtClean="0"/>
              <a:t>, in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 </a:t>
            </a:r>
            <a:r>
              <a:rPr lang="sv-SE" dirty="0" err="1" smtClean="0"/>
              <a:t>difference</a:t>
            </a:r>
            <a:endParaRPr lang="sv-SE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54765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 (=4)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638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MPAM (-(M-1),…(M-1)) transmission, and the simple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</a:t>
            </a:r>
            <a:endParaRPr lang="sv-SE" i="1" dirty="0" smtClean="0">
              <a:cs typeface="Arial" panose="020B0604020202020204" pitchFamily="34" charset="0"/>
            </a:endParaRPr>
          </a:p>
          <a:p>
            <a:endParaRPr lang="sv-SE" i="1" dirty="0">
              <a:cs typeface="Arial" panose="020B0604020202020204" pitchFamily="34" charset="0"/>
            </a:endParaRPr>
          </a:p>
          <a:p>
            <a:r>
              <a:rPr lang="sv-SE" dirty="0" err="1" smtClean="0">
                <a:cs typeface="Arial" panose="020B0604020202020204" pitchFamily="34" charset="0"/>
              </a:rPr>
              <a:t>Assume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that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there</a:t>
            </a:r>
            <a:r>
              <a:rPr lang="sv-SE" dirty="0" smtClean="0">
                <a:cs typeface="Arial" panose="020B0604020202020204" pitchFamily="34" charset="0"/>
              </a:rPr>
              <a:t> is a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at the </a:t>
            </a:r>
            <a:r>
              <a:rPr lang="sv-SE" dirty="0" err="1" smtClean="0">
                <a:cs typeface="Arial" panose="020B0604020202020204" pitchFamily="34" charset="0"/>
              </a:rPr>
              <a:t>channel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		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x+n+pM</a:t>
            </a:r>
            <a:r>
              <a:rPr lang="sv-SE" i="1" dirty="0" smtClean="0">
                <a:cs typeface="Arial" panose="020B0604020202020204" pitchFamily="34" charset="0"/>
              </a:rPr>
              <a:t>,    p </a:t>
            </a:r>
            <a:r>
              <a:rPr lang="sv-SE" dirty="0" smtClean="0">
                <a:cs typeface="Arial" panose="020B0604020202020204" pitchFamily="34" charset="0"/>
              </a:rPr>
              <a:t>an </a:t>
            </a:r>
            <a:r>
              <a:rPr lang="sv-SE" dirty="0" err="1" smtClean="0">
                <a:cs typeface="Arial" panose="020B0604020202020204" pitchFamily="34" charset="0"/>
              </a:rPr>
              <a:t>integer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The </a:t>
            </a:r>
            <a:r>
              <a:rPr lang="sv-SE" dirty="0" err="1" smtClean="0">
                <a:cs typeface="Arial" panose="020B0604020202020204" pitchFamily="34" charset="0"/>
              </a:rPr>
              <a:t>reciver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can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remove</a:t>
            </a:r>
            <a:r>
              <a:rPr lang="sv-SE" dirty="0" smtClean="0">
                <a:cs typeface="Arial" panose="020B0604020202020204" pitchFamily="34" charset="0"/>
              </a:rPr>
              <a:t> the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by 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y,M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x+n+pM,M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x+w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sv-SE" dirty="0" err="1" smtClean="0">
                <a:cs typeface="Arial" panose="020B0604020202020204" pitchFamily="34" charset="0"/>
              </a:rPr>
              <a:t>Where</a:t>
            </a:r>
            <a:r>
              <a:rPr lang="sv-SE" dirty="0" smtClean="0">
                <a:cs typeface="Arial" panose="020B0604020202020204" pitchFamily="34" charset="0"/>
              </a:rPr>
              <a:t> w has a </a:t>
            </a:r>
            <a:r>
              <a:rPr lang="sv-SE" dirty="0" err="1" smtClean="0">
                <a:cs typeface="Arial" panose="020B0604020202020204" pitchFamily="34" charset="0"/>
              </a:rPr>
              <a:t>complicated</a:t>
            </a:r>
            <a:r>
              <a:rPr lang="sv-SE" dirty="0" smtClean="0">
                <a:cs typeface="Arial" panose="020B0604020202020204" pitchFamily="34" charset="0"/>
              </a:rPr>
              <a:t> distribution. </a:t>
            </a:r>
            <a:r>
              <a:rPr lang="sv-SE" dirty="0" err="1" smtClean="0">
                <a:cs typeface="Arial" panose="020B0604020202020204" pitchFamily="34" charset="0"/>
              </a:rPr>
              <a:t>However</a:t>
            </a:r>
            <a:r>
              <a:rPr lang="sv-SE" dirty="0" smtClean="0">
                <a:cs typeface="Arial" panose="020B0604020202020204" pitchFamily="34" charset="0"/>
              </a:rPr>
              <a:t>, </a:t>
            </a:r>
            <a:r>
              <a:rPr lang="sv-SE" i="1" dirty="0" smtClean="0">
                <a:cs typeface="Arial" panose="020B0604020202020204" pitchFamily="34" charset="0"/>
              </a:rPr>
              <a:t>w=n,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if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i="1" dirty="0" smtClean="0">
                <a:cs typeface="Arial" panose="020B0604020202020204" pitchFamily="34" charset="0"/>
              </a:rPr>
              <a:t>n</a:t>
            </a:r>
            <a:r>
              <a:rPr lang="sv-SE" dirty="0" smtClean="0">
                <a:cs typeface="Arial" panose="020B0604020202020204" pitchFamily="34" charset="0"/>
              </a:rPr>
              <a:t> is small.</a:t>
            </a:r>
            <a:endParaRPr lang="sv-SE" dirty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9573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6957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</a:t>
            </a:r>
            <a:endParaRPr lang="sv-SE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7699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3164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9208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1621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60232" y="5083088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7092280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5796136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6228184" y="5087280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6804248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3+4p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-3+4p</a:t>
            </a:r>
            <a:endParaRPr lang="sv-SE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9747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5212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7596336" y="5028855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2914650" y="4207983"/>
            <a:ext cx="2343150" cy="325917"/>
          </a:xfrm>
          <a:custGeom>
            <a:avLst/>
            <a:gdLst>
              <a:gd name="connsiteX0" fmla="*/ 0 w 2343150"/>
              <a:gd name="connsiteY0" fmla="*/ 268767 h 325917"/>
              <a:gd name="connsiteX1" fmla="*/ 733425 w 2343150"/>
              <a:gd name="connsiteY1" fmla="*/ 2067 h 325917"/>
              <a:gd name="connsiteX2" fmla="*/ 1876425 w 2343150"/>
              <a:gd name="connsiteY2" fmla="*/ 154467 h 325917"/>
              <a:gd name="connsiteX3" fmla="*/ 2343150 w 2343150"/>
              <a:gd name="connsiteY3" fmla="*/ 325917 h 32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325917">
                <a:moveTo>
                  <a:pt x="0" y="268767"/>
                </a:moveTo>
                <a:cubicBezTo>
                  <a:pt x="210344" y="144942"/>
                  <a:pt x="420688" y="21117"/>
                  <a:pt x="733425" y="2067"/>
                </a:cubicBezTo>
                <a:cubicBezTo>
                  <a:pt x="1046162" y="-16983"/>
                  <a:pt x="1608138" y="100492"/>
                  <a:pt x="1876425" y="154467"/>
                </a:cubicBezTo>
                <a:cubicBezTo>
                  <a:pt x="2144713" y="208442"/>
                  <a:pt x="2243931" y="267179"/>
                  <a:pt x="2343150" y="32591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3635896" y="437094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Add</a:t>
            </a:r>
            <a:r>
              <a:rPr lang="sv-SE" sz="1400" b="1" dirty="0" smtClean="0"/>
              <a:t> the </a:t>
            </a:r>
            <a:r>
              <a:rPr lang="sv-SE" sz="1400" b="1" dirty="0" err="1" smtClean="0"/>
              <a:t>disturbance</a:t>
            </a:r>
            <a:endParaRPr lang="sv-SE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59832" y="54765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 (=4)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3159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MPAM (-(M-1),…(M-1)) transmission, and the simple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</a:t>
            </a:r>
            <a:endParaRPr lang="sv-SE" i="1" dirty="0" smtClean="0">
              <a:cs typeface="Arial" panose="020B0604020202020204" pitchFamily="34" charset="0"/>
            </a:endParaRPr>
          </a:p>
          <a:p>
            <a:endParaRPr lang="sv-SE" i="1" dirty="0">
              <a:cs typeface="Arial" panose="020B0604020202020204" pitchFamily="34" charset="0"/>
            </a:endParaRPr>
          </a:p>
          <a:p>
            <a:r>
              <a:rPr lang="sv-SE" dirty="0" err="1" smtClean="0">
                <a:cs typeface="Arial" panose="020B0604020202020204" pitchFamily="34" charset="0"/>
              </a:rPr>
              <a:t>Assume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that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there</a:t>
            </a:r>
            <a:r>
              <a:rPr lang="sv-SE" dirty="0" smtClean="0">
                <a:cs typeface="Arial" panose="020B0604020202020204" pitchFamily="34" charset="0"/>
              </a:rPr>
              <a:t> is a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at the </a:t>
            </a:r>
            <a:r>
              <a:rPr lang="sv-SE" dirty="0" err="1" smtClean="0">
                <a:cs typeface="Arial" panose="020B0604020202020204" pitchFamily="34" charset="0"/>
              </a:rPr>
              <a:t>channel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		</a:t>
            </a:r>
            <a:r>
              <a:rPr lang="sv-SE" i="1" dirty="0" smtClean="0">
                <a:cs typeface="Arial" panose="020B0604020202020204" pitchFamily="34" charset="0"/>
              </a:rPr>
              <a:t>y=</a:t>
            </a:r>
            <a:r>
              <a:rPr lang="sv-SE" i="1" dirty="0" err="1" smtClean="0">
                <a:cs typeface="Arial" panose="020B0604020202020204" pitchFamily="34" charset="0"/>
              </a:rPr>
              <a:t>x+n+pM</a:t>
            </a:r>
            <a:r>
              <a:rPr lang="sv-SE" i="1" dirty="0" smtClean="0">
                <a:cs typeface="Arial" panose="020B0604020202020204" pitchFamily="34" charset="0"/>
              </a:rPr>
              <a:t>,    p </a:t>
            </a:r>
            <a:r>
              <a:rPr lang="sv-SE" dirty="0" smtClean="0">
                <a:cs typeface="Arial" panose="020B0604020202020204" pitchFamily="34" charset="0"/>
              </a:rPr>
              <a:t>an </a:t>
            </a:r>
            <a:r>
              <a:rPr lang="sv-SE" dirty="0" err="1" smtClean="0">
                <a:cs typeface="Arial" panose="020B0604020202020204" pitchFamily="34" charset="0"/>
              </a:rPr>
              <a:t>integer</a:t>
            </a:r>
            <a:endParaRPr lang="sv-SE" dirty="0" smtClean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 smtClean="0">
                <a:cs typeface="Arial" panose="020B0604020202020204" pitchFamily="34" charset="0"/>
              </a:rPr>
              <a:t>The </a:t>
            </a:r>
            <a:r>
              <a:rPr lang="sv-SE" dirty="0" err="1" smtClean="0">
                <a:cs typeface="Arial" panose="020B0604020202020204" pitchFamily="34" charset="0"/>
              </a:rPr>
              <a:t>reciver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can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remove</a:t>
            </a:r>
            <a:r>
              <a:rPr lang="sv-SE" dirty="0" smtClean="0">
                <a:cs typeface="Arial" panose="020B0604020202020204" pitchFamily="34" charset="0"/>
              </a:rPr>
              <a:t> the </a:t>
            </a:r>
            <a:r>
              <a:rPr lang="sv-SE" dirty="0" err="1" smtClean="0">
                <a:cs typeface="Arial" panose="020B0604020202020204" pitchFamily="34" charset="0"/>
              </a:rPr>
              <a:t>disturbance</a:t>
            </a:r>
            <a:r>
              <a:rPr lang="sv-SE" dirty="0" smtClean="0">
                <a:cs typeface="Arial" panose="020B0604020202020204" pitchFamily="34" charset="0"/>
              </a:rPr>
              <a:t> by 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y,M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)=mod(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x+n+pM,M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)=</a:t>
            </a:r>
            <a:r>
              <a:rPr lang="sv-SE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x+w</a:t>
            </a:r>
            <a:r>
              <a:rPr lang="sv-SE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sv-SE" dirty="0" err="1" smtClean="0">
                <a:cs typeface="Arial" panose="020B0604020202020204" pitchFamily="34" charset="0"/>
              </a:rPr>
              <a:t>Where</a:t>
            </a:r>
            <a:r>
              <a:rPr lang="sv-SE" dirty="0" smtClean="0">
                <a:cs typeface="Arial" panose="020B0604020202020204" pitchFamily="34" charset="0"/>
              </a:rPr>
              <a:t> w has a </a:t>
            </a:r>
            <a:r>
              <a:rPr lang="sv-SE" dirty="0" err="1" smtClean="0">
                <a:cs typeface="Arial" panose="020B0604020202020204" pitchFamily="34" charset="0"/>
              </a:rPr>
              <a:t>complicated</a:t>
            </a:r>
            <a:r>
              <a:rPr lang="sv-SE" dirty="0" smtClean="0">
                <a:cs typeface="Arial" panose="020B0604020202020204" pitchFamily="34" charset="0"/>
              </a:rPr>
              <a:t> distribution. </a:t>
            </a:r>
            <a:r>
              <a:rPr lang="sv-SE" dirty="0" err="1" smtClean="0">
                <a:cs typeface="Arial" panose="020B0604020202020204" pitchFamily="34" charset="0"/>
              </a:rPr>
              <a:t>However</a:t>
            </a:r>
            <a:r>
              <a:rPr lang="sv-SE" dirty="0" smtClean="0">
                <a:cs typeface="Arial" panose="020B0604020202020204" pitchFamily="34" charset="0"/>
              </a:rPr>
              <a:t>, </a:t>
            </a:r>
            <a:r>
              <a:rPr lang="sv-SE" i="1" dirty="0" smtClean="0">
                <a:cs typeface="Arial" panose="020B0604020202020204" pitchFamily="34" charset="0"/>
              </a:rPr>
              <a:t>w=n,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dirty="0" err="1" smtClean="0">
                <a:cs typeface="Arial" panose="020B0604020202020204" pitchFamily="34" charset="0"/>
              </a:rPr>
              <a:t>if</a:t>
            </a:r>
            <a:r>
              <a:rPr lang="sv-SE" dirty="0" smtClean="0">
                <a:cs typeface="Arial" panose="020B0604020202020204" pitchFamily="34" charset="0"/>
              </a:rPr>
              <a:t> </a:t>
            </a:r>
            <a:r>
              <a:rPr lang="sv-SE" i="1" dirty="0" smtClean="0">
                <a:cs typeface="Arial" panose="020B0604020202020204" pitchFamily="34" charset="0"/>
              </a:rPr>
              <a:t>n</a:t>
            </a:r>
            <a:r>
              <a:rPr lang="sv-SE" dirty="0" smtClean="0">
                <a:cs typeface="Arial" panose="020B0604020202020204" pitchFamily="34" charset="0"/>
              </a:rPr>
              <a:t> is small.</a:t>
            </a:r>
            <a:endParaRPr lang="sv-SE" dirty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9573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6957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</a:t>
            </a:r>
            <a:endParaRPr lang="sv-SE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7699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33164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92080" y="5157192"/>
            <a:ext cx="2448272" cy="0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16216" y="5017368"/>
            <a:ext cx="0" cy="279648"/>
          </a:xfrm>
          <a:prstGeom prst="line">
            <a:avLst/>
          </a:prstGeom>
          <a:ln w="1587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60232" y="5083088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7092280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5796136" y="5085184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6228184" y="5087280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6804248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3+4p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4648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-3+4p</a:t>
            </a:r>
            <a:endParaRPr lang="sv-SE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97477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52120" y="4581128"/>
            <a:ext cx="0" cy="108012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rot="816782" flipH="1" flipV="1">
            <a:off x="1696248" y="5808186"/>
            <a:ext cx="4345604" cy="130426"/>
          </a:xfrm>
          <a:custGeom>
            <a:avLst/>
            <a:gdLst>
              <a:gd name="connsiteX0" fmla="*/ 0 w 2343150"/>
              <a:gd name="connsiteY0" fmla="*/ 268767 h 325917"/>
              <a:gd name="connsiteX1" fmla="*/ 733425 w 2343150"/>
              <a:gd name="connsiteY1" fmla="*/ 2067 h 325917"/>
              <a:gd name="connsiteX2" fmla="*/ 1876425 w 2343150"/>
              <a:gd name="connsiteY2" fmla="*/ 154467 h 325917"/>
              <a:gd name="connsiteX3" fmla="*/ 2343150 w 2343150"/>
              <a:gd name="connsiteY3" fmla="*/ 325917 h 32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325917">
                <a:moveTo>
                  <a:pt x="0" y="268767"/>
                </a:moveTo>
                <a:cubicBezTo>
                  <a:pt x="210344" y="144942"/>
                  <a:pt x="420688" y="21117"/>
                  <a:pt x="733425" y="2067"/>
                </a:cubicBezTo>
                <a:cubicBezTo>
                  <a:pt x="1046162" y="-16983"/>
                  <a:pt x="1608138" y="100492"/>
                  <a:pt x="1876425" y="154467"/>
                </a:cubicBezTo>
                <a:cubicBezTo>
                  <a:pt x="2144713" y="208442"/>
                  <a:pt x="2243931" y="267179"/>
                  <a:pt x="2343150" y="32591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6023917" y="6259649"/>
            <a:ext cx="225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Now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compute</a:t>
            </a:r>
            <a:r>
              <a:rPr lang="sv-SE" sz="1400" b="1" dirty="0" smtClean="0"/>
              <a:t> mod(      ,4) </a:t>
            </a:r>
            <a:endParaRPr lang="sv-SE" sz="1400" b="1" dirty="0"/>
          </a:p>
        </p:txBody>
      </p:sp>
      <p:sp>
        <p:nvSpPr>
          <p:cNvPr id="30" name="Isosceles Triangle 29"/>
          <p:cNvSpPr/>
          <p:nvPr/>
        </p:nvSpPr>
        <p:spPr>
          <a:xfrm>
            <a:off x="7599412" y="6321204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Isosceles Triangle 31"/>
          <p:cNvSpPr/>
          <p:nvPr/>
        </p:nvSpPr>
        <p:spPr>
          <a:xfrm>
            <a:off x="1547664" y="5017368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1386533" y="5053826"/>
            <a:ext cx="144016" cy="148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Box 36"/>
          <p:cNvSpPr txBox="1"/>
          <p:nvPr/>
        </p:nvSpPr>
        <p:spPr>
          <a:xfrm>
            <a:off x="926071" y="6013427"/>
            <a:ext cx="22512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Will be </a:t>
            </a:r>
            <a:r>
              <a:rPr lang="sv-SE" sz="1400" b="1" dirty="0" err="1" smtClean="0"/>
              <a:t>wrongly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decoded</a:t>
            </a:r>
            <a:r>
              <a:rPr lang="sv-SE" sz="1400" b="1" dirty="0" smtClean="0"/>
              <a:t>, </a:t>
            </a:r>
            <a:r>
              <a:rPr lang="sv-SE" sz="1400" b="1" dirty="0" err="1" smtClean="0"/>
              <a:t>seldomly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happens</a:t>
            </a:r>
            <a:r>
              <a:rPr lang="sv-SE" sz="1400" b="1" dirty="0" smtClean="0"/>
              <a:t> at </a:t>
            </a:r>
            <a:r>
              <a:rPr lang="sv-SE" sz="1400" b="1" dirty="0" err="1" smtClean="0"/>
              <a:t>high</a:t>
            </a:r>
            <a:r>
              <a:rPr lang="sv-SE" sz="1400" b="1" dirty="0" smtClean="0"/>
              <a:t> SNR </a:t>
            </a:r>
            <a:r>
              <a:rPr lang="sv-SE" sz="1400" b="1" dirty="0" err="1" smtClean="0"/>
              <a:t>though</a:t>
            </a:r>
            <a:endParaRPr lang="sv-SE" sz="1400" b="1" i="1" dirty="0"/>
          </a:p>
        </p:txBody>
      </p:sp>
      <p:sp>
        <p:nvSpPr>
          <p:cNvPr id="31" name="Isosceles Triangle 30"/>
          <p:cNvSpPr/>
          <p:nvPr/>
        </p:nvSpPr>
        <p:spPr>
          <a:xfrm>
            <a:off x="7596336" y="5028855"/>
            <a:ext cx="144016" cy="18466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Box 37"/>
          <p:cNvSpPr txBox="1"/>
          <p:nvPr/>
        </p:nvSpPr>
        <p:spPr>
          <a:xfrm>
            <a:off x="3059832" y="54765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 (=4)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318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fit in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equalization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transmit </a:t>
            </a:r>
            <a:r>
              <a:rPr lang="sv-SE" i="1" dirty="0" err="1" smtClean="0">
                <a:cs typeface="Arial" panose="020B0604020202020204" pitchFamily="34" charset="0"/>
              </a:rPr>
              <a:t>I</a:t>
            </a:r>
            <a:r>
              <a:rPr lang="sv-SE" i="1" baseline="-25000" dirty="0" err="1" smtClean="0">
                <a:cs typeface="Arial" panose="020B0604020202020204" pitchFamily="34" charset="0"/>
              </a:rPr>
              <a:t>k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precoding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and transmits </a:t>
            </a:r>
            <a:r>
              <a:rPr lang="sv-SE" i="1" dirty="0" smtClean="0">
                <a:cs typeface="Arial" panose="020B0604020202020204" pitchFamily="34" charset="0"/>
              </a:rPr>
              <a:t>a</a:t>
            </a:r>
            <a:r>
              <a:rPr lang="sv-SE" i="1" baseline="-25000" dirty="0" smtClean="0">
                <a:cs typeface="Arial" panose="020B0604020202020204" pitchFamily="34" charset="0"/>
              </a:rPr>
              <a:t>k</a:t>
            </a: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Or in terms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z-transforms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0345"/>
            <a:ext cx="2671793" cy="10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8321"/>
            <a:ext cx="4019153" cy="5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306164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Meaning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is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ISI is pre-</a:t>
            </a:r>
            <a:r>
              <a:rPr lang="sv-SE" b="1" i="1" dirty="0" err="1" smtClean="0">
                <a:solidFill>
                  <a:srgbClr val="FF0000"/>
                </a:solidFill>
              </a:rPr>
              <a:t>cancelled</a:t>
            </a:r>
            <a:r>
              <a:rPr lang="sv-SE" b="1" i="1" dirty="0" smtClean="0">
                <a:solidFill>
                  <a:srgbClr val="FF0000"/>
                </a:solidFill>
              </a:rPr>
              <a:t> at the transmitter</a:t>
            </a:r>
            <a:endParaRPr lang="sv-SE" b="1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5109767"/>
            <a:ext cx="2304256" cy="1210264"/>
            <a:chOff x="2771800" y="5129162"/>
            <a:chExt cx="2665834" cy="140017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129162"/>
              <a:ext cx="25336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966419"/>
              <a:ext cx="10096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ktangel 14"/>
          <p:cNvSpPr/>
          <p:nvPr/>
        </p:nvSpPr>
        <p:spPr>
          <a:xfrm>
            <a:off x="2339752" y="5167903"/>
            <a:ext cx="2304256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Box 38"/>
          <p:cNvSpPr txBox="1"/>
          <p:nvPr/>
        </p:nvSpPr>
        <p:spPr>
          <a:xfrm>
            <a:off x="5364088" y="542665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Since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channel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response</a:t>
            </a:r>
            <a:r>
              <a:rPr lang="sv-SE" b="1" i="1" dirty="0" smtClean="0">
                <a:solidFill>
                  <a:srgbClr val="FF0000"/>
                </a:solidFill>
              </a:rPr>
              <a:t> is F(z), all ISI is </a:t>
            </a:r>
            <a:r>
              <a:rPr lang="sv-SE" b="1" i="1" dirty="0" err="1" smtClean="0">
                <a:solidFill>
                  <a:srgbClr val="FF0000"/>
                </a:solidFill>
              </a:rPr>
              <a:t>gone</a:t>
            </a:r>
            <a:endParaRPr lang="sv-S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fit in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equalization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transmit </a:t>
            </a:r>
            <a:r>
              <a:rPr lang="sv-SE" i="1" dirty="0" err="1" smtClean="0">
                <a:cs typeface="Arial" panose="020B0604020202020204" pitchFamily="34" charset="0"/>
              </a:rPr>
              <a:t>I</a:t>
            </a:r>
            <a:r>
              <a:rPr lang="sv-SE" i="1" baseline="-25000" dirty="0" err="1" smtClean="0">
                <a:cs typeface="Arial" panose="020B0604020202020204" pitchFamily="34" charset="0"/>
              </a:rPr>
              <a:t>k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precoding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and transmits </a:t>
            </a:r>
            <a:r>
              <a:rPr lang="sv-SE" i="1" dirty="0" smtClean="0">
                <a:cs typeface="Arial" panose="020B0604020202020204" pitchFamily="34" charset="0"/>
              </a:rPr>
              <a:t>a</a:t>
            </a:r>
            <a:r>
              <a:rPr lang="sv-SE" i="1" baseline="-25000" dirty="0" smtClean="0">
                <a:cs typeface="Arial" panose="020B0604020202020204" pitchFamily="34" charset="0"/>
              </a:rPr>
              <a:t>k</a:t>
            </a: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Or in terms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z-transforms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0345"/>
            <a:ext cx="2671793" cy="10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8321"/>
            <a:ext cx="4019153" cy="5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306164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Meaning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is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ISI is pre-</a:t>
            </a:r>
            <a:r>
              <a:rPr lang="sv-SE" b="1" i="1" dirty="0" err="1" smtClean="0">
                <a:solidFill>
                  <a:srgbClr val="FF0000"/>
                </a:solidFill>
              </a:rPr>
              <a:t>cancelled</a:t>
            </a:r>
            <a:r>
              <a:rPr lang="sv-SE" b="1" i="1" dirty="0" smtClean="0">
                <a:solidFill>
                  <a:srgbClr val="FF0000"/>
                </a:solidFill>
              </a:rPr>
              <a:t> at the transmitter</a:t>
            </a:r>
            <a:endParaRPr lang="sv-SE" b="1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5109767"/>
            <a:ext cx="2304256" cy="1210264"/>
            <a:chOff x="2771800" y="5129162"/>
            <a:chExt cx="2665834" cy="140017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129162"/>
              <a:ext cx="25336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966419"/>
              <a:ext cx="10096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ktangel 14"/>
          <p:cNvSpPr/>
          <p:nvPr/>
        </p:nvSpPr>
        <p:spPr>
          <a:xfrm>
            <a:off x="2339752" y="5167903"/>
            <a:ext cx="2304256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5292080" y="506856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</a:rPr>
              <a:t>Problem is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if</a:t>
            </a:r>
            <a:r>
              <a:rPr lang="sv-SE" b="1" i="1" dirty="0" smtClean="0">
                <a:solidFill>
                  <a:srgbClr val="FF0000"/>
                </a:solidFill>
              </a:rPr>
              <a:t> F(z) is small at </a:t>
            </a:r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z, the transmitted </a:t>
            </a:r>
            <a:r>
              <a:rPr lang="sv-SE" b="1" i="1" dirty="0" err="1" smtClean="0">
                <a:solidFill>
                  <a:srgbClr val="FF0000"/>
                </a:solidFill>
              </a:rPr>
              <a:t>energy</a:t>
            </a:r>
            <a:r>
              <a:rPr lang="sv-SE" b="1" i="1" dirty="0" smtClean="0">
                <a:solidFill>
                  <a:srgbClr val="FF0000"/>
                </a:solidFill>
              </a:rPr>
              <a:t> is </a:t>
            </a:r>
            <a:r>
              <a:rPr lang="sv-SE" b="1" i="1" dirty="0" err="1" smtClean="0">
                <a:solidFill>
                  <a:srgbClr val="FF0000"/>
                </a:solidFill>
              </a:rPr>
              <a:t>big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b="1" i="1" dirty="0" smtClean="0">
                <a:solidFill>
                  <a:srgbClr val="FF0000"/>
                </a:solidFill>
              </a:rPr>
              <a:t>(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is the same problem as </a:t>
            </a:r>
            <a:r>
              <a:rPr lang="sv-SE" b="1" i="1" dirty="0" err="1" smtClean="0">
                <a:solidFill>
                  <a:srgbClr val="FF0000"/>
                </a:solidFill>
              </a:rPr>
              <a:t>with</a:t>
            </a:r>
            <a:r>
              <a:rPr lang="sv-SE" b="1" i="1" dirty="0" smtClean="0">
                <a:solidFill>
                  <a:srgbClr val="FF0000"/>
                </a:solidFill>
              </a:rPr>
              <a:t> ZF-</a:t>
            </a:r>
            <a:r>
              <a:rPr lang="sv-SE" b="1" i="1" dirty="0" err="1" smtClean="0">
                <a:solidFill>
                  <a:srgbClr val="FF0000"/>
                </a:solidFill>
              </a:rPr>
              <a:t>equalizers</a:t>
            </a:r>
            <a:r>
              <a:rPr lang="sv-SE" b="1" i="1" dirty="0" smtClean="0">
                <a:solidFill>
                  <a:srgbClr val="FF0000"/>
                </a:solidFill>
              </a:rPr>
              <a:t>)</a:t>
            </a:r>
            <a:endParaRPr lang="sv-S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3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look on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sv-SE" sz="2400" i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94856" y="4797152"/>
            <a:ext cx="2484331" cy="1165076"/>
            <a:chOff x="1619672" y="4499967"/>
            <a:chExt cx="4779416" cy="22414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499967"/>
              <a:ext cx="4505325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ktangel 14"/>
            <p:cNvSpPr/>
            <p:nvPr/>
          </p:nvSpPr>
          <p:spPr>
            <a:xfrm>
              <a:off x="1619672" y="4499967"/>
              <a:ext cx="4779416" cy="2241401"/>
            </a:xfrm>
            <a:prstGeom prst="rect">
              <a:avLst/>
            </a:prstGeom>
            <a:solidFill>
              <a:srgbClr val="00B050">
                <a:alpha val="5000"/>
              </a:srgbClr>
            </a:solidFill>
            <a:ln w="412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6835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6" y="1844824"/>
            <a:ext cx="22240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23289"/>
            <a:ext cx="864096" cy="4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966089"/>
            <a:ext cx="544066" cy="3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40" y="2688344"/>
            <a:ext cx="807604" cy="3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031119"/>
            <a:ext cx="288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2839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1" y="2670296"/>
            <a:ext cx="1264965" cy="36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860032" y="2688344"/>
            <a:ext cx="126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noise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24997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09087" y="44278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Where</a:t>
            </a:r>
            <a:r>
              <a:rPr lang="sv-SE" dirty="0" smtClean="0"/>
              <a:t> is </a:t>
            </a:r>
            <a:r>
              <a:rPr lang="sv-SE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sv-SE" i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8403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fit in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equalization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transmit </a:t>
            </a:r>
            <a:r>
              <a:rPr lang="sv-SE" i="1" dirty="0" err="1" smtClean="0">
                <a:cs typeface="Arial" panose="020B0604020202020204" pitchFamily="34" charset="0"/>
              </a:rPr>
              <a:t>I</a:t>
            </a:r>
            <a:r>
              <a:rPr lang="sv-SE" i="1" baseline="-25000" dirty="0" err="1" smtClean="0">
                <a:cs typeface="Arial" panose="020B0604020202020204" pitchFamily="34" charset="0"/>
              </a:rPr>
              <a:t>k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precoding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and transmits </a:t>
            </a:r>
            <a:r>
              <a:rPr lang="sv-SE" i="1" dirty="0" smtClean="0">
                <a:cs typeface="Arial" panose="020B0604020202020204" pitchFamily="34" charset="0"/>
              </a:rPr>
              <a:t>a</a:t>
            </a:r>
            <a:r>
              <a:rPr lang="sv-SE" i="1" baseline="-25000" dirty="0" smtClean="0">
                <a:cs typeface="Arial" panose="020B0604020202020204" pitchFamily="34" charset="0"/>
              </a:rPr>
              <a:t>k</a:t>
            </a: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Or in terms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z-transforms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0345"/>
            <a:ext cx="2671793" cy="10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8321"/>
            <a:ext cx="4019153" cy="5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306164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Meaning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is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ISI is pre-</a:t>
            </a:r>
            <a:r>
              <a:rPr lang="sv-SE" b="1" i="1" dirty="0" err="1" smtClean="0">
                <a:solidFill>
                  <a:srgbClr val="FF0000"/>
                </a:solidFill>
              </a:rPr>
              <a:t>cancelled</a:t>
            </a:r>
            <a:r>
              <a:rPr lang="sv-SE" b="1" i="1" dirty="0" smtClean="0">
                <a:solidFill>
                  <a:srgbClr val="FF0000"/>
                </a:solidFill>
              </a:rPr>
              <a:t> at the transmitter</a:t>
            </a:r>
            <a:endParaRPr lang="sv-SE" b="1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5109767"/>
            <a:ext cx="2304256" cy="1210264"/>
            <a:chOff x="2771800" y="5129162"/>
            <a:chExt cx="2665834" cy="140017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129162"/>
              <a:ext cx="25336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966419"/>
              <a:ext cx="10096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ktangel 14"/>
          <p:cNvSpPr/>
          <p:nvPr/>
        </p:nvSpPr>
        <p:spPr>
          <a:xfrm>
            <a:off x="2339752" y="5167903"/>
            <a:ext cx="2304256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5292080" y="506856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</a:rPr>
              <a:t>Problem is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if</a:t>
            </a:r>
            <a:r>
              <a:rPr lang="sv-SE" b="1" i="1" dirty="0" smtClean="0">
                <a:solidFill>
                  <a:srgbClr val="FF0000"/>
                </a:solidFill>
              </a:rPr>
              <a:t> F(z) is small at </a:t>
            </a:r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z, the transmitted </a:t>
            </a:r>
            <a:r>
              <a:rPr lang="sv-SE" b="1" i="1" dirty="0" err="1" smtClean="0">
                <a:solidFill>
                  <a:srgbClr val="FF0000"/>
                </a:solidFill>
              </a:rPr>
              <a:t>energy</a:t>
            </a:r>
            <a:r>
              <a:rPr lang="sv-SE" b="1" i="1" dirty="0" smtClean="0">
                <a:solidFill>
                  <a:srgbClr val="FF0000"/>
                </a:solidFill>
              </a:rPr>
              <a:t> is </a:t>
            </a:r>
            <a:r>
              <a:rPr lang="sv-SE" b="1" i="1" dirty="0" err="1" smtClean="0">
                <a:solidFill>
                  <a:srgbClr val="FF0000"/>
                </a:solidFill>
              </a:rPr>
              <a:t>big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b="1" i="1" dirty="0" smtClean="0">
                <a:solidFill>
                  <a:srgbClr val="FF0000"/>
                </a:solidFill>
              </a:rPr>
              <a:t>(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is the same problem as </a:t>
            </a:r>
            <a:r>
              <a:rPr lang="sv-SE" b="1" i="1" dirty="0" err="1" smtClean="0">
                <a:solidFill>
                  <a:srgbClr val="FF0000"/>
                </a:solidFill>
              </a:rPr>
              <a:t>with</a:t>
            </a:r>
            <a:r>
              <a:rPr lang="sv-SE" b="1" i="1" dirty="0" smtClean="0">
                <a:solidFill>
                  <a:srgbClr val="FF0000"/>
                </a:solidFill>
              </a:rPr>
              <a:t> ZF-</a:t>
            </a:r>
            <a:r>
              <a:rPr lang="sv-SE" b="1" i="1" dirty="0" err="1" smtClean="0">
                <a:solidFill>
                  <a:srgbClr val="FF0000"/>
                </a:solidFill>
              </a:rPr>
              <a:t>equalizers</a:t>
            </a:r>
            <a:r>
              <a:rPr lang="sv-SE" b="1" i="1" dirty="0" smtClean="0">
                <a:solidFill>
                  <a:srgbClr val="FF0000"/>
                </a:solidFill>
              </a:rPr>
              <a:t>)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46" y="367144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 smtClean="0">
                <a:solidFill>
                  <a:srgbClr val="FF0000"/>
                </a:solidFill>
              </a:rPr>
              <a:t>If A(z) is </a:t>
            </a:r>
            <a:r>
              <a:rPr lang="sv-SE" sz="1400" b="1" i="1" dirty="0" err="1" smtClean="0">
                <a:solidFill>
                  <a:srgbClr val="FF0000"/>
                </a:solidFill>
              </a:rPr>
              <a:t>big</a:t>
            </a:r>
            <a:r>
              <a:rPr lang="sv-SE" sz="1400" b="1" i="1" dirty="0" smtClean="0">
                <a:solidFill>
                  <a:srgbClr val="FF0000"/>
                </a:solidFill>
              </a:rPr>
              <a:t>, it </a:t>
            </a:r>
            <a:r>
              <a:rPr lang="sv-SE" sz="1400" b="1" i="1" dirty="0" err="1" smtClean="0">
                <a:solidFill>
                  <a:srgbClr val="FF0000"/>
                </a:solidFill>
              </a:rPr>
              <a:t>means</a:t>
            </a:r>
            <a:r>
              <a:rPr lang="sv-SE" sz="1400" b="1" i="1" dirty="0" smtClean="0">
                <a:solidFill>
                  <a:srgbClr val="FF0000"/>
                </a:solidFill>
              </a:rPr>
              <a:t> </a:t>
            </a:r>
            <a:r>
              <a:rPr lang="sv-SE" sz="1400" b="1" i="1" dirty="0" err="1" smtClean="0">
                <a:solidFill>
                  <a:srgbClr val="FF0000"/>
                </a:solidFill>
              </a:rPr>
              <a:t>that</a:t>
            </a:r>
            <a:r>
              <a:rPr lang="sv-SE" sz="1400" b="1" i="1" dirty="0" smtClean="0">
                <a:solidFill>
                  <a:srgbClr val="FF0000"/>
                </a:solidFill>
              </a:rPr>
              <a:t> the a</a:t>
            </a:r>
            <a:r>
              <a:rPr lang="sv-SE" sz="1400" b="1" i="1" baseline="-25000" dirty="0" smtClean="0">
                <a:solidFill>
                  <a:srgbClr val="FF0000"/>
                </a:solidFill>
              </a:rPr>
              <a:t>k</a:t>
            </a:r>
            <a:r>
              <a:rPr lang="sv-SE" sz="1400" b="1" i="1" dirty="0" smtClean="0">
                <a:solidFill>
                  <a:srgbClr val="FF0000"/>
                </a:solidFill>
              </a:rPr>
              <a:t> </a:t>
            </a:r>
            <a:r>
              <a:rPr lang="sv-SE" sz="1400" b="1" i="1" dirty="0" err="1" smtClean="0">
                <a:solidFill>
                  <a:srgbClr val="FF0000"/>
                </a:solidFill>
              </a:rPr>
              <a:t>are</a:t>
            </a:r>
            <a:r>
              <a:rPr lang="sv-SE" sz="1400" b="1" i="1" dirty="0" smtClean="0">
                <a:solidFill>
                  <a:srgbClr val="FF0000"/>
                </a:solidFill>
              </a:rPr>
              <a:t> </a:t>
            </a:r>
            <a:r>
              <a:rPr lang="sv-SE" sz="1400" b="1" i="1" dirty="0" err="1" smtClean="0">
                <a:solidFill>
                  <a:srgbClr val="FF0000"/>
                </a:solidFill>
              </a:rPr>
              <a:t>also</a:t>
            </a:r>
            <a:r>
              <a:rPr lang="sv-SE" sz="1400" b="1" i="1" dirty="0" smtClean="0">
                <a:solidFill>
                  <a:srgbClr val="FF0000"/>
                </a:solidFill>
              </a:rPr>
              <a:t> </a:t>
            </a:r>
            <a:r>
              <a:rPr lang="sv-SE" sz="1400" b="1" i="1" dirty="0" err="1" smtClean="0">
                <a:solidFill>
                  <a:srgbClr val="FF0000"/>
                </a:solidFill>
              </a:rPr>
              <a:t>very</a:t>
            </a:r>
            <a:r>
              <a:rPr lang="sv-SE" sz="1400" b="1" i="1" dirty="0" smtClean="0">
                <a:solidFill>
                  <a:srgbClr val="FF0000"/>
                </a:solidFill>
              </a:rPr>
              <a:t> </a:t>
            </a:r>
            <a:r>
              <a:rPr lang="sv-SE" sz="1400" b="1" i="1" dirty="0" err="1" smtClean="0">
                <a:solidFill>
                  <a:srgbClr val="FF0000"/>
                </a:solidFill>
              </a:rPr>
              <a:t>big</a:t>
            </a:r>
            <a:endParaRPr lang="sv-SE" sz="1400" b="1" i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60107" y="4219575"/>
            <a:ext cx="4954843" cy="2379838"/>
          </a:xfrm>
          <a:custGeom>
            <a:avLst/>
            <a:gdLst>
              <a:gd name="connsiteX0" fmla="*/ 4954843 w 4954843"/>
              <a:gd name="connsiteY0" fmla="*/ 2362200 h 2379838"/>
              <a:gd name="connsiteX1" fmla="*/ 4897693 w 4954843"/>
              <a:gd name="connsiteY1" fmla="*/ 2362200 h 2379838"/>
              <a:gd name="connsiteX2" fmla="*/ 3611818 w 4954843"/>
              <a:gd name="connsiteY2" fmla="*/ 2362200 h 2379838"/>
              <a:gd name="connsiteX3" fmla="*/ 1697293 w 4954843"/>
              <a:gd name="connsiteY3" fmla="*/ 2124075 h 2379838"/>
              <a:gd name="connsiteX4" fmla="*/ 659068 w 4954843"/>
              <a:gd name="connsiteY4" fmla="*/ 1257300 h 2379838"/>
              <a:gd name="connsiteX5" fmla="*/ 87568 w 4954843"/>
              <a:gd name="connsiteY5" fmla="*/ 333375 h 2379838"/>
              <a:gd name="connsiteX6" fmla="*/ 11368 w 4954843"/>
              <a:gd name="connsiteY6" fmla="*/ 0 h 23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4843" h="2379838">
                <a:moveTo>
                  <a:pt x="4954843" y="2362200"/>
                </a:moveTo>
                <a:lnTo>
                  <a:pt x="4897693" y="2362200"/>
                </a:lnTo>
                <a:cubicBezTo>
                  <a:pt x="4673856" y="2362200"/>
                  <a:pt x="4145218" y="2401887"/>
                  <a:pt x="3611818" y="2362200"/>
                </a:cubicBezTo>
                <a:cubicBezTo>
                  <a:pt x="3078418" y="2322513"/>
                  <a:pt x="2189418" y="2308225"/>
                  <a:pt x="1697293" y="2124075"/>
                </a:cubicBezTo>
                <a:cubicBezTo>
                  <a:pt x="1205168" y="1939925"/>
                  <a:pt x="927356" y="1555750"/>
                  <a:pt x="659068" y="1257300"/>
                </a:cubicBezTo>
                <a:cubicBezTo>
                  <a:pt x="390780" y="958850"/>
                  <a:pt x="195518" y="542925"/>
                  <a:pt x="87568" y="333375"/>
                </a:cubicBezTo>
                <a:cubicBezTo>
                  <a:pt x="-20382" y="123825"/>
                  <a:pt x="-4507" y="61912"/>
                  <a:pt x="11368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32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fit in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equalization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transmit </a:t>
            </a:r>
            <a:r>
              <a:rPr lang="sv-SE" i="1" dirty="0" err="1" smtClean="0">
                <a:cs typeface="Arial" panose="020B0604020202020204" pitchFamily="34" charset="0"/>
              </a:rPr>
              <a:t>I</a:t>
            </a:r>
            <a:r>
              <a:rPr lang="sv-SE" i="1" baseline="-25000" dirty="0" err="1" smtClean="0">
                <a:cs typeface="Arial" panose="020B0604020202020204" pitchFamily="34" charset="0"/>
              </a:rPr>
              <a:t>k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precoding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and transmits </a:t>
            </a:r>
            <a:r>
              <a:rPr lang="sv-SE" i="1" dirty="0" smtClean="0">
                <a:cs typeface="Arial" panose="020B0604020202020204" pitchFamily="34" charset="0"/>
              </a:rPr>
              <a:t>a</a:t>
            </a:r>
            <a:r>
              <a:rPr lang="sv-SE" i="1" baseline="-25000" dirty="0" smtClean="0">
                <a:cs typeface="Arial" panose="020B0604020202020204" pitchFamily="34" charset="0"/>
              </a:rPr>
              <a:t>k</a:t>
            </a: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Or in terms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z-transforms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0345"/>
            <a:ext cx="2671793" cy="10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8321"/>
            <a:ext cx="4019153" cy="5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288777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Add</a:t>
            </a:r>
            <a:r>
              <a:rPr lang="sv-SE" b="1" i="1" dirty="0" smtClean="0">
                <a:solidFill>
                  <a:srgbClr val="FF0000"/>
                </a:solidFill>
              </a:rPr>
              <a:t> a </a:t>
            </a:r>
            <a:r>
              <a:rPr lang="sv-SE" b="1" i="1" dirty="0" err="1" smtClean="0">
                <a:solidFill>
                  <a:srgbClr val="FF0000"/>
                </a:solidFill>
              </a:rPr>
              <a:t>disturbance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reduces</a:t>
            </a:r>
            <a:r>
              <a:rPr lang="sv-SE" b="1" i="1" dirty="0" smtClean="0">
                <a:solidFill>
                  <a:srgbClr val="FF0000"/>
                </a:solidFill>
              </a:rPr>
              <a:t> the </a:t>
            </a:r>
            <a:r>
              <a:rPr lang="sv-SE" b="1" i="1" dirty="0" err="1" smtClean="0">
                <a:solidFill>
                  <a:srgbClr val="FF0000"/>
                </a:solidFill>
              </a:rPr>
              <a:t>amplitude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a</a:t>
            </a:r>
            <a:r>
              <a:rPr lang="sv-SE" b="1" i="1" baseline="-25000" dirty="0" smtClean="0">
                <a:solidFill>
                  <a:srgbClr val="FF0000"/>
                </a:solidFill>
              </a:rPr>
              <a:t>k</a:t>
            </a:r>
            <a:r>
              <a:rPr lang="sv-SE" b="1" i="1" dirty="0" smtClean="0">
                <a:solidFill>
                  <a:srgbClr val="FF0000"/>
                </a:solidFill>
              </a:rPr>
              <a:t>. </a:t>
            </a:r>
            <a:r>
              <a:rPr lang="sv-SE" b="1" i="1" dirty="0" err="1">
                <a:solidFill>
                  <a:srgbClr val="FF0000"/>
                </a:solidFill>
              </a:rPr>
              <a:t>b</a:t>
            </a:r>
            <a:r>
              <a:rPr lang="sv-SE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b="1" i="1" dirty="0" smtClean="0">
                <a:solidFill>
                  <a:srgbClr val="FF0000"/>
                </a:solidFill>
              </a:rPr>
              <a:t> is chosen as an </a:t>
            </a:r>
            <a:r>
              <a:rPr lang="sv-SE" b="1" i="1" dirty="0" err="1" smtClean="0">
                <a:solidFill>
                  <a:srgbClr val="FF0000"/>
                </a:solidFill>
              </a:rPr>
              <a:t>integer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minimizes</a:t>
            </a:r>
            <a:r>
              <a:rPr lang="sv-SE" b="1" i="1" dirty="0" smtClean="0">
                <a:solidFill>
                  <a:srgbClr val="FF0000"/>
                </a:solidFill>
              </a:rPr>
              <a:t> the </a:t>
            </a:r>
            <a:r>
              <a:rPr lang="sv-SE" b="1" i="1" dirty="0" err="1" smtClean="0">
                <a:solidFill>
                  <a:srgbClr val="FF0000"/>
                </a:solidFill>
              </a:rPr>
              <a:t>amplitude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a</a:t>
            </a:r>
            <a:r>
              <a:rPr lang="sv-SE" b="1" i="1" baseline="-25000" dirty="0" smtClean="0">
                <a:solidFill>
                  <a:srgbClr val="FF0000"/>
                </a:solidFill>
              </a:rPr>
              <a:t>k</a:t>
            </a:r>
            <a:endParaRPr lang="sv-SE" b="1" i="1" baseline="-25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5109767"/>
            <a:ext cx="2304256" cy="1210264"/>
            <a:chOff x="2771800" y="5129162"/>
            <a:chExt cx="2665834" cy="140017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129162"/>
              <a:ext cx="25336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966419"/>
              <a:ext cx="10096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ktangel 14"/>
          <p:cNvSpPr/>
          <p:nvPr/>
        </p:nvSpPr>
        <p:spPr>
          <a:xfrm>
            <a:off x="2339752" y="5167903"/>
            <a:ext cx="2304256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8" y="3212976"/>
            <a:ext cx="12494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4762668" y="3212976"/>
            <a:ext cx="1393508" cy="504056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855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fit in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equalization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transmit </a:t>
            </a:r>
            <a:r>
              <a:rPr lang="sv-SE" i="1" dirty="0" err="1" smtClean="0">
                <a:cs typeface="Arial" panose="020B0604020202020204" pitchFamily="34" charset="0"/>
              </a:rPr>
              <a:t>I</a:t>
            </a:r>
            <a:r>
              <a:rPr lang="sv-SE" i="1" baseline="-25000" dirty="0" err="1" smtClean="0">
                <a:cs typeface="Arial" panose="020B0604020202020204" pitchFamily="34" charset="0"/>
              </a:rPr>
              <a:t>k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precoding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and transmits </a:t>
            </a:r>
            <a:r>
              <a:rPr lang="sv-SE" i="1" dirty="0" smtClean="0">
                <a:cs typeface="Arial" panose="020B0604020202020204" pitchFamily="34" charset="0"/>
              </a:rPr>
              <a:t>a</a:t>
            </a:r>
            <a:r>
              <a:rPr lang="sv-SE" i="1" baseline="-25000" dirty="0" smtClean="0">
                <a:cs typeface="Arial" panose="020B0604020202020204" pitchFamily="34" charset="0"/>
              </a:rPr>
              <a:t>k</a:t>
            </a: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Or in terms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z-transforms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0345"/>
            <a:ext cx="2671793" cy="10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8321"/>
            <a:ext cx="4019153" cy="5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288777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Add</a:t>
            </a:r>
            <a:r>
              <a:rPr lang="sv-SE" b="1" i="1" dirty="0" smtClean="0">
                <a:solidFill>
                  <a:srgbClr val="FF0000"/>
                </a:solidFill>
              </a:rPr>
              <a:t> a </a:t>
            </a:r>
            <a:r>
              <a:rPr lang="sv-SE" b="1" i="1" dirty="0" err="1" smtClean="0">
                <a:solidFill>
                  <a:srgbClr val="FF0000"/>
                </a:solidFill>
              </a:rPr>
              <a:t>disturbance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reduces</a:t>
            </a:r>
            <a:r>
              <a:rPr lang="sv-SE" b="1" i="1" dirty="0" smtClean="0">
                <a:solidFill>
                  <a:srgbClr val="FF0000"/>
                </a:solidFill>
              </a:rPr>
              <a:t> the </a:t>
            </a:r>
            <a:r>
              <a:rPr lang="sv-SE" b="1" i="1" dirty="0" err="1" smtClean="0">
                <a:solidFill>
                  <a:srgbClr val="FF0000"/>
                </a:solidFill>
              </a:rPr>
              <a:t>amplitude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a</a:t>
            </a:r>
            <a:r>
              <a:rPr lang="sv-SE" b="1" i="1" baseline="-25000" dirty="0" smtClean="0">
                <a:solidFill>
                  <a:srgbClr val="FF0000"/>
                </a:solidFill>
              </a:rPr>
              <a:t>k</a:t>
            </a:r>
            <a:r>
              <a:rPr lang="sv-SE" b="1" i="1" dirty="0" smtClean="0">
                <a:solidFill>
                  <a:srgbClr val="FF0000"/>
                </a:solidFill>
              </a:rPr>
              <a:t>. </a:t>
            </a:r>
            <a:r>
              <a:rPr lang="sv-SE" b="1" i="1" dirty="0" err="1">
                <a:solidFill>
                  <a:srgbClr val="FF0000"/>
                </a:solidFill>
              </a:rPr>
              <a:t>b</a:t>
            </a:r>
            <a:r>
              <a:rPr lang="sv-SE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b="1" i="1" dirty="0" smtClean="0">
                <a:solidFill>
                  <a:srgbClr val="FF0000"/>
                </a:solidFill>
              </a:rPr>
              <a:t> is chosen as an </a:t>
            </a:r>
            <a:r>
              <a:rPr lang="sv-SE" b="1" i="1" dirty="0" err="1" smtClean="0">
                <a:solidFill>
                  <a:srgbClr val="FF0000"/>
                </a:solidFill>
              </a:rPr>
              <a:t>integer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minimizes</a:t>
            </a:r>
            <a:r>
              <a:rPr lang="sv-SE" b="1" i="1" dirty="0" smtClean="0">
                <a:solidFill>
                  <a:srgbClr val="FF0000"/>
                </a:solidFill>
              </a:rPr>
              <a:t> the </a:t>
            </a:r>
            <a:r>
              <a:rPr lang="sv-SE" b="1" i="1" dirty="0" err="1" smtClean="0">
                <a:solidFill>
                  <a:srgbClr val="FF0000"/>
                </a:solidFill>
              </a:rPr>
              <a:t>amplitude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a</a:t>
            </a:r>
            <a:r>
              <a:rPr lang="sv-SE" b="1" i="1" baseline="-25000" dirty="0" smtClean="0">
                <a:solidFill>
                  <a:srgbClr val="FF0000"/>
                </a:solidFill>
              </a:rPr>
              <a:t>k</a:t>
            </a:r>
            <a:endParaRPr lang="sv-SE" b="1" i="1" baseline="-25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8" y="3212976"/>
            <a:ext cx="12494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4762668" y="3212976"/>
            <a:ext cx="1393508" cy="504056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78" y="4581128"/>
            <a:ext cx="1665114" cy="53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4"/>
          <p:cNvSpPr/>
          <p:nvPr/>
        </p:nvSpPr>
        <p:spPr>
          <a:xfrm>
            <a:off x="6435278" y="4564360"/>
            <a:ext cx="1665114" cy="504056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34" y="5445224"/>
            <a:ext cx="3418188" cy="93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4"/>
          <p:cNvSpPr/>
          <p:nvPr/>
        </p:nvSpPr>
        <p:spPr>
          <a:xfrm>
            <a:off x="2086536" y="5336840"/>
            <a:ext cx="3372886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647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smtClean="0"/>
              <a:t>Tomlinson-</a:t>
            </a:r>
            <a:r>
              <a:rPr lang="sv-SE" sz="3200" b="1" dirty="0" err="1" smtClean="0"/>
              <a:t>Harashima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precoding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 (</a:t>
            </a:r>
            <a:r>
              <a:rPr lang="sv-SE" sz="3200" b="1" dirty="0" err="1" smtClean="0"/>
              <a:t>related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dirty</a:t>
            </a:r>
            <a:r>
              <a:rPr lang="sv-SE" sz="3200" b="1" dirty="0" smtClean="0"/>
              <a:t>-paper-</a:t>
            </a:r>
            <a:r>
              <a:rPr lang="sv-SE" sz="3200" b="1" dirty="0" err="1" smtClean="0"/>
              <a:t>coding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93666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fit in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equalization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transmit </a:t>
            </a:r>
            <a:r>
              <a:rPr lang="sv-SE" i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sv-SE" i="1" baseline="-25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precoding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transmits </a:t>
            </a:r>
            <a:r>
              <a:rPr lang="sv-SE" i="1" dirty="0" smtClean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sv-SE" i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</a:p>
          <a:p>
            <a:endParaRPr lang="sv-SE" i="1" baseline="-2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Or in terms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z-transforms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0345"/>
            <a:ext cx="2671793" cy="10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8321"/>
            <a:ext cx="4019153" cy="5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288777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Add</a:t>
            </a:r>
            <a:r>
              <a:rPr lang="sv-SE" b="1" i="1" dirty="0" smtClean="0">
                <a:solidFill>
                  <a:srgbClr val="FF0000"/>
                </a:solidFill>
              </a:rPr>
              <a:t> a </a:t>
            </a:r>
            <a:r>
              <a:rPr lang="sv-SE" b="1" i="1" dirty="0" err="1" smtClean="0">
                <a:solidFill>
                  <a:srgbClr val="FF0000"/>
                </a:solidFill>
              </a:rPr>
              <a:t>disturbance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reduces</a:t>
            </a:r>
            <a:r>
              <a:rPr lang="sv-SE" b="1" i="1" dirty="0" smtClean="0">
                <a:solidFill>
                  <a:srgbClr val="FF0000"/>
                </a:solidFill>
              </a:rPr>
              <a:t> the </a:t>
            </a:r>
            <a:r>
              <a:rPr lang="sv-SE" b="1" i="1" dirty="0" err="1" smtClean="0">
                <a:solidFill>
                  <a:srgbClr val="FF0000"/>
                </a:solidFill>
              </a:rPr>
              <a:t>amplitude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a</a:t>
            </a:r>
            <a:r>
              <a:rPr lang="sv-SE" b="1" i="1" baseline="-25000" dirty="0" smtClean="0">
                <a:solidFill>
                  <a:srgbClr val="FF0000"/>
                </a:solidFill>
              </a:rPr>
              <a:t>k</a:t>
            </a:r>
            <a:r>
              <a:rPr lang="sv-SE" b="1" i="1" dirty="0" smtClean="0">
                <a:solidFill>
                  <a:srgbClr val="FF0000"/>
                </a:solidFill>
              </a:rPr>
              <a:t>. </a:t>
            </a:r>
            <a:r>
              <a:rPr lang="sv-SE" b="1" i="1" dirty="0" err="1">
                <a:solidFill>
                  <a:srgbClr val="FF0000"/>
                </a:solidFill>
              </a:rPr>
              <a:t>b</a:t>
            </a:r>
            <a:r>
              <a:rPr lang="sv-SE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b="1" i="1" dirty="0" smtClean="0">
                <a:solidFill>
                  <a:srgbClr val="FF0000"/>
                </a:solidFill>
              </a:rPr>
              <a:t> is chosen as an </a:t>
            </a:r>
            <a:r>
              <a:rPr lang="sv-SE" b="1" i="1" dirty="0" err="1" smtClean="0">
                <a:solidFill>
                  <a:srgbClr val="FF0000"/>
                </a:solidFill>
              </a:rPr>
              <a:t>integer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that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minimizes</a:t>
            </a:r>
            <a:r>
              <a:rPr lang="sv-SE" b="1" i="1" dirty="0" smtClean="0">
                <a:solidFill>
                  <a:srgbClr val="FF0000"/>
                </a:solidFill>
              </a:rPr>
              <a:t> the </a:t>
            </a:r>
            <a:r>
              <a:rPr lang="sv-SE" b="1" i="1" dirty="0" err="1" smtClean="0">
                <a:solidFill>
                  <a:srgbClr val="FF0000"/>
                </a:solidFill>
              </a:rPr>
              <a:t>amplitude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a</a:t>
            </a:r>
            <a:r>
              <a:rPr lang="sv-SE" b="1" i="1" baseline="-25000" dirty="0" smtClean="0">
                <a:solidFill>
                  <a:srgbClr val="FF0000"/>
                </a:solidFill>
              </a:rPr>
              <a:t>k</a:t>
            </a:r>
            <a:endParaRPr lang="sv-SE" b="1" i="1" baseline="-25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8" y="3212976"/>
            <a:ext cx="12494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4762668" y="3212976"/>
            <a:ext cx="1393508" cy="504056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78" y="4581128"/>
            <a:ext cx="1665114" cy="53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4"/>
          <p:cNvSpPr/>
          <p:nvPr/>
        </p:nvSpPr>
        <p:spPr>
          <a:xfrm>
            <a:off x="6435278" y="4564360"/>
            <a:ext cx="1665114" cy="504056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34" y="5445224"/>
            <a:ext cx="3418188" cy="93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4"/>
          <p:cNvSpPr/>
          <p:nvPr/>
        </p:nvSpPr>
        <p:spPr>
          <a:xfrm>
            <a:off x="2086536" y="5336840"/>
            <a:ext cx="3372886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012160" y="546834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</a:rPr>
              <a:t>Channel ”</a:t>
            </a:r>
            <a:r>
              <a:rPr lang="sv-SE" b="1" i="1" dirty="0" err="1" smtClean="0">
                <a:solidFill>
                  <a:srgbClr val="FF0000"/>
                </a:solidFill>
              </a:rPr>
              <a:t>removes</a:t>
            </a:r>
            <a:r>
              <a:rPr lang="sv-SE" b="1" i="1" dirty="0" smtClean="0">
                <a:solidFill>
                  <a:srgbClr val="FF0000"/>
                </a:solidFill>
              </a:rPr>
              <a:t>” F(z), </a:t>
            </a:r>
            <a:r>
              <a:rPr lang="sv-SE" b="1" i="1" dirty="0" err="1" smtClean="0">
                <a:solidFill>
                  <a:srgbClr val="FF0000"/>
                </a:solidFill>
              </a:rPr>
              <a:t>modulus</a:t>
            </a:r>
            <a:r>
              <a:rPr lang="sv-SE" b="1" i="1" dirty="0" smtClean="0">
                <a:solidFill>
                  <a:srgbClr val="FF0000"/>
                </a:solidFill>
              </a:rPr>
              <a:t> operation ”</a:t>
            </a:r>
            <a:r>
              <a:rPr lang="sv-SE" b="1" i="1" dirty="0" err="1" smtClean="0">
                <a:solidFill>
                  <a:srgbClr val="FF0000"/>
                </a:solidFill>
              </a:rPr>
              <a:t>removes</a:t>
            </a:r>
            <a:r>
              <a:rPr lang="sv-SE" b="1" i="1" dirty="0" smtClean="0">
                <a:solidFill>
                  <a:srgbClr val="FF0000"/>
                </a:solidFill>
              </a:rPr>
              <a:t>” 2MB(z)</a:t>
            </a:r>
            <a:endParaRPr lang="sv-SE" b="1" i="1" baseline="-250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192688" cy="17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43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1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7200" dirty="0" err="1" smtClean="0"/>
              <a:t>Chapter</a:t>
            </a:r>
            <a:r>
              <a:rPr lang="sv-SE" sz="7200" dirty="0" smtClean="0"/>
              <a:t> 10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3221725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Objectives</a:t>
            </a:r>
            <a:endParaRPr lang="sv-SE" sz="3200" b="1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1520" y="1207293"/>
            <a:ext cx="8784976" cy="452596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So far,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only</a:t>
            </a:r>
            <a:r>
              <a:rPr lang="sv-SE" sz="2000" dirty="0" smtClean="0"/>
              <a:t> </a:t>
            </a:r>
            <a:r>
              <a:rPr lang="sv-SE" sz="2000" dirty="0" err="1" smtClean="0"/>
              <a:t>considered</a:t>
            </a:r>
            <a:r>
              <a:rPr lang="sv-SE" sz="2000" dirty="0" smtClean="0"/>
              <a:t> the </a:t>
            </a:r>
            <a:r>
              <a:rPr lang="sv-SE" sz="2000" dirty="0" err="1" smtClean="0"/>
              <a:t>case</a:t>
            </a:r>
            <a:r>
              <a:rPr lang="sv-SE" sz="2000" dirty="0" smtClean="0"/>
              <a:t> </a:t>
            </a:r>
            <a:r>
              <a:rPr lang="sv-SE" sz="2000" dirty="0" err="1" smtClean="0"/>
              <a:t>where</a:t>
            </a:r>
            <a:r>
              <a:rPr lang="sv-SE" sz="2000" dirty="0" smtClean="0"/>
              <a:t> the </a:t>
            </a:r>
            <a:r>
              <a:rPr lang="sv-SE" sz="2000" dirty="0" err="1" smtClean="0"/>
              <a:t>channel</a:t>
            </a:r>
            <a:r>
              <a:rPr lang="sv-SE" sz="2000" dirty="0" smtClean="0"/>
              <a:t> </a:t>
            </a:r>
            <a:r>
              <a:rPr lang="sv-SE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v-SE" sz="2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v-SE" sz="2000" dirty="0" smtClean="0"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cs typeface="Arial" panose="020B0604020202020204" pitchFamily="34" charset="0"/>
              </a:rPr>
              <a:t>was</a:t>
            </a:r>
            <a:r>
              <a:rPr lang="sv-SE" sz="2000" dirty="0" smtClean="0"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cs typeface="Arial" panose="020B0604020202020204" pitchFamily="34" charset="0"/>
              </a:rPr>
              <a:t>known</a:t>
            </a:r>
            <a:r>
              <a:rPr lang="sv-SE" sz="2000" dirty="0" smtClean="0">
                <a:cs typeface="Arial" panose="020B0604020202020204" pitchFamily="34" charset="0"/>
              </a:rPr>
              <a:t> in </a:t>
            </a:r>
            <a:r>
              <a:rPr lang="sv-SE" sz="2000" dirty="0" err="1" smtClean="0">
                <a:cs typeface="Arial" panose="020B0604020202020204" pitchFamily="34" charset="0"/>
              </a:rPr>
              <a:t>advance</a:t>
            </a:r>
            <a:endParaRPr lang="sv-SE" sz="2000" dirty="0" smtClean="0">
              <a:cs typeface="Arial" panose="020B0604020202020204" pitchFamily="34" charset="0"/>
            </a:endParaRPr>
          </a:p>
          <a:p>
            <a:endParaRPr lang="sv-SE" sz="2000" i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Now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we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consider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case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when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channel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is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unknown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but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a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training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block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known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data symbols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are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present</a:t>
            </a:r>
          </a:p>
          <a:p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We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aim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at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establishing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low-complexity</a:t>
            </a:r>
            <a:r>
              <a:rPr lang="sv-S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adaptive </a:t>
            </a:r>
            <a:r>
              <a:rPr lang="sv-SE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methods</a:t>
            </a:r>
            <a:r>
              <a:rPr lang="sv-S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for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finding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the optimal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equalizer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filters</a:t>
            </a:r>
          </a:p>
          <a:p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This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has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many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applications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outside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digital </a:t>
            </a:r>
            <a:r>
              <a:rPr lang="sv-SE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communications</a:t>
            </a:r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sv-SE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97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10.1-1: </a:t>
            </a:r>
            <a:r>
              <a:rPr lang="sv-SE" sz="3200" b="1" dirty="0" err="1" smtClean="0"/>
              <a:t>Zero-forcing</a:t>
            </a:r>
            <a:endParaRPr lang="sv-SE" sz="3200" b="1" dirty="0"/>
          </a:p>
        </p:txBody>
      </p:sp>
      <p:sp>
        <p:nvSpPr>
          <p:cNvPr id="15" name="textruta 23"/>
          <p:cNvSpPr txBox="1"/>
          <p:nvPr/>
        </p:nvSpPr>
        <p:spPr>
          <a:xfrm>
            <a:off x="107504" y="126876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consider</a:t>
            </a:r>
            <a:r>
              <a:rPr lang="sv-SE" dirty="0" smtClean="0"/>
              <a:t> a ZF-</a:t>
            </a:r>
            <a:r>
              <a:rPr lang="sv-SE" dirty="0" err="1" smtClean="0"/>
              <a:t>equalizer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2K+1 </a:t>
            </a:r>
            <a:r>
              <a:rPr lang="sv-SE" dirty="0" err="1" smtClean="0"/>
              <a:t>taps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finite</a:t>
            </a:r>
            <a:r>
              <a:rPr lang="sv-SE" dirty="0" smtClean="0"/>
              <a:t> </a:t>
            </a:r>
            <a:r>
              <a:rPr lang="sv-SE" dirty="0" err="1" smtClean="0"/>
              <a:t>length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cannot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endParaRPr lang="sv-SE" dirty="0" smtClean="0"/>
          </a:p>
          <a:p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do not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 </a:t>
            </a:r>
            <a:r>
              <a:rPr lang="sv-SE" dirty="0" err="1" smtClean="0"/>
              <a:t>DoFs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Instead</a:t>
            </a:r>
            <a:r>
              <a:rPr lang="sv-SE" dirty="0" smtClean="0"/>
              <a:t> (</a:t>
            </a:r>
            <a:r>
              <a:rPr lang="sv-SE" dirty="0" err="1" smtClean="0"/>
              <a:t>see</a:t>
            </a:r>
            <a:r>
              <a:rPr lang="sv-SE" dirty="0" smtClean="0"/>
              <a:t> </a:t>
            </a:r>
            <a:r>
              <a:rPr lang="sv-SE" dirty="0" err="1" smtClean="0"/>
              <a:t>book</a:t>
            </a:r>
            <a:r>
              <a:rPr lang="sv-SE" dirty="0" smtClean="0"/>
              <a:t>), </a:t>
            </a:r>
            <a:r>
              <a:rPr lang="sv-SE" dirty="0" err="1" smtClean="0"/>
              <a:t>we</a:t>
            </a:r>
            <a:r>
              <a:rPr lang="sv-SE" dirty="0" smtClean="0"/>
              <a:t> try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 smtClean="0"/>
              <a:t> </a:t>
            </a:r>
            <a:endParaRPr lang="sv-SE" dirty="0" smtClean="0"/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1843654"/>
            <a:ext cx="3384376" cy="7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07" y="2653891"/>
            <a:ext cx="4398442" cy="3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2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10.1-1: </a:t>
            </a:r>
            <a:r>
              <a:rPr lang="sv-SE" sz="3200" b="1" dirty="0" err="1" smtClean="0"/>
              <a:t>Zero-forcing</a:t>
            </a:r>
            <a:endParaRPr lang="sv-SE" sz="3200" b="1" dirty="0"/>
          </a:p>
        </p:txBody>
      </p:sp>
      <p:sp>
        <p:nvSpPr>
          <p:cNvPr id="15" name="textruta 23"/>
          <p:cNvSpPr txBox="1"/>
          <p:nvPr/>
        </p:nvSpPr>
        <p:spPr>
          <a:xfrm>
            <a:off x="107504" y="126876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consider</a:t>
            </a:r>
            <a:r>
              <a:rPr lang="sv-SE" dirty="0" smtClean="0"/>
              <a:t> a ZF-</a:t>
            </a:r>
            <a:r>
              <a:rPr lang="sv-SE" dirty="0" err="1" smtClean="0"/>
              <a:t>equalizer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2K+1 </a:t>
            </a:r>
            <a:r>
              <a:rPr lang="sv-SE" dirty="0" err="1" smtClean="0"/>
              <a:t>taps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finite</a:t>
            </a:r>
            <a:r>
              <a:rPr lang="sv-SE" dirty="0" smtClean="0"/>
              <a:t> </a:t>
            </a:r>
            <a:r>
              <a:rPr lang="sv-SE" dirty="0" err="1" smtClean="0"/>
              <a:t>length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cannot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endParaRPr lang="sv-SE" dirty="0" smtClean="0"/>
          </a:p>
          <a:p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do not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 </a:t>
            </a:r>
            <a:r>
              <a:rPr lang="sv-SE" dirty="0" err="1" smtClean="0"/>
              <a:t>DoFs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Instead</a:t>
            </a:r>
            <a:r>
              <a:rPr lang="sv-SE" dirty="0" smtClean="0"/>
              <a:t> (</a:t>
            </a:r>
            <a:r>
              <a:rPr lang="sv-SE" dirty="0" err="1" smtClean="0"/>
              <a:t>see</a:t>
            </a:r>
            <a:r>
              <a:rPr lang="sv-SE" dirty="0" smtClean="0"/>
              <a:t> </a:t>
            </a:r>
            <a:r>
              <a:rPr lang="sv-SE" dirty="0" err="1" smtClean="0"/>
              <a:t>book</a:t>
            </a:r>
            <a:r>
              <a:rPr lang="sv-SE" dirty="0" smtClean="0"/>
              <a:t>), </a:t>
            </a:r>
            <a:r>
              <a:rPr lang="sv-SE" dirty="0" err="1" smtClean="0"/>
              <a:t>we</a:t>
            </a:r>
            <a:r>
              <a:rPr lang="sv-SE" dirty="0" smtClean="0"/>
              <a:t> try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? </a:t>
            </a:r>
            <a:r>
              <a:rPr lang="sv-SE" dirty="0" err="1" smtClean="0"/>
              <a:t>Consider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 </a:t>
            </a:r>
            <a:endParaRPr lang="sv-SE" dirty="0" smtClean="0"/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1843654"/>
            <a:ext cx="3384376" cy="7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07" y="2653891"/>
            <a:ext cx="4398442" cy="3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6569000" cy="8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18"/>
          <p:cNvSpPr/>
          <p:nvPr/>
        </p:nvSpPr>
        <p:spPr>
          <a:xfrm>
            <a:off x="971600" y="4221088"/>
            <a:ext cx="6840760" cy="2520280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02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10.1-1: </a:t>
            </a:r>
            <a:r>
              <a:rPr lang="sv-SE" sz="3200" b="1" dirty="0" err="1" smtClean="0"/>
              <a:t>Zero-forcing</a:t>
            </a:r>
            <a:endParaRPr lang="sv-SE" sz="3200" b="1" dirty="0"/>
          </a:p>
        </p:txBody>
      </p:sp>
      <p:sp>
        <p:nvSpPr>
          <p:cNvPr id="15" name="textruta 23"/>
          <p:cNvSpPr txBox="1"/>
          <p:nvPr/>
        </p:nvSpPr>
        <p:spPr>
          <a:xfrm>
            <a:off x="107504" y="126876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consider</a:t>
            </a:r>
            <a:r>
              <a:rPr lang="sv-SE" dirty="0" smtClean="0"/>
              <a:t> a ZF-</a:t>
            </a:r>
            <a:r>
              <a:rPr lang="sv-SE" dirty="0" err="1" smtClean="0"/>
              <a:t>equalizer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2K+1 </a:t>
            </a:r>
            <a:r>
              <a:rPr lang="sv-SE" dirty="0" err="1" smtClean="0"/>
              <a:t>taps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finite</a:t>
            </a:r>
            <a:r>
              <a:rPr lang="sv-SE" dirty="0" smtClean="0"/>
              <a:t> </a:t>
            </a:r>
            <a:r>
              <a:rPr lang="sv-SE" dirty="0" err="1" smtClean="0"/>
              <a:t>length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cannot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endParaRPr lang="sv-SE" dirty="0" smtClean="0"/>
          </a:p>
          <a:p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do not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 </a:t>
            </a:r>
            <a:r>
              <a:rPr lang="sv-SE" dirty="0" err="1" smtClean="0"/>
              <a:t>DoFs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Instead</a:t>
            </a:r>
            <a:r>
              <a:rPr lang="sv-SE" dirty="0" smtClean="0"/>
              <a:t> (</a:t>
            </a:r>
            <a:r>
              <a:rPr lang="sv-SE" dirty="0" err="1" smtClean="0"/>
              <a:t>see</a:t>
            </a:r>
            <a:r>
              <a:rPr lang="sv-SE" dirty="0" smtClean="0"/>
              <a:t> </a:t>
            </a:r>
            <a:r>
              <a:rPr lang="sv-SE" dirty="0" err="1" smtClean="0"/>
              <a:t>book</a:t>
            </a:r>
            <a:r>
              <a:rPr lang="sv-SE" dirty="0" smtClean="0"/>
              <a:t>), </a:t>
            </a:r>
            <a:r>
              <a:rPr lang="sv-SE" dirty="0" err="1" smtClean="0"/>
              <a:t>we</a:t>
            </a:r>
            <a:r>
              <a:rPr lang="sv-SE" dirty="0" smtClean="0"/>
              <a:t> try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? </a:t>
            </a:r>
          </a:p>
          <a:p>
            <a:endParaRPr lang="sv-SE" dirty="0"/>
          </a:p>
          <a:p>
            <a:r>
              <a:rPr lang="sv-SE" dirty="0" smtClean="0"/>
              <a:t> </a:t>
            </a:r>
            <a:endParaRPr lang="sv-SE" dirty="0" smtClean="0"/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1843654"/>
            <a:ext cx="3384376" cy="7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07" y="2653891"/>
            <a:ext cx="4398442" cy="3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6569000" cy="8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8"/>
          <p:cNvSpPr/>
          <p:nvPr/>
        </p:nvSpPr>
        <p:spPr>
          <a:xfrm>
            <a:off x="971600" y="4221088"/>
            <a:ext cx="6840760" cy="2520280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42" y="6070074"/>
            <a:ext cx="1360571" cy="61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79" y="5215319"/>
            <a:ext cx="4111402" cy="3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922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10.1-1: </a:t>
            </a:r>
            <a:r>
              <a:rPr lang="sv-SE" sz="3200" b="1" dirty="0" err="1" smtClean="0"/>
              <a:t>Zero-forcing</a:t>
            </a:r>
            <a:endParaRPr lang="sv-SE" sz="3200" b="1" dirty="0"/>
          </a:p>
        </p:txBody>
      </p:sp>
      <p:sp>
        <p:nvSpPr>
          <p:cNvPr id="15" name="textruta 23"/>
          <p:cNvSpPr txBox="1"/>
          <p:nvPr/>
        </p:nvSpPr>
        <p:spPr>
          <a:xfrm>
            <a:off x="107504" y="126876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consider</a:t>
            </a:r>
            <a:r>
              <a:rPr lang="sv-SE" dirty="0" smtClean="0"/>
              <a:t> a ZF-</a:t>
            </a:r>
            <a:r>
              <a:rPr lang="sv-SE" dirty="0" err="1" smtClean="0"/>
              <a:t>equalizer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2K+1 </a:t>
            </a:r>
            <a:r>
              <a:rPr lang="sv-SE" dirty="0" err="1" smtClean="0"/>
              <a:t>taps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finite</a:t>
            </a:r>
            <a:r>
              <a:rPr lang="sv-SE" dirty="0" smtClean="0"/>
              <a:t> </a:t>
            </a:r>
            <a:r>
              <a:rPr lang="sv-SE" dirty="0" err="1" smtClean="0"/>
              <a:t>length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cannot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endParaRPr lang="sv-SE" dirty="0" smtClean="0"/>
          </a:p>
          <a:p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do not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 </a:t>
            </a:r>
            <a:r>
              <a:rPr lang="sv-SE" dirty="0" err="1" smtClean="0"/>
              <a:t>DoFs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Instead</a:t>
            </a:r>
            <a:r>
              <a:rPr lang="sv-SE" dirty="0" smtClean="0"/>
              <a:t> (</a:t>
            </a:r>
            <a:r>
              <a:rPr lang="sv-SE" dirty="0" err="1" smtClean="0"/>
              <a:t>see</a:t>
            </a:r>
            <a:r>
              <a:rPr lang="sv-SE" dirty="0" smtClean="0"/>
              <a:t> </a:t>
            </a:r>
            <a:r>
              <a:rPr lang="sv-SE" dirty="0" err="1" smtClean="0"/>
              <a:t>book</a:t>
            </a:r>
            <a:r>
              <a:rPr lang="sv-SE" dirty="0" smtClean="0"/>
              <a:t>), </a:t>
            </a:r>
            <a:r>
              <a:rPr lang="sv-SE" dirty="0" err="1" smtClean="0"/>
              <a:t>we</a:t>
            </a:r>
            <a:r>
              <a:rPr lang="sv-SE" dirty="0" smtClean="0"/>
              <a:t> try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? </a:t>
            </a:r>
          </a:p>
          <a:p>
            <a:endParaRPr lang="sv-SE" dirty="0"/>
          </a:p>
          <a:p>
            <a:r>
              <a:rPr lang="sv-SE" dirty="0" smtClean="0"/>
              <a:t> </a:t>
            </a:r>
            <a:endParaRPr lang="sv-SE" dirty="0" smtClean="0"/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1843654"/>
            <a:ext cx="3384376" cy="7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07" y="2653891"/>
            <a:ext cx="4398442" cy="3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6569000" cy="8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8"/>
          <p:cNvSpPr/>
          <p:nvPr/>
        </p:nvSpPr>
        <p:spPr>
          <a:xfrm>
            <a:off x="971600" y="4221088"/>
            <a:ext cx="6840760" cy="2520280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79" y="5215319"/>
            <a:ext cx="4111402" cy="3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93" y="5733256"/>
            <a:ext cx="4113833" cy="3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78" y="6195529"/>
            <a:ext cx="4341118" cy="47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805264"/>
            <a:ext cx="10801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      For</a:t>
            </a:r>
          </a:p>
          <a:p>
            <a:endParaRPr lang="sv-SE" sz="1100" dirty="0"/>
          </a:p>
          <a:p>
            <a:r>
              <a:rPr lang="sv-SE" dirty="0" err="1" smtClean="0"/>
              <a:t>We</a:t>
            </a:r>
            <a:r>
              <a:rPr lang="sv-SE" dirty="0" smtClean="0"/>
              <a:t> get</a:t>
            </a:r>
            <a:endParaRPr lang="sv-SE" dirty="0"/>
          </a:p>
        </p:txBody>
      </p:sp>
      <p:sp>
        <p:nvSpPr>
          <p:cNvPr id="14" name="Rektangel 18"/>
          <p:cNvSpPr/>
          <p:nvPr/>
        </p:nvSpPr>
        <p:spPr>
          <a:xfrm>
            <a:off x="1977007" y="5585715"/>
            <a:ext cx="5367301" cy="107990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25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look on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sv-SE" sz="2400" i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35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6" y="1844824"/>
            <a:ext cx="22240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23289"/>
            <a:ext cx="864096" cy="4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966089"/>
            <a:ext cx="544066" cy="3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40" y="2688344"/>
            <a:ext cx="807604" cy="3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031119"/>
            <a:ext cx="288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2839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1" y="2670296"/>
            <a:ext cx="1264965" cy="36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860032" y="2688344"/>
            <a:ext cx="126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noise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24997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332" y="3645024"/>
            <a:ext cx="534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Optimal receiver front-end is a </a:t>
            </a:r>
            <a:r>
              <a:rPr lang="sv-SE" b="1" dirty="0" err="1" smtClean="0">
                <a:solidFill>
                  <a:srgbClr val="FF0000"/>
                </a:solidFill>
              </a:rPr>
              <a:t>matched</a:t>
            </a:r>
            <a:r>
              <a:rPr lang="sv-SE" b="1" dirty="0" smtClean="0">
                <a:solidFill>
                  <a:srgbClr val="FF0000"/>
                </a:solidFill>
              </a:rPr>
              <a:t> filter</a:t>
            </a: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" y="4523593"/>
            <a:ext cx="632557" cy="4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35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39628" y="4394447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11" y="4496285"/>
            <a:ext cx="930969" cy="3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60" y="5007304"/>
            <a:ext cx="2522513" cy="5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8637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71900" y="4293096"/>
            <a:ext cx="468052" cy="389383"/>
          </a:xfrm>
          <a:prstGeom prst="line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1749" y="4669133"/>
            <a:ext cx="748283" cy="0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59" y="3888502"/>
            <a:ext cx="1857338" cy="6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99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10.1-1: </a:t>
            </a:r>
            <a:r>
              <a:rPr lang="sv-SE" sz="3200" b="1" dirty="0" err="1" smtClean="0"/>
              <a:t>Zero-forcing</a:t>
            </a:r>
            <a:endParaRPr lang="sv-SE" sz="3200" b="1" dirty="0"/>
          </a:p>
        </p:txBody>
      </p:sp>
      <p:sp>
        <p:nvSpPr>
          <p:cNvPr id="15" name="textruta 23"/>
          <p:cNvSpPr txBox="1"/>
          <p:nvPr/>
        </p:nvSpPr>
        <p:spPr>
          <a:xfrm>
            <a:off x="107504" y="126876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Let</a:t>
            </a:r>
            <a:r>
              <a:rPr lang="sv-SE" dirty="0" smtClean="0"/>
              <a:t>           be the j-</a:t>
            </a:r>
            <a:r>
              <a:rPr lang="sv-SE" dirty="0" err="1" smtClean="0"/>
              <a:t>th</a:t>
            </a:r>
            <a:r>
              <a:rPr lang="sv-SE" dirty="0" smtClean="0"/>
              <a:t> </a:t>
            </a:r>
            <a:r>
              <a:rPr lang="sv-SE" dirty="0" err="1" smtClean="0"/>
              <a:t>tap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equalizer</a:t>
            </a:r>
            <a:r>
              <a:rPr lang="sv-SE" dirty="0" smtClean="0"/>
              <a:t> at </a:t>
            </a:r>
            <a:r>
              <a:rPr lang="sv-SE" dirty="0" err="1" smtClean="0"/>
              <a:t>time</a:t>
            </a:r>
            <a:r>
              <a:rPr lang="sv-SE" dirty="0" smtClean="0"/>
              <a:t> t=</a:t>
            </a:r>
            <a:r>
              <a:rPr lang="sv-SE" dirty="0" err="1" smtClean="0"/>
              <a:t>kT</a:t>
            </a:r>
            <a:r>
              <a:rPr lang="sv-SE" dirty="0" smtClean="0"/>
              <a:t>. </a:t>
            </a:r>
          </a:p>
          <a:p>
            <a:endParaRPr lang="sv-SE" dirty="0"/>
          </a:p>
          <a:p>
            <a:r>
              <a:rPr lang="sv-SE" dirty="0" smtClean="0"/>
              <a:t>A simple </a:t>
            </a:r>
            <a:r>
              <a:rPr lang="sv-SE" dirty="0" err="1" smtClean="0"/>
              <a:t>recursive</a:t>
            </a:r>
            <a:r>
              <a:rPr lang="sv-SE" dirty="0" smtClean="0"/>
              <a:t> </a:t>
            </a:r>
            <a:r>
              <a:rPr lang="sv-SE" dirty="0" err="1" smtClean="0"/>
              <a:t>algorithm</a:t>
            </a:r>
            <a:r>
              <a:rPr lang="sv-SE" dirty="0" smtClean="0"/>
              <a:t> for </a:t>
            </a:r>
            <a:r>
              <a:rPr lang="sv-SE" dirty="0" err="1" smtClean="0"/>
              <a:t>adjusting</a:t>
            </a:r>
            <a:r>
              <a:rPr lang="sv-SE" dirty="0" smtClean="0"/>
              <a:t> </a:t>
            </a:r>
            <a:r>
              <a:rPr lang="sv-SE" dirty="0" err="1" smtClean="0"/>
              <a:t>these</a:t>
            </a:r>
            <a:r>
              <a:rPr lang="sv-SE" dirty="0" smtClean="0"/>
              <a:t> is </a:t>
            </a:r>
            <a:endParaRPr lang="sv-SE" dirty="0"/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6569000" cy="8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8"/>
          <p:cNvSpPr/>
          <p:nvPr/>
        </p:nvSpPr>
        <p:spPr>
          <a:xfrm>
            <a:off x="971600" y="4221088"/>
            <a:ext cx="6840760" cy="2520280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79" y="5215319"/>
            <a:ext cx="4111402" cy="3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93" y="5733256"/>
            <a:ext cx="4113833" cy="3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78" y="6195529"/>
            <a:ext cx="4341118" cy="47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805264"/>
            <a:ext cx="10801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      For</a:t>
            </a:r>
          </a:p>
          <a:p>
            <a:endParaRPr lang="sv-SE" sz="1100" dirty="0"/>
          </a:p>
          <a:p>
            <a:r>
              <a:rPr lang="sv-SE" dirty="0" err="1" smtClean="0"/>
              <a:t>We</a:t>
            </a:r>
            <a:r>
              <a:rPr lang="sv-SE" dirty="0" smtClean="0"/>
              <a:t> get</a:t>
            </a:r>
            <a:endParaRPr lang="sv-SE" dirty="0"/>
          </a:p>
        </p:txBody>
      </p:sp>
      <p:sp>
        <p:nvSpPr>
          <p:cNvPr id="14" name="Rektangel 18"/>
          <p:cNvSpPr/>
          <p:nvPr/>
        </p:nvSpPr>
        <p:spPr>
          <a:xfrm>
            <a:off x="1977007" y="5585715"/>
            <a:ext cx="5367301" cy="107990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1" y="1268760"/>
            <a:ext cx="373236" cy="38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1" y="2276872"/>
            <a:ext cx="6879072" cy="5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8"/>
          <p:cNvSpPr/>
          <p:nvPr/>
        </p:nvSpPr>
        <p:spPr>
          <a:xfrm>
            <a:off x="749814" y="2204864"/>
            <a:ext cx="7062546" cy="7200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4" y="3428028"/>
            <a:ext cx="799145" cy="34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81081"/>
            <a:ext cx="1334331" cy="4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5" y="3140968"/>
            <a:ext cx="2143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058696"/>
            <a:ext cx="381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</a:t>
            </a:r>
            <a:r>
              <a:rPr lang="sv-SE" dirty="0" smtClean="0"/>
              <a:t>s a small </a:t>
            </a:r>
            <a:r>
              <a:rPr lang="sv-SE" dirty="0" err="1" smtClean="0"/>
              <a:t>stepsize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1526089" y="3392418"/>
            <a:ext cx="381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is an </a:t>
            </a:r>
            <a:r>
              <a:rPr lang="sv-SE" dirty="0" err="1" smtClean="0"/>
              <a:t>estimate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8108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10.1-1: </a:t>
            </a:r>
            <a:r>
              <a:rPr lang="sv-SE" sz="3200" b="1" dirty="0" err="1" smtClean="0"/>
              <a:t>Zero-forcing</a:t>
            </a:r>
            <a:endParaRPr lang="sv-SE" sz="3200" b="1" dirty="0"/>
          </a:p>
        </p:txBody>
      </p:sp>
      <p:sp>
        <p:nvSpPr>
          <p:cNvPr id="15" name="textruta 23"/>
          <p:cNvSpPr txBox="1"/>
          <p:nvPr/>
        </p:nvSpPr>
        <p:spPr>
          <a:xfrm>
            <a:off x="107504" y="126876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Let</a:t>
            </a:r>
            <a:r>
              <a:rPr lang="sv-SE" dirty="0" smtClean="0"/>
              <a:t>           be the j-</a:t>
            </a:r>
            <a:r>
              <a:rPr lang="sv-SE" dirty="0" err="1" smtClean="0"/>
              <a:t>th</a:t>
            </a:r>
            <a:r>
              <a:rPr lang="sv-SE" dirty="0" smtClean="0"/>
              <a:t> </a:t>
            </a:r>
            <a:r>
              <a:rPr lang="sv-SE" dirty="0" err="1" smtClean="0"/>
              <a:t>tap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equalizer</a:t>
            </a:r>
            <a:r>
              <a:rPr lang="sv-SE" dirty="0" smtClean="0"/>
              <a:t> at </a:t>
            </a:r>
            <a:r>
              <a:rPr lang="sv-SE" dirty="0" err="1" smtClean="0"/>
              <a:t>time</a:t>
            </a:r>
            <a:r>
              <a:rPr lang="sv-SE" dirty="0" smtClean="0"/>
              <a:t> t=</a:t>
            </a:r>
            <a:r>
              <a:rPr lang="sv-SE" dirty="0" err="1" smtClean="0"/>
              <a:t>kT</a:t>
            </a:r>
            <a:r>
              <a:rPr lang="sv-SE" dirty="0" smtClean="0"/>
              <a:t>. </a:t>
            </a:r>
          </a:p>
          <a:p>
            <a:endParaRPr lang="sv-SE" dirty="0"/>
          </a:p>
          <a:p>
            <a:r>
              <a:rPr lang="sv-SE" dirty="0" smtClean="0"/>
              <a:t>A simple </a:t>
            </a:r>
            <a:r>
              <a:rPr lang="sv-SE" dirty="0" err="1" smtClean="0"/>
              <a:t>recursive</a:t>
            </a:r>
            <a:r>
              <a:rPr lang="sv-SE" dirty="0" smtClean="0"/>
              <a:t> </a:t>
            </a:r>
            <a:r>
              <a:rPr lang="sv-SE" dirty="0" err="1" smtClean="0"/>
              <a:t>algorithm</a:t>
            </a:r>
            <a:r>
              <a:rPr lang="sv-SE" dirty="0" smtClean="0"/>
              <a:t> for </a:t>
            </a:r>
            <a:r>
              <a:rPr lang="sv-SE" dirty="0" err="1" smtClean="0"/>
              <a:t>adjusting</a:t>
            </a:r>
            <a:r>
              <a:rPr lang="sv-SE" dirty="0" smtClean="0"/>
              <a:t> </a:t>
            </a:r>
            <a:r>
              <a:rPr lang="sv-SE" dirty="0" err="1" smtClean="0"/>
              <a:t>these</a:t>
            </a:r>
            <a:r>
              <a:rPr lang="sv-SE" dirty="0" smtClean="0"/>
              <a:t> is </a:t>
            </a:r>
            <a:endParaRPr lang="sv-SE" dirty="0"/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1" y="1268760"/>
            <a:ext cx="373236" cy="38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1" y="2276872"/>
            <a:ext cx="6879072" cy="5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8"/>
          <p:cNvSpPr/>
          <p:nvPr/>
        </p:nvSpPr>
        <p:spPr>
          <a:xfrm>
            <a:off x="749814" y="2204864"/>
            <a:ext cx="7062546" cy="7200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4" y="3428028"/>
            <a:ext cx="799145" cy="34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81081"/>
            <a:ext cx="1334331" cy="4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5" y="3140968"/>
            <a:ext cx="2143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058696"/>
            <a:ext cx="381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</a:t>
            </a:r>
            <a:r>
              <a:rPr lang="sv-SE" dirty="0" smtClean="0"/>
              <a:t>s a small </a:t>
            </a:r>
            <a:r>
              <a:rPr lang="sv-SE" dirty="0" err="1" smtClean="0"/>
              <a:t>stepsize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1526089" y="3392418"/>
            <a:ext cx="381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is an </a:t>
            </a:r>
            <a:r>
              <a:rPr lang="sv-SE" dirty="0" err="1" smtClean="0"/>
              <a:t>estimate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388454" y="4149080"/>
            <a:ext cx="843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above</a:t>
            </a:r>
            <a:r>
              <a:rPr lang="sv-SE" dirty="0" smtClean="0"/>
              <a:t> is </a:t>
            </a:r>
            <a:r>
              <a:rPr lang="sv-SE" dirty="0" err="1" smtClean="0"/>
              <a:t>done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the </a:t>
            </a:r>
            <a:r>
              <a:rPr lang="sv-SE" dirty="0" err="1" smtClean="0"/>
              <a:t>training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r>
              <a:rPr lang="sv-SE" dirty="0" smtClean="0"/>
              <a:t>. </a:t>
            </a:r>
            <a:r>
              <a:rPr lang="sv-SE" dirty="0" err="1" smtClean="0"/>
              <a:t>Once</a:t>
            </a:r>
            <a:r>
              <a:rPr lang="sv-SE" dirty="0" smtClean="0"/>
              <a:t> the </a:t>
            </a:r>
            <a:r>
              <a:rPr lang="sv-SE" dirty="0" err="1" smtClean="0"/>
              <a:t>training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r>
              <a:rPr lang="sv-SE" dirty="0" smtClean="0"/>
              <a:t> is </a:t>
            </a:r>
            <a:r>
              <a:rPr lang="sv-SE" dirty="0" err="1" smtClean="0"/>
              <a:t>complete</a:t>
            </a:r>
            <a:r>
              <a:rPr lang="sv-SE" dirty="0" smtClean="0"/>
              <a:t>, the </a:t>
            </a:r>
            <a:r>
              <a:rPr lang="sv-SE" dirty="0" err="1" smtClean="0"/>
              <a:t>equlizer</a:t>
            </a:r>
            <a:r>
              <a:rPr lang="sv-SE" dirty="0" smtClean="0"/>
              <a:t> has </a:t>
            </a:r>
            <a:r>
              <a:rPr lang="sv-SE" dirty="0" err="1" smtClean="0"/>
              <a:t>converged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sufficiently</a:t>
            </a:r>
            <a:r>
              <a:rPr lang="sv-SE" dirty="0" smtClean="0"/>
              <a:t> </a:t>
            </a:r>
            <a:r>
              <a:rPr lang="sv-SE" dirty="0" err="1" smtClean="0"/>
              <a:t>good</a:t>
            </a:r>
            <a:r>
              <a:rPr lang="sv-SE" dirty="0" smtClean="0"/>
              <a:t> solution, so </a:t>
            </a:r>
            <a:r>
              <a:rPr lang="sv-SE" dirty="0" err="1" smtClean="0"/>
              <a:t>that</a:t>
            </a:r>
            <a:r>
              <a:rPr lang="sv-SE" dirty="0" smtClean="0"/>
              <a:t> the </a:t>
            </a:r>
            <a:r>
              <a:rPr lang="sv-SE" dirty="0" err="1" smtClean="0"/>
              <a:t>detected</a:t>
            </a:r>
            <a:r>
              <a:rPr lang="sv-SE" dirty="0" smtClean="0"/>
              <a:t> symbols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dirty="0" smtClean="0"/>
              <a:t>. </a:t>
            </a:r>
            <a:r>
              <a:rPr lang="sv-SE" dirty="0" err="1" smtClean="0"/>
              <a:t>This</a:t>
            </a:r>
            <a:r>
              <a:rPr lang="sv-SE" dirty="0" smtClean="0"/>
              <a:t> is the </a:t>
            </a:r>
            <a:r>
              <a:rPr lang="sv-SE" dirty="0" err="1" smtClean="0"/>
              <a:t>tracking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r>
              <a:rPr lang="sv-SE" dirty="0"/>
              <a:t> </a:t>
            </a:r>
            <a:r>
              <a:rPr lang="sv-SE" dirty="0" smtClean="0"/>
              <a:t>(no </a:t>
            </a:r>
            <a:r>
              <a:rPr lang="sv-SE" dirty="0" err="1" smtClean="0"/>
              <a:t>known</a:t>
            </a:r>
            <a:r>
              <a:rPr lang="sv-SE" dirty="0" smtClean="0"/>
              <a:t> data symbols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inserted</a:t>
            </a:r>
            <a:r>
              <a:rPr lang="sv-SE" dirty="0" smtClean="0"/>
              <a:t>).</a:t>
            </a:r>
            <a:endParaRPr lang="sv-S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7" y="5291752"/>
            <a:ext cx="3086602" cy="60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07" y="5992814"/>
            <a:ext cx="1813123" cy="3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29295" y="6027302"/>
            <a:ext cx="3406871" cy="344281"/>
            <a:chOff x="829295" y="5877842"/>
            <a:chExt cx="5561087" cy="561975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95" y="5949280"/>
              <a:ext cx="16287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507" y="5877842"/>
              <a:ext cx="39528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ktangel 18"/>
          <p:cNvSpPr/>
          <p:nvPr/>
        </p:nvSpPr>
        <p:spPr>
          <a:xfrm>
            <a:off x="667974" y="5233313"/>
            <a:ext cx="7360410" cy="12065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5219805" y="1823115"/>
            <a:ext cx="2744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rgbClr val="00B0F0"/>
                </a:solidFill>
              </a:rPr>
              <a:t>Initial </a:t>
            </a:r>
            <a:r>
              <a:rPr lang="sv-SE" sz="1600" b="1" dirty="0" err="1" smtClean="0">
                <a:solidFill>
                  <a:srgbClr val="00B0F0"/>
                </a:solidFill>
              </a:rPr>
              <a:t>phase</a:t>
            </a:r>
            <a:r>
              <a:rPr lang="sv-SE" sz="1600" b="1" dirty="0" smtClean="0">
                <a:solidFill>
                  <a:srgbClr val="00B0F0"/>
                </a:solidFill>
              </a:rPr>
              <a:t>. </a:t>
            </a:r>
            <a:r>
              <a:rPr lang="sv-SE" sz="1600" b="1" dirty="0" err="1" smtClean="0">
                <a:solidFill>
                  <a:srgbClr val="00B0F0"/>
                </a:solidFill>
              </a:rPr>
              <a:t>Training</a:t>
            </a:r>
            <a:r>
              <a:rPr lang="sv-SE" sz="1600" b="1" dirty="0" smtClean="0">
                <a:solidFill>
                  <a:srgbClr val="00B0F0"/>
                </a:solidFill>
              </a:rPr>
              <a:t> present</a:t>
            </a:r>
            <a:endParaRPr lang="sv-SE" sz="16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5707" y="5291752"/>
            <a:ext cx="2744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>
                <a:solidFill>
                  <a:srgbClr val="00B0F0"/>
                </a:solidFill>
              </a:rPr>
              <a:t>Tracking</a:t>
            </a:r>
            <a:r>
              <a:rPr lang="sv-SE" sz="1600" b="1" dirty="0" smtClean="0">
                <a:solidFill>
                  <a:srgbClr val="00B0F0"/>
                </a:solidFill>
              </a:rPr>
              <a:t> </a:t>
            </a:r>
            <a:r>
              <a:rPr lang="sv-SE" sz="1600" b="1" dirty="0" err="1" smtClean="0">
                <a:solidFill>
                  <a:srgbClr val="00B0F0"/>
                </a:solidFill>
              </a:rPr>
              <a:t>phase</a:t>
            </a:r>
            <a:r>
              <a:rPr lang="sv-SE" sz="1600" b="1" dirty="0" smtClean="0">
                <a:solidFill>
                  <a:srgbClr val="00B0F0"/>
                </a:solidFill>
              </a:rPr>
              <a:t>. No </a:t>
            </a:r>
            <a:r>
              <a:rPr lang="sv-SE" sz="1600" b="1" dirty="0" err="1" smtClean="0">
                <a:solidFill>
                  <a:srgbClr val="00B0F0"/>
                </a:solidFill>
              </a:rPr>
              <a:t>training</a:t>
            </a:r>
            <a:r>
              <a:rPr lang="sv-SE" sz="1600" b="1" dirty="0" smtClean="0">
                <a:solidFill>
                  <a:srgbClr val="00B0F0"/>
                </a:solidFill>
              </a:rPr>
              <a:t> present. </a:t>
            </a:r>
            <a:endParaRPr lang="sv-SE" sz="1600" b="1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9814" y="6453336"/>
            <a:ext cx="3598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i="1" dirty="0" err="1" smtClean="0"/>
              <a:t>This</a:t>
            </a:r>
            <a:r>
              <a:rPr lang="sv-SE" sz="1600" b="1" i="1" dirty="0" smtClean="0"/>
              <a:t> </a:t>
            </a:r>
            <a:r>
              <a:rPr lang="sv-SE" sz="1600" b="1" i="1" dirty="0" err="1" smtClean="0"/>
              <a:t>can</a:t>
            </a:r>
            <a:r>
              <a:rPr lang="sv-SE" sz="1600" b="1" i="1" dirty="0" smtClean="0"/>
              <a:t> </a:t>
            </a:r>
            <a:r>
              <a:rPr lang="sv-SE" sz="1600" b="1" i="1" dirty="0" err="1" smtClean="0"/>
              <a:t>catch</a:t>
            </a:r>
            <a:r>
              <a:rPr lang="sv-SE" sz="1600" b="1" i="1" dirty="0" smtClean="0"/>
              <a:t> variations in the </a:t>
            </a:r>
            <a:r>
              <a:rPr lang="sv-SE" sz="1600" b="1" i="1" dirty="0" err="1" smtClean="0"/>
              <a:t>channel</a:t>
            </a:r>
            <a:endParaRPr lang="sv-SE" sz="1600" b="1" i="1" dirty="0"/>
          </a:p>
        </p:txBody>
      </p:sp>
    </p:spTree>
    <p:extLst>
      <p:ext uri="{BB962C8B-B14F-4D97-AF65-F5344CB8AC3E}">
        <p14:creationId xmlns:p14="http://schemas.microsoft.com/office/powerpoint/2010/main" val="1396072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ruta 23"/>
              <p:cNvSpPr txBox="1"/>
              <p:nvPr/>
            </p:nvSpPr>
            <p:spPr>
              <a:xfrm>
                <a:off x="107504" y="1268760"/>
                <a:ext cx="7704856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Again, </a:t>
                </a:r>
                <a:r>
                  <a:rPr lang="sv-SE" dirty="0" err="1" smtClean="0"/>
                  <a:t>we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have</a:t>
                </a:r>
                <a:r>
                  <a:rPr lang="sv-SE" dirty="0" smtClean="0"/>
                  <a:t> a 2K+1 </a:t>
                </a:r>
                <a:r>
                  <a:rPr lang="sv-SE" dirty="0" err="1" smtClean="0"/>
                  <a:t>tap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equalizer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to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adaptively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solve</a:t>
                </a:r>
                <a:r>
                  <a:rPr lang="sv-SE" dirty="0" smtClean="0"/>
                  <a:t> for</a:t>
                </a:r>
              </a:p>
              <a:p>
                <a:endParaRPr lang="sv-SE" dirty="0"/>
              </a:p>
              <a:p>
                <a:endParaRPr lang="sv-SE" b="1" i="1" dirty="0">
                  <a:solidFill>
                    <a:srgbClr val="008000"/>
                  </a:solidFill>
                </a:endParaRPr>
              </a:p>
              <a:p>
                <a:endParaRPr lang="sv-SE" b="1" i="1" dirty="0" smtClean="0">
                  <a:solidFill>
                    <a:srgbClr val="008000"/>
                  </a:solidFill>
                </a:endParaRPr>
              </a:p>
              <a:p>
                <a:endParaRPr lang="sv-SE" b="1" i="1" dirty="0">
                  <a:solidFill>
                    <a:srgbClr val="008000"/>
                  </a:solidFill>
                </a:endParaRPr>
              </a:p>
              <a:p>
                <a:endParaRPr lang="sv-SE" b="1" i="1" dirty="0" smtClean="0">
                  <a:solidFill>
                    <a:srgbClr val="008000"/>
                  </a:solidFill>
                </a:endParaRPr>
              </a:p>
              <a:p>
                <a:endParaRPr lang="sv-SE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sv-S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Expanding</a:t>
                </a:r>
                <a:r>
                  <a:rPr lang="sv-S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J(K) gives</a:t>
                </a:r>
              </a:p>
              <a:p>
                <a:endParaRPr lang="sv-SE" i="1" dirty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=1−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𝑟𝑒</m:t>
                              </m:r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sv-SE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𝑣𝑐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))+</m:t>
                      </m:r>
                      <m:sSup>
                        <m:sSup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sv-SE" b="0" i="1" dirty="0" smtClean="0">
                  <a:solidFill>
                    <a:schemeClr val="tx1"/>
                  </a:solidFill>
                </a:endParaRPr>
              </a:p>
              <a:p>
                <a:endParaRPr lang="sv-SE" dirty="0" smtClean="0">
                  <a:solidFill>
                    <a:schemeClr val="tx1"/>
                  </a:solidFill>
                </a:endParaRPr>
              </a:p>
              <a:p>
                <a:r>
                  <a:rPr lang="sv-SE" dirty="0" err="1" smtClean="0"/>
                  <a:t>Where</a:t>
                </a:r>
                <a:r>
                  <a:rPr lang="sv-SE" dirty="0" smtClean="0"/>
                  <a:t> c is a </a:t>
                </a:r>
                <a:r>
                  <a:rPr lang="sv-SE" dirty="0" err="1" smtClean="0"/>
                  <a:t>column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vector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equalizer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taps</a:t>
                </a:r>
                <a:r>
                  <a:rPr lang="sv-SE" dirty="0" smtClean="0"/>
                  <a:t> (</a:t>
                </a:r>
                <a:r>
                  <a:rPr lang="sv-SE" dirty="0" err="1" smtClean="0"/>
                  <a:t>to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solve</a:t>
                </a:r>
                <a:r>
                  <a:rPr lang="sv-SE" dirty="0" smtClean="0"/>
                  <a:t> for)</a:t>
                </a:r>
              </a:p>
              <a:p>
                <a:r>
                  <a:rPr lang="sv-SE" dirty="0" smtClean="0"/>
                  <a:t>and v is the </a:t>
                </a:r>
                <a:r>
                  <a:rPr lang="sv-SE" dirty="0" err="1" smtClean="0"/>
                  <a:t>vector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observed</a:t>
                </a:r>
                <a:r>
                  <a:rPr lang="sv-SE" dirty="0" smtClean="0"/>
                  <a:t> signals.</a:t>
                </a:r>
              </a:p>
              <a:p>
                <a:r>
                  <a:rPr lang="sv-SE" dirty="0" smtClean="0"/>
                  <a:t>It </a:t>
                </a:r>
                <a:r>
                  <a:rPr lang="sv-SE" dirty="0" err="1" smtClean="0"/>
                  <a:t>turns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out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that</a:t>
                </a:r>
                <a:endParaRPr lang="sv-SE" dirty="0" smtClean="0"/>
              </a:p>
              <a:p>
                <a:endParaRPr lang="sv-SE" dirty="0" smtClean="0"/>
              </a:p>
              <a:p>
                <a:r>
                  <a:rPr lang="sv-S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E(v*v)=</a:t>
                </a:r>
              </a:p>
              <a:p>
                <a:endParaRPr lang="sv-SE" dirty="0" smtClean="0">
                  <a:solidFill>
                    <a:schemeClr val="tx1"/>
                  </a:solidFill>
                </a:endParaRPr>
              </a:p>
              <a:p>
                <a:endParaRPr lang="sv-S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v-SE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E(</a:t>
                </a:r>
                <a:r>
                  <a:rPr lang="sv-SE" i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sv-SE" i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sv-SE" i="1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r>
                  <a:rPr lang="sv-SE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v)=</a:t>
                </a:r>
                <a:endParaRPr lang="sv-S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ruta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8760"/>
                <a:ext cx="7704856" cy="5355312"/>
              </a:xfrm>
              <a:prstGeom prst="rect">
                <a:avLst/>
              </a:prstGeom>
              <a:blipFill rotWithShape="1">
                <a:blip r:embed="rId2"/>
                <a:stretch>
                  <a:fillRect l="-712" t="-569" b="-68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89071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41" y="1822360"/>
            <a:ext cx="5246043" cy="11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313133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8873"/>
            <a:ext cx="4184976" cy="9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6" y="6150522"/>
            <a:ext cx="432792" cy="52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92" y="5930921"/>
            <a:ext cx="3072691" cy="84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717" y="6046089"/>
            <a:ext cx="26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530120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(2K+1)x(2K+1) matrix</a:t>
            </a:r>
            <a:endParaRPr lang="sv-SE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176" y="621756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(2K+1)  </a:t>
            </a:r>
            <a:r>
              <a:rPr lang="sv-SE" sz="1400" b="1" dirty="0" err="1" smtClean="0"/>
              <a:t>vector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461353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ruta 23"/>
              <p:cNvSpPr txBox="1"/>
              <p:nvPr/>
            </p:nvSpPr>
            <p:spPr>
              <a:xfrm>
                <a:off x="107504" y="1268760"/>
                <a:ext cx="7704856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/>
                  <a:t>Using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this</a:t>
                </a:r>
                <a:r>
                  <a:rPr lang="sv-SE" dirty="0" smtClean="0"/>
                  <a:t>, </a:t>
                </a:r>
                <a:r>
                  <a:rPr lang="sv-SE" dirty="0" err="1" smtClean="0"/>
                  <a:t>we</a:t>
                </a:r>
                <a:r>
                  <a:rPr lang="sv-SE" dirty="0" smtClean="0"/>
                  <a:t> get</a:t>
                </a:r>
                <a:endParaRPr lang="sv-SE" dirty="0" smtClean="0"/>
              </a:p>
              <a:p>
                <a:endParaRPr lang="sv-SE" dirty="0"/>
              </a:p>
              <a:p>
                <a:r>
                  <a:rPr lang="sv-S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J(K)=1 – 2Re(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ξ</a:t>
                </a:r>
                <a:r>
                  <a:rPr lang="sv-SE" i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r>
                  <a:rPr lang="sv-S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c)+c</a:t>
                </a:r>
                <a:r>
                  <a:rPr lang="sv-SE" i="1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sv-S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endParaRPr lang="sv-SE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sv-SE" b="1" i="1" dirty="0" smtClean="0">
                  <a:solidFill>
                    <a:srgbClr val="008000"/>
                  </a:solidFill>
                </a:endParaRPr>
              </a:p>
              <a:p>
                <a:endParaRPr lang="sv-SE" b="1" i="1" dirty="0">
                  <a:solidFill>
                    <a:srgbClr val="008000"/>
                  </a:solidFill>
                </a:endParaRPr>
              </a:p>
              <a:p>
                <a:endParaRPr lang="sv-SE" b="1" i="1" dirty="0" smtClean="0">
                  <a:solidFill>
                    <a:srgbClr val="008000"/>
                  </a:solidFill>
                </a:endParaRPr>
              </a:p>
              <a:p>
                <a:endParaRPr lang="sv-SE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sv-SE" i="1" dirty="0" smtClean="0">
                  <a:latin typeface="Cambria Math"/>
                </a:endParaRPr>
              </a:p>
              <a:p>
                <a:endParaRPr lang="sv-SE" i="1" dirty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=1−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v-S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𝑟𝑒</m:t>
                              </m:r>
                              <m:r>
                                <a:rPr lang="sv-S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sv-SE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v-SE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𝑣𝑐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))+</m:t>
                      </m:r>
                      <m:sSup>
                        <m:sSup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sv-S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sv-S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sv-SE" b="0" i="1" dirty="0" smtClean="0">
                  <a:solidFill>
                    <a:schemeClr val="tx1"/>
                  </a:solidFill>
                </a:endParaRPr>
              </a:p>
              <a:p>
                <a:endParaRPr lang="sv-SE" dirty="0" smtClean="0">
                  <a:solidFill>
                    <a:schemeClr val="tx1"/>
                  </a:solidFill>
                </a:endParaRPr>
              </a:p>
              <a:p>
                <a:r>
                  <a:rPr lang="sv-SE" dirty="0" err="1" smtClean="0"/>
                  <a:t>Where</a:t>
                </a:r>
                <a:r>
                  <a:rPr lang="sv-SE" dirty="0" smtClean="0"/>
                  <a:t> c is a </a:t>
                </a:r>
                <a:r>
                  <a:rPr lang="sv-SE" dirty="0" err="1" smtClean="0"/>
                  <a:t>column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vector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equalizer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taps</a:t>
                </a:r>
                <a:r>
                  <a:rPr lang="sv-SE" dirty="0" smtClean="0"/>
                  <a:t> (</a:t>
                </a:r>
                <a:r>
                  <a:rPr lang="sv-SE" dirty="0" err="1" smtClean="0"/>
                  <a:t>to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solve</a:t>
                </a:r>
                <a:r>
                  <a:rPr lang="sv-SE" dirty="0" smtClean="0"/>
                  <a:t> for)</a:t>
                </a:r>
              </a:p>
              <a:p>
                <a:r>
                  <a:rPr lang="sv-SE" dirty="0" smtClean="0"/>
                  <a:t>and v is the </a:t>
                </a:r>
                <a:r>
                  <a:rPr lang="sv-SE" dirty="0" err="1" smtClean="0"/>
                  <a:t>vector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observed</a:t>
                </a:r>
                <a:r>
                  <a:rPr lang="sv-SE" dirty="0" smtClean="0"/>
                  <a:t> signals.</a:t>
                </a:r>
              </a:p>
              <a:p>
                <a:r>
                  <a:rPr lang="sv-SE" dirty="0" smtClean="0"/>
                  <a:t>It </a:t>
                </a:r>
                <a:r>
                  <a:rPr lang="sv-SE" dirty="0" err="1" smtClean="0"/>
                  <a:t>turns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out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that</a:t>
                </a:r>
                <a:endParaRPr lang="sv-SE" dirty="0" smtClean="0"/>
              </a:p>
              <a:p>
                <a:endParaRPr lang="sv-SE" dirty="0" smtClean="0"/>
              </a:p>
              <a:p>
                <a:r>
                  <a:rPr lang="sv-S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E(v*v)=</a:t>
                </a:r>
              </a:p>
              <a:p>
                <a:endParaRPr lang="sv-SE" dirty="0" smtClean="0">
                  <a:solidFill>
                    <a:schemeClr val="tx1"/>
                  </a:solidFill>
                </a:endParaRPr>
              </a:p>
              <a:p>
                <a:endParaRPr lang="sv-S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v-SE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E(</a:t>
                </a:r>
                <a:r>
                  <a:rPr lang="sv-SE" i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sv-SE" i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sv-SE" i="1" baseline="30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r>
                  <a:rPr lang="sv-SE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v)=</a:t>
                </a:r>
                <a:endParaRPr lang="sv-S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ruta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8760"/>
                <a:ext cx="7704856" cy="5355312"/>
              </a:xfrm>
              <a:prstGeom prst="rect">
                <a:avLst/>
              </a:prstGeom>
              <a:blipFill rotWithShape="1">
                <a:blip r:embed="rId2"/>
                <a:stretch>
                  <a:fillRect l="-712" t="-569" b="-68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313133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8873"/>
            <a:ext cx="4184976" cy="9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6" y="6150522"/>
            <a:ext cx="432792" cy="52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92" y="5930921"/>
            <a:ext cx="3072691" cy="84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717" y="6046089"/>
            <a:ext cx="26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530120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(2K+1)x(2K+1) matrix</a:t>
            </a:r>
            <a:endParaRPr lang="sv-SE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176" y="621756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(2K+1)  </a:t>
            </a:r>
            <a:r>
              <a:rPr lang="sv-SE" sz="1400" b="1" dirty="0" err="1" smtClean="0"/>
              <a:t>vector</a:t>
            </a:r>
            <a:endParaRPr lang="sv-SE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Set gradient </a:t>
            </a:r>
            <a:r>
              <a:rPr lang="sv-SE" dirty="0" err="1" smtClean="0"/>
              <a:t>to</a:t>
            </a:r>
            <a:r>
              <a:rPr lang="sv-SE" dirty="0" smtClean="0"/>
              <a:t>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06486" y="2417042"/>
                <a:ext cx="2317429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sv-SE" b="0" i="1" smtClean="0">
                        <a:latin typeface="Cambria Math"/>
                      </a:rPr>
                      <m:t>=−2</m:t>
                    </m:r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sv-SE" b="0" i="1" dirty="0" smtClean="0">
                        <a:latin typeface="Cambria Math"/>
                        <a:ea typeface="Cambria Math" panose="02040503050406030204" pitchFamily="18" charset="0"/>
                      </a:rPr>
                      <m:t>+2</m:t>
                    </m:r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m:rPr>
                        <m:nor/>
                      </m:rPr>
                      <a:rPr lang="sv-S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sv-S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v-SE" dirty="0" smtClean="0"/>
                  <a:t> </a:t>
                </a:r>
                <a:endParaRPr lang="sv-SE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86" y="2417042"/>
                <a:ext cx="2317429" cy="499560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35537" y="3069002"/>
                <a:ext cx="4124271" cy="395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 −1</m:t>
                        </m:r>
                      </m:sup>
                    </m:sSup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m:rPr>
                        <m:nor/>
                      </m:rPr>
                      <a:rPr lang="sv-S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sSub>
                      <m:sSubPr>
                        <m:ctrlP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sv-SE" b="0" i="1" dirty="0" smtClean="0">
                        <a:latin typeface="Cambria Math"/>
                        <a:ea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ξ</a:t>
                </a:r>
                <a:r>
                  <a:rPr lang="sv-SE" i="1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sv-SE" i="1" dirty="0">
                            <a:latin typeface="Cambria Math"/>
                            <a:ea typeface="Cambria Math" panose="02040503050406030204" pitchFamily="18" charset="0"/>
                          </a:rPr>
                          <m:t>  −1</m:t>
                        </m:r>
                      </m:sup>
                    </m:sSup>
                  </m:oMath>
                </a14:m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ξ</a:t>
                </a:r>
                <a:r>
                  <a:rPr lang="sv-SE" dirty="0" smtClean="0"/>
                  <a:t>     </a:t>
                </a:r>
                <a:endParaRPr lang="sv-SE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37" y="3069002"/>
                <a:ext cx="4124271" cy="395686"/>
              </a:xfrm>
              <a:prstGeom prst="rect">
                <a:avLst/>
              </a:prstGeom>
              <a:blipFill rotWithShape="1">
                <a:blip r:embed="rId8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ktangel 18"/>
          <p:cNvSpPr/>
          <p:nvPr/>
        </p:nvSpPr>
        <p:spPr>
          <a:xfrm>
            <a:off x="107504" y="1700808"/>
            <a:ext cx="8424936" cy="194421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731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5" name="textruta 23"/>
          <p:cNvSpPr txBox="1"/>
          <p:nvPr/>
        </p:nvSpPr>
        <p:spPr>
          <a:xfrm>
            <a:off x="107504" y="1268760"/>
            <a:ext cx="8928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get</a:t>
            </a:r>
            <a:endParaRPr lang="sv-SE" dirty="0" smtClean="0"/>
          </a:p>
          <a:p>
            <a:endParaRPr lang="sv-SE" dirty="0"/>
          </a:p>
          <a:p>
            <a:r>
              <a:rPr lang="sv-SE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	J(K)=1 – 2Re(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ξ</a:t>
            </a:r>
            <a:r>
              <a:rPr lang="sv-SE" i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sv-SE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c)+c</a:t>
            </a:r>
            <a:r>
              <a:rPr lang="sv-SE" i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sv-SE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sv-SE" i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1" i="1" dirty="0">
              <a:solidFill>
                <a:srgbClr val="008000"/>
              </a:solidFill>
            </a:endParaRPr>
          </a:p>
          <a:p>
            <a:endParaRPr lang="sv-SE" b="1" i="1" dirty="0" smtClean="0">
              <a:solidFill>
                <a:srgbClr val="008000"/>
              </a:solidFill>
            </a:endParaRPr>
          </a:p>
          <a:p>
            <a:endParaRPr lang="sv-SE" b="0" i="1" dirty="0" smtClean="0">
              <a:solidFill>
                <a:schemeClr val="tx1"/>
              </a:solidFill>
              <a:latin typeface="Cambria Math"/>
            </a:endParaRPr>
          </a:p>
          <a:p>
            <a:endParaRPr lang="sv-SE" i="1" dirty="0" smtClean="0">
              <a:latin typeface="Cambria Math"/>
            </a:endParaRPr>
          </a:p>
          <a:p>
            <a:endParaRPr lang="sv-SE" i="1" dirty="0">
              <a:latin typeface="Cambria Math"/>
            </a:endParaRPr>
          </a:p>
          <a:p>
            <a:endParaRPr lang="sv-SE" i="1" dirty="0" smtClean="0">
              <a:latin typeface="Cambria Math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matrix inversion.</a:t>
            </a:r>
          </a:p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Set gradient </a:t>
            </a:r>
            <a:r>
              <a:rPr lang="sv-SE" dirty="0" err="1" smtClean="0"/>
              <a:t>to</a:t>
            </a:r>
            <a:r>
              <a:rPr lang="sv-SE" dirty="0" smtClean="0"/>
              <a:t>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06486" y="2417042"/>
                <a:ext cx="2317429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v-S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sv-SE" b="0" i="1" smtClean="0">
                        <a:latin typeface="Cambria Math"/>
                      </a:rPr>
                      <m:t>=−2</m:t>
                    </m:r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sv-SE" b="0" i="1" dirty="0" smtClean="0">
                        <a:latin typeface="Cambria Math"/>
                        <a:ea typeface="Cambria Math" panose="02040503050406030204" pitchFamily="18" charset="0"/>
                      </a:rPr>
                      <m:t>+2</m:t>
                    </m:r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m:rPr>
                        <m:nor/>
                      </m:rPr>
                      <a:rPr lang="sv-S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sv-S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v-SE" dirty="0" smtClean="0"/>
                  <a:t> </a:t>
                </a:r>
                <a:endParaRPr lang="sv-SE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86" y="2417042"/>
                <a:ext cx="2317429" cy="499560"/>
              </a:xfrm>
              <a:prstGeom prst="rect">
                <a:avLst/>
              </a:prstGeom>
              <a:blipFill rotWithShape="1"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35537" y="3069002"/>
                <a:ext cx="4124271" cy="395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  −1</m:t>
                        </m:r>
                      </m:sup>
                    </m:sSup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m:rPr>
                        <m:nor/>
                      </m:rPr>
                      <a:rPr lang="sv-S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sSub>
                      <m:sSubPr>
                        <m:ctrlP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sv-SE" b="0" i="1" dirty="0" smtClean="0">
                        <a:latin typeface="Cambria Math"/>
                        <a:ea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ξ</a:t>
                </a:r>
                <a:r>
                  <a:rPr lang="sv-SE" i="1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sv-SE" i="1" dirty="0">
                            <a:latin typeface="Cambria Math"/>
                            <a:ea typeface="Cambria Math" panose="02040503050406030204" pitchFamily="18" charset="0"/>
                          </a:rPr>
                          <m:t>  −1</m:t>
                        </m:r>
                      </m:sup>
                    </m:sSup>
                  </m:oMath>
                </a14:m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ξ</a:t>
                </a:r>
                <a:r>
                  <a:rPr lang="sv-SE" dirty="0" smtClean="0"/>
                  <a:t>     </a:t>
                </a:r>
                <a:endParaRPr lang="sv-SE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37" y="3069002"/>
                <a:ext cx="4124271" cy="395686"/>
              </a:xfrm>
              <a:prstGeom prst="rect">
                <a:avLst/>
              </a:prstGeom>
              <a:blipFill rotWithShape="1">
                <a:blip r:embed="rId3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ktangel 18"/>
          <p:cNvSpPr/>
          <p:nvPr/>
        </p:nvSpPr>
        <p:spPr>
          <a:xfrm>
            <a:off x="107504" y="1700808"/>
            <a:ext cx="8424936" cy="194421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436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31640" y="2060848"/>
            <a:ext cx="5616624" cy="1419373"/>
            <a:chOff x="683568" y="4581128"/>
            <a:chExt cx="7848872" cy="198348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ruta 23"/>
          <p:cNvSpPr txBox="1"/>
          <p:nvPr/>
        </p:nvSpPr>
        <p:spPr>
          <a:xfrm>
            <a:off x="1050766" y="15475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19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smtClean="0"/>
              <a:t>10.1-2: </a:t>
            </a:r>
            <a:r>
              <a:rPr lang="sv-SE" sz="3200" b="1" dirty="0" smtClean="0"/>
              <a:t>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31640" y="2060848"/>
            <a:ext cx="5616624" cy="1419373"/>
            <a:chOff x="683568" y="4581128"/>
            <a:chExt cx="7848872" cy="198348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ruta 23"/>
          <p:cNvSpPr txBox="1"/>
          <p:nvPr/>
        </p:nvSpPr>
        <p:spPr>
          <a:xfrm>
            <a:off x="1050766" y="15475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9592" y="2600950"/>
            <a:ext cx="504056" cy="1404114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608" y="403642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Equalizer</a:t>
            </a:r>
            <a:r>
              <a:rPr lang="sv-SE" dirty="0" smtClean="0"/>
              <a:t> at </a:t>
            </a:r>
            <a:r>
              <a:rPr lang="sv-SE" dirty="0" err="1" smtClean="0"/>
              <a:t>time</a:t>
            </a:r>
            <a:r>
              <a:rPr lang="sv-SE" dirty="0" smtClean="0"/>
              <a:t> t=</a:t>
            </a:r>
            <a:r>
              <a:rPr lang="sv-SE" dirty="0" err="1" smtClean="0"/>
              <a:t>kT</a:t>
            </a:r>
            <a:endParaRPr lang="sv-SE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91880" y="2600950"/>
            <a:ext cx="360040" cy="1332106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5856" y="40050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Small </a:t>
            </a:r>
            <a:r>
              <a:rPr lang="sv-SE" dirty="0" err="1" smtClean="0"/>
              <a:t>stepsize</a:t>
            </a:r>
            <a:r>
              <a:rPr lang="sv-SE" dirty="0" smtClean="0"/>
              <a:t> (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later)</a:t>
            </a:r>
            <a:endParaRPr lang="sv-S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979712" y="3267003"/>
            <a:ext cx="1296144" cy="1746173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7864" y="47879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Gradient </a:t>
            </a:r>
            <a:r>
              <a:rPr lang="sv-SE" dirty="0" err="1" smtClean="0"/>
              <a:t>vector</a:t>
            </a:r>
            <a:endParaRPr lang="sv-SE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578327" y="3267003"/>
            <a:ext cx="360040" cy="1332106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95282" y="475567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Vector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received</a:t>
            </a:r>
            <a:r>
              <a:rPr lang="sv-SE" dirty="0" smtClean="0"/>
              <a:t> symbols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4025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31640" y="2060848"/>
            <a:ext cx="5616624" cy="1419373"/>
            <a:chOff x="683568" y="4581128"/>
            <a:chExt cx="7848872" cy="198348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ruta 23"/>
          <p:cNvSpPr txBox="1"/>
          <p:nvPr/>
        </p:nvSpPr>
        <p:spPr>
          <a:xfrm>
            <a:off x="1050766" y="15475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78904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Whenever</a:t>
            </a:r>
            <a:r>
              <a:rPr lang="sv-SE" dirty="0" smtClean="0"/>
              <a:t> </a:t>
            </a:r>
            <a:r>
              <a:rPr lang="sv-SE" b="1" dirty="0" err="1" smtClean="0"/>
              <a:t>G</a:t>
            </a:r>
            <a:r>
              <a:rPr lang="sv-SE" baseline="-25000" dirty="0" err="1" smtClean="0"/>
              <a:t>k</a:t>
            </a:r>
            <a:r>
              <a:rPr lang="sv-SE" dirty="0" smtClean="0"/>
              <a:t> = </a:t>
            </a:r>
            <a:r>
              <a:rPr lang="sv-SE" b="1" dirty="0" smtClean="0"/>
              <a:t>0</a:t>
            </a:r>
            <a:r>
              <a:rPr lang="sv-SE" dirty="0" smtClean="0"/>
              <a:t>, the gradient is </a:t>
            </a:r>
            <a:r>
              <a:rPr lang="sv-SE" b="1" dirty="0" smtClean="0"/>
              <a:t>0</a:t>
            </a:r>
            <a:r>
              <a:rPr lang="sv-SE" dirty="0" smtClean="0"/>
              <a:t> and the optimal </a:t>
            </a:r>
            <a:r>
              <a:rPr lang="sv-SE" dirty="0" err="1" smtClean="0"/>
              <a:t>point</a:t>
            </a:r>
            <a:r>
              <a:rPr lang="sv-SE" dirty="0" smtClean="0"/>
              <a:t> is </a:t>
            </a:r>
            <a:r>
              <a:rPr lang="sv-SE" dirty="0" err="1" smtClean="0"/>
              <a:t>reached</a:t>
            </a:r>
            <a:r>
              <a:rPr lang="sv-SE" dirty="0" smtClean="0"/>
              <a:t> (</a:t>
            </a:r>
            <a:r>
              <a:rPr lang="sv-SE" dirty="0" err="1" smtClean="0"/>
              <a:t>since</a:t>
            </a:r>
            <a:r>
              <a:rPr lang="sv-SE" dirty="0" smtClean="0"/>
              <a:t> J(K) is </a:t>
            </a:r>
            <a:r>
              <a:rPr lang="sv-SE" dirty="0" err="1" smtClean="0"/>
              <a:t>quadratic</a:t>
            </a:r>
            <a:r>
              <a:rPr lang="sv-SE" dirty="0" smtClean="0"/>
              <a:t> and </a:t>
            </a:r>
            <a:r>
              <a:rPr lang="sv-SE" dirty="0" err="1" smtClean="0"/>
              <a:t>therefore</a:t>
            </a:r>
            <a:r>
              <a:rPr lang="sv-SE" dirty="0" smtClean="0"/>
              <a:t>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stationary</a:t>
            </a:r>
            <a:r>
              <a:rPr lang="sv-SE" dirty="0" smtClean="0"/>
              <a:t> </a:t>
            </a:r>
            <a:r>
              <a:rPr lang="sv-SE" dirty="0" err="1" smtClean="0"/>
              <a:t>point</a:t>
            </a:r>
            <a:r>
              <a:rPr lang="sv-SE" dirty="0" smtClean="0"/>
              <a:t> is a global optimum)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9766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smtClean="0"/>
              <a:t>10.1-2: </a:t>
            </a:r>
            <a:r>
              <a:rPr lang="sv-SE" sz="3200" b="1" dirty="0" smtClean="0"/>
              <a:t>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31640" y="2060848"/>
            <a:ext cx="5616624" cy="1419373"/>
            <a:chOff x="683568" y="4581128"/>
            <a:chExt cx="7848872" cy="198348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ruta 23"/>
          <p:cNvSpPr txBox="1"/>
          <p:nvPr/>
        </p:nvSpPr>
        <p:spPr>
          <a:xfrm>
            <a:off x="1050766" y="15475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645024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Basic problem: </a:t>
            </a:r>
            <a:r>
              <a:rPr lang="sv-SE" dirty="0" smtClean="0"/>
              <a:t>The gradient 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el-GR" b="1" dirty="0" smtClean="0"/>
              <a:t>Γ</a:t>
            </a:r>
            <a:r>
              <a:rPr lang="sv-SE" dirty="0" smtClean="0"/>
              <a:t> and </a:t>
            </a:r>
            <a:r>
              <a:rPr lang="el-GR" b="1" dirty="0" smtClean="0"/>
              <a:t>ξ</a:t>
            </a:r>
            <a:r>
              <a:rPr lang="sv-SE" b="1" dirty="0" smtClean="0"/>
              <a:t> </a:t>
            </a:r>
            <a:r>
              <a:rPr lang="sv-SE" dirty="0" smtClean="0"/>
              <a:t>,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unknown</a:t>
            </a:r>
            <a:r>
              <a:rPr lang="sv-SE" dirty="0" smtClean="0"/>
              <a:t> (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sv-SE" dirty="0" err="1" smtClean="0"/>
              <a:t>channel</a:t>
            </a:r>
            <a:r>
              <a:rPr lang="sv-SE" dirty="0" smtClean="0"/>
              <a:t>)</a:t>
            </a:r>
          </a:p>
          <a:p>
            <a:r>
              <a:rPr lang="sv-SE" dirty="0" smtClean="0"/>
              <a:t>As a </a:t>
            </a:r>
            <a:r>
              <a:rPr lang="sv-SE" dirty="0" err="1" smtClean="0"/>
              <a:t>remedy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estimates</a:t>
            </a:r>
            <a:endParaRPr lang="sv-S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22132"/>
            <a:ext cx="2532906" cy="5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5"/>
            <a:ext cx="1925735" cy="6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14"/>
          <p:cNvSpPr/>
          <p:nvPr/>
        </p:nvSpPr>
        <p:spPr>
          <a:xfrm>
            <a:off x="2935909" y="4387951"/>
            <a:ext cx="2788220" cy="1262709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197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31640" y="2060848"/>
            <a:ext cx="5616624" cy="1419373"/>
            <a:chOff x="683568" y="4581128"/>
            <a:chExt cx="7848872" cy="198348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ruta 23"/>
          <p:cNvSpPr txBox="1"/>
          <p:nvPr/>
        </p:nvSpPr>
        <p:spPr>
          <a:xfrm>
            <a:off x="1050766" y="15475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645024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Basic problem: </a:t>
            </a:r>
            <a:r>
              <a:rPr lang="sv-SE" dirty="0" smtClean="0"/>
              <a:t>The gradient 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el-GR" b="1" dirty="0" smtClean="0"/>
              <a:t>Γ</a:t>
            </a:r>
            <a:r>
              <a:rPr lang="sv-SE" dirty="0" smtClean="0"/>
              <a:t> and </a:t>
            </a:r>
            <a:r>
              <a:rPr lang="el-GR" b="1" dirty="0" smtClean="0"/>
              <a:t>ξ</a:t>
            </a:r>
            <a:r>
              <a:rPr lang="sv-SE" b="1" dirty="0" smtClean="0"/>
              <a:t> </a:t>
            </a:r>
            <a:r>
              <a:rPr lang="sv-SE" dirty="0" smtClean="0"/>
              <a:t>,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unknown</a:t>
            </a:r>
            <a:r>
              <a:rPr lang="sv-SE" dirty="0" smtClean="0"/>
              <a:t> (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sv-SE" dirty="0" err="1" smtClean="0"/>
              <a:t>channel</a:t>
            </a:r>
            <a:r>
              <a:rPr lang="sv-SE" dirty="0" smtClean="0"/>
              <a:t>)</a:t>
            </a:r>
          </a:p>
          <a:p>
            <a:r>
              <a:rPr lang="sv-SE" dirty="0" smtClean="0"/>
              <a:t>As a </a:t>
            </a:r>
            <a:r>
              <a:rPr lang="sv-SE" dirty="0" err="1" smtClean="0"/>
              <a:t>remedy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estimates</a:t>
            </a:r>
            <a:endParaRPr lang="sv-S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22132"/>
            <a:ext cx="2532906" cy="5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5"/>
            <a:ext cx="1925735" cy="6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14"/>
          <p:cNvSpPr/>
          <p:nvPr/>
        </p:nvSpPr>
        <p:spPr>
          <a:xfrm>
            <a:off x="2935909" y="4387951"/>
            <a:ext cx="2788220" cy="1262709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107504" y="5877272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The </a:t>
            </a:r>
            <a:r>
              <a:rPr lang="sv-SE" sz="2000" b="1" dirty="0" err="1" smtClean="0"/>
              <a:t>estimator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the gradient is </a:t>
            </a:r>
            <a:r>
              <a:rPr lang="sv-SE" sz="2000" b="1" dirty="0" err="1" smtClean="0"/>
              <a:t>unbiased</a:t>
            </a:r>
            <a:endParaRPr lang="sv-S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64200"/>
            <a:ext cx="1589162" cy="4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0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look on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sv-SE" sz="2400" i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35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6" y="1844824"/>
            <a:ext cx="22240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23289"/>
            <a:ext cx="864096" cy="4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966089"/>
            <a:ext cx="544066" cy="3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40" y="2688344"/>
            <a:ext cx="807604" cy="3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031119"/>
            <a:ext cx="288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2839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1" y="2670296"/>
            <a:ext cx="1264965" cy="36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860032" y="2688344"/>
            <a:ext cx="126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noise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24997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332" y="3645024"/>
            <a:ext cx="534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Optimal receiver front-end is a </a:t>
            </a:r>
            <a:r>
              <a:rPr lang="sv-SE" b="1" dirty="0" err="1" smtClean="0">
                <a:solidFill>
                  <a:srgbClr val="FF0000"/>
                </a:solidFill>
              </a:rPr>
              <a:t>matched</a:t>
            </a:r>
            <a:r>
              <a:rPr lang="sv-SE" b="1" dirty="0" smtClean="0">
                <a:solidFill>
                  <a:srgbClr val="FF0000"/>
                </a:solidFill>
              </a:rPr>
              <a:t> filter</a:t>
            </a: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" y="4523593"/>
            <a:ext cx="632557" cy="4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35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39628" y="4394447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11" y="4496285"/>
            <a:ext cx="930969" cy="3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60" y="5007304"/>
            <a:ext cx="2522513" cy="5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8637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71900" y="4293096"/>
            <a:ext cx="468052" cy="389383"/>
          </a:xfrm>
          <a:prstGeom prst="line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1749" y="4669133"/>
            <a:ext cx="748283" cy="0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59" y="3888502"/>
            <a:ext cx="1857338" cy="6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26756" y="4785845"/>
            <a:ext cx="390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>
                <a:solidFill>
                  <a:srgbClr val="FF0000"/>
                </a:solidFill>
              </a:rPr>
              <a:t>What</a:t>
            </a:r>
            <a:r>
              <a:rPr lang="sv-SE" sz="2000" b="1" dirty="0" smtClean="0">
                <a:solidFill>
                  <a:srgbClr val="FF0000"/>
                </a:solidFill>
              </a:rPr>
              <a:t> is the statistics </a:t>
            </a:r>
            <a:r>
              <a:rPr lang="sv-SE" sz="2000" b="1" dirty="0" err="1" smtClean="0">
                <a:solidFill>
                  <a:srgbClr val="FF0000"/>
                </a:solidFill>
              </a:rPr>
              <a:t>of</a:t>
            </a:r>
            <a:r>
              <a:rPr lang="sv-SE" sz="2000" b="1" dirty="0" smtClean="0">
                <a:solidFill>
                  <a:srgbClr val="FF0000"/>
                </a:solidFill>
              </a:rPr>
              <a:t> </a:t>
            </a:r>
            <a:r>
              <a:rPr lang="sv-SE" sz="20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r>
              <a:rPr lang="sv-SE" sz="2000" b="1" i="1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sv-SE" sz="2000" b="1" dirty="0" smtClean="0">
                <a:solidFill>
                  <a:srgbClr val="FF0000"/>
                </a:solidFill>
              </a:rPr>
              <a:t> and </a:t>
            </a:r>
            <a:r>
              <a:rPr lang="sv-SE" sz="2000" b="1" i="1" dirty="0" err="1" smtClean="0">
                <a:solidFill>
                  <a:srgbClr val="FF0000"/>
                </a:solidFill>
              </a:rPr>
              <a:t>v</a:t>
            </a:r>
            <a:r>
              <a:rPr lang="sv-SE" sz="2000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sz="2000" b="1" dirty="0" smtClean="0">
                <a:solidFill>
                  <a:srgbClr val="FF0000"/>
                </a:solidFill>
              </a:rPr>
              <a:t> ?</a:t>
            </a:r>
            <a:endParaRPr lang="sv-S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50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31640" y="2060848"/>
            <a:ext cx="5616624" cy="1419373"/>
            <a:chOff x="683568" y="4581128"/>
            <a:chExt cx="7848872" cy="1983482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ruta 23"/>
          <p:cNvSpPr txBox="1"/>
          <p:nvPr/>
        </p:nvSpPr>
        <p:spPr>
          <a:xfrm>
            <a:off x="1050766" y="15475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645024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Basic problem: </a:t>
            </a:r>
            <a:r>
              <a:rPr lang="sv-SE" dirty="0" smtClean="0"/>
              <a:t>The gradient 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el-GR" b="1" dirty="0" smtClean="0"/>
              <a:t>Γ</a:t>
            </a:r>
            <a:r>
              <a:rPr lang="sv-SE" dirty="0" smtClean="0"/>
              <a:t> and </a:t>
            </a:r>
            <a:r>
              <a:rPr lang="el-GR" b="1" dirty="0" smtClean="0"/>
              <a:t>ξ</a:t>
            </a:r>
            <a:r>
              <a:rPr lang="sv-SE" b="1" dirty="0" smtClean="0"/>
              <a:t> </a:t>
            </a:r>
            <a:r>
              <a:rPr lang="sv-SE" dirty="0" smtClean="0"/>
              <a:t>,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unknown</a:t>
            </a:r>
            <a:r>
              <a:rPr lang="sv-SE" dirty="0" smtClean="0"/>
              <a:t> (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sv-SE" dirty="0" err="1" smtClean="0"/>
              <a:t>channel</a:t>
            </a:r>
            <a:r>
              <a:rPr lang="sv-SE" dirty="0" smtClean="0"/>
              <a:t>)</a:t>
            </a:r>
          </a:p>
          <a:p>
            <a:r>
              <a:rPr lang="sv-SE" dirty="0" smtClean="0"/>
              <a:t>As a </a:t>
            </a:r>
            <a:r>
              <a:rPr lang="sv-SE" dirty="0" err="1" smtClean="0"/>
              <a:t>remedy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estimates</a:t>
            </a:r>
            <a:endParaRPr lang="sv-S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9" y="4404728"/>
            <a:ext cx="2532906" cy="5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1" y="5095771"/>
            <a:ext cx="1925735" cy="6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14"/>
          <p:cNvSpPr/>
          <p:nvPr/>
        </p:nvSpPr>
        <p:spPr>
          <a:xfrm>
            <a:off x="395536" y="4470547"/>
            <a:ext cx="2788220" cy="1262709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107504" y="5877272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The </a:t>
            </a:r>
            <a:r>
              <a:rPr lang="sv-SE" sz="2000" b="1" dirty="0" err="1" smtClean="0"/>
              <a:t>estimator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the gradient is </a:t>
            </a:r>
            <a:r>
              <a:rPr lang="sv-SE" sz="2000" b="1" dirty="0" err="1" smtClean="0"/>
              <a:t>unbiased</a:t>
            </a:r>
            <a:endParaRPr lang="sv-S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64200"/>
            <a:ext cx="1589162" cy="4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96" y="4657621"/>
            <a:ext cx="419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4"/>
          <p:cNvSpPr/>
          <p:nvPr/>
        </p:nvSpPr>
        <p:spPr>
          <a:xfrm>
            <a:off x="3964136" y="4657622"/>
            <a:ext cx="4352280" cy="876300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4594348" y="4204673"/>
            <a:ext cx="336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0000"/>
                </a:solidFill>
              </a:rPr>
              <a:t>LMS </a:t>
            </a:r>
            <a:r>
              <a:rPr lang="sv-SE" sz="2000" b="1" dirty="0" err="1" smtClean="0">
                <a:solidFill>
                  <a:srgbClr val="FF0000"/>
                </a:solidFill>
              </a:rPr>
              <a:t>algorithm</a:t>
            </a:r>
            <a:r>
              <a:rPr lang="sv-SE" sz="2000" b="1" dirty="0" smtClean="0">
                <a:solidFill>
                  <a:srgbClr val="FF0000"/>
                </a:solidFill>
              </a:rPr>
              <a:t> (</a:t>
            </a:r>
            <a:r>
              <a:rPr lang="sv-SE" sz="2000" b="1" dirty="0" err="1" smtClean="0">
                <a:solidFill>
                  <a:srgbClr val="FF0000"/>
                </a:solidFill>
              </a:rPr>
              <a:t>very</a:t>
            </a:r>
            <a:r>
              <a:rPr lang="sv-SE" sz="2000" b="1" dirty="0" smtClean="0">
                <a:solidFill>
                  <a:srgbClr val="FF0000"/>
                </a:solidFill>
              </a:rPr>
              <a:t> </a:t>
            </a:r>
            <a:r>
              <a:rPr lang="sv-SE" sz="2000" b="1" dirty="0" err="1" smtClean="0">
                <a:solidFill>
                  <a:srgbClr val="FF0000"/>
                </a:solidFill>
              </a:rPr>
              <a:t>famous</a:t>
            </a:r>
            <a:r>
              <a:rPr lang="sv-SE" sz="20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3170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10.1-2: MMSE. The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611560" y="371703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far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symbols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present.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period,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symbols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sv-S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sv-SE" sz="2400" i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sv-SE" sz="2400" i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96" y="2420887"/>
            <a:ext cx="419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5948" y="1967939"/>
            <a:ext cx="336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0000"/>
                </a:solidFill>
              </a:rPr>
              <a:t>LMS </a:t>
            </a:r>
            <a:r>
              <a:rPr lang="sv-SE" sz="2000" b="1" dirty="0" err="1" smtClean="0">
                <a:solidFill>
                  <a:srgbClr val="FF0000"/>
                </a:solidFill>
              </a:rPr>
              <a:t>algorithm</a:t>
            </a:r>
            <a:r>
              <a:rPr lang="sv-SE" sz="2000" b="1" dirty="0" smtClean="0">
                <a:solidFill>
                  <a:srgbClr val="FF0000"/>
                </a:solidFill>
              </a:rPr>
              <a:t> (</a:t>
            </a:r>
            <a:r>
              <a:rPr lang="sv-SE" sz="2000" b="1" dirty="0" err="1" smtClean="0">
                <a:solidFill>
                  <a:srgbClr val="FF0000"/>
                </a:solidFill>
              </a:rPr>
              <a:t>very</a:t>
            </a:r>
            <a:r>
              <a:rPr lang="sv-SE" sz="2000" b="1" dirty="0" smtClean="0">
                <a:solidFill>
                  <a:srgbClr val="FF0000"/>
                </a:solidFill>
              </a:rPr>
              <a:t> </a:t>
            </a:r>
            <a:r>
              <a:rPr lang="sv-SE" sz="2000" b="1" dirty="0" err="1" smtClean="0">
                <a:solidFill>
                  <a:srgbClr val="FF0000"/>
                </a:solidFill>
              </a:rPr>
              <a:t>famous</a:t>
            </a:r>
            <a:r>
              <a:rPr lang="sv-SE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Rektangel 14"/>
          <p:cNvSpPr/>
          <p:nvPr/>
        </p:nvSpPr>
        <p:spPr>
          <a:xfrm>
            <a:off x="2166591" y="2368049"/>
            <a:ext cx="4352280" cy="876300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36" y="5316804"/>
            <a:ext cx="419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20" y="553282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14"/>
          <p:cNvSpPr/>
          <p:nvPr/>
        </p:nvSpPr>
        <p:spPr>
          <a:xfrm>
            <a:off x="2163936" y="5323279"/>
            <a:ext cx="4352280" cy="876300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4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10.1-3: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gradient information, i.e., </a:t>
            </a: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400" i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6229" y="1623803"/>
            <a:ext cx="5616624" cy="1419373"/>
            <a:chOff x="683568" y="4581128"/>
            <a:chExt cx="7848872" cy="198348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7749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10.1-3: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gradient information, i.e., </a:t>
            </a: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400" i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6229" y="1623803"/>
            <a:ext cx="5616624" cy="1419373"/>
            <a:chOff x="683568" y="4581128"/>
            <a:chExt cx="7848872" cy="198348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9"/>
            <a:ext cx="5314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14"/>
          <p:cNvSpPr/>
          <p:nvPr/>
        </p:nvSpPr>
        <p:spPr>
          <a:xfrm>
            <a:off x="1691680" y="3923827"/>
            <a:ext cx="5458966" cy="1449389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1" y="5589240"/>
            <a:ext cx="2533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83" y="5670202"/>
            <a:ext cx="2466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70202"/>
            <a:ext cx="2019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4"/>
          <p:cNvSpPr/>
          <p:nvPr/>
        </p:nvSpPr>
        <p:spPr>
          <a:xfrm>
            <a:off x="267692" y="5445224"/>
            <a:ext cx="8624788" cy="1377381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23"/>
          <p:cNvSpPr txBox="1"/>
          <p:nvPr/>
        </p:nvSpPr>
        <p:spPr>
          <a:xfrm>
            <a:off x="2834891" y="6328509"/>
            <a:ext cx="317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endParaRPr lang="sv-SE" sz="2400" i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80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91" y="4345107"/>
            <a:ext cx="5298157" cy="66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10.1-3: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gradient information, i.e., </a:t>
            </a: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400" i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6229" y="1623803"/>
            <a:ext cx="5616624" cy="1419373"/>
            <a:chOff x="683568" y="4581128"/>
            <a:chExt cx="7848872" cy="198348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76676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65" y="5335885"/>
              <a:ext cx="75342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ktangel 14"/>
          <p:cNvSpPr/>
          <p:nvPr/>
        </p:nvSpPr>
        <p:spPr>
          <a:xfrm>
            <a:off x="1705322" y="3923827"/>
            <a:ext cx="5458966" cy="1449389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1" y="5589240"/>
            <a:ext cx="2533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83" y="5670202"/>
            <a:ext cx="2466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70202"/>
            <a:ext cx="2019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4"/>
          <p:cNvSpPr/>
          <p:nvPr/>
        </p:nvSpPr>
        <p:spPr>
          <a:xfrm>
            <a:off x="267692" y="5445224"/>
            <a:ext cx="8624788" cy="1377381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23"/>
          <p:cNvSpPr txBox="1"/>
          <p:nvPr/>
        </p:nvSpPr>
        <p:spPr>
          <a:xfrm>
            <a:off x="2834891" y="6328509"/>
            <a:ext cx="317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endParaRPr lang="sv-SE" sz="2400" i="1" baseline="-25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66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10.1-3: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homogenous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provided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19" y="2132856"/>
            <a:ext cx="4057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4"/>
          <p:cNvSpPr/>
          <p:nvPr/>
        </p:nvSpPr>
        <p:spPr>
          <a:xfrm>
            <a:off x="1998390" y="2041571"/>
            <a:ext cx="4445818" cy="883373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27" y="3501008"/>
            <a:ext cx="6570117" cy="43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1919114" cy="8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77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10.1-3: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9208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homogenous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provided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fast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1-</a:t>
            </a:r>
            <a:r>
              <a:rPr lang="el-GR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Δλ</a:t>
            </a:r>
            <a:r>
              <a:rPr lang="sv-SE" b="1" i="1" baseline="-25000" dirty="0" smtClean="0">
                <a:solidFill>
                  <a:srgbClr val="0070C0"/>
                </a:solidFill>
                <a:cs typeface="Arial" panose="020B0604020202020204" pitchFamily="34" charset="0"/>
              </a:rPr>
              <a:t>k</a:t>
            </a:r>
            <a:r>
              <a:rPr lang="sv-S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small.</a:t>
            </a:r>
          </a:p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small </a:t>
            </a:r>
            <a:r>
              <a:rPr lang="el-GR" b="1" i="1" dirty="0">
                <a:solidFill>
                  <a:srgbClr val="0070C0"/>
                </a:solidFill>
                <a:cs typeface="Arial" panose="020B0604020202020204" pitchFamily="34" charset="0"/>
              </a:rPr>
              <a:t>λ</a:t>
            </a:r>
            <a:r>
              <a:rPr lang="sv-SE" b="1" i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k</a:t>
            </a:r>
            <a:r>
              <a:rPr lang="sv-S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sv-S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speed</a:t>
            </a:r>
            <a:endParaRPr lang="sv-SE" baseline="-25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19" y="2132856"/>
            <a:ext cx="4057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4"/>
          <p:cNvSpPr/>
          <p:nvPr/>
        </p:nvSpPr>
        <p:spPr>
          <a:xfrm>
            <a:off x="1998390" y="2041571"/>
            <a:ext cx="4445818" cy="883373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27" y="3501008"/>
            <a:ext cx="6570117" cy="43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1919114" cy="8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9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10.1-3: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sv-S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</a:t>
            </a:r>
            <a:r>
              <a:rPr lang="sv-SE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sv-S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matrix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sv-SE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Szegö’s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4184976" cy="9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9572" y="4180438"/>
                <a:ext cx="698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The </a:t>
                </a:r>
                <a:r>
                  <a:rPr lang="sv-SE" dirty="0" err="1" smtClean="0"/>
                  <a:t>eigenvalues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</a:t>
                </a:r>
                <a:r>
                  <a:rPr lang="el-GR" b="1" dirty="0" smtClean="0"/>
                  <a:t>Γ</a:t>
                </a:r>
                <a:r>
                  <a:rPr lang="sv-SE" dirty="0"/>
                  <a:t> </a:t>
                </a:r>
                <a:r>
                  <a:rPr lang="sv-SE" dirty="0" err="1" smtClean="0"/>
                  <a:t>converges</a:t>
                </a:r>
                <a:r>
                  <a:rPr lang="sv-SE" dirty="0" smtClean="0"/>
                  <a:t> for </a:t>
                </a:r>
                <a:r>
                  <a:rPr lang="sv-SE" dirty="0" err="1" smtClean="0"/>
                  <a:t>large</a:t>
                </a:r>
                <a:r>
                  <a:rPr lang="sv-SE" dirty="0" smtClean="0"/>
                  <a:t> K </a:t>
                </a:r>
                <a:r>
                  <a:rPr lang="sv-SE" dirty="0" err="1" smtClean="0"/>
                  <a:t>to</a:t>
                </a:r>
                <a:r>
                  <a:rPr lang="sv-SE" dirty="0" smtClean="0"/>
                  <a:t> the </a:t>
                </a:r>
                <a:r>
                  <a:rPr lang="sv-SE" dirty="0" err="1" smtClean="0"/>
                  <a:t>spectrum</a:t>
                </a:r>
                <a:r>
                  <a:rPr lang="sv-S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v-SE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sv-S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v-SE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4180438"/>
                <a:ext cx="69847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98" t="-8333" b="-2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ktangel 14"/>
          <p:cNvSpPr/>
          <p:nvPr/>
        </p:nvSpPr>
        <p:spPr>
          <a:xfrm>
            <a:off x="484585" y="4020759"/>
            <a:ext cx="7077124" cy="688690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2391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10.1-3: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sv-S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</a:t>
            </a:r>
            <a:r>
              <a:rPr lang="sv-SE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sv-S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matrix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sv-SE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Szegö’s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sv-SE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4184976" cy="9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9572" y="4180438"/>
                <a:ext cx="6984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The </a:t>
                </a:r>
                <a:r>
                  <a:rPr lang="sv-SE" dirty="0" err="1" smtClean="0"/>
                  <a:t>eigenvalues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</a:t>
                </a:r>
                <a:r>
                  <a:rPr lang="el-GR" b="1" dirty="0" smtClean="0"/>
                  <a:t>Γ</a:t>
                </a:r>
                <a:r>
                  <a:rPr lang="sv-SE" dirty="0"/>
                  <a:t> </a:t>
                </a:r>
                <a:r>
                  <a:rPr lang="sv-SE" dirty="0" err="1" smtClean="0"/>
                  <a:t>converges</a:t>
                </a:r>
                <a:r>
                  <a:rPr lang="sv-SE" dirty="0" smtClean="0"/>
                  <a:t> for </a:t>
                </a:r>
                <a:r>
                  <a:rPr lang="sv-SE" dirty="0" err="1" smtClean="0"/>
                  <a:t>large</a:t>
                </a:r>
                <a:r>
                  <a:rPr lang="sv-SE" dirty="0" smtClean="0"/>
                  <a:t> K </a:t>
                </a:r>
                <a:r>
                  <a:rPr lang="sv-SE" dirty="0" err="1" smtClean="0"/>
                  <a:t>to</a:t>
                </a:r>
                <a:r>
                  <a:rPr lang="sv-SE" dirty="0" smtClean="0"/>
                  <a:t> the </a:t>
                </a:r>
                <a:r>
                  <a:rPr lang="sv-SE" dirty="0" err="1" smtClean="0"/>
                  <a:t>spectrum</a:t>
                </a:r>
                <a:r>
                  <a:rPr lang="sv-S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v-SE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sv-S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v-SE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4180438"/>
                <a:ext cx="69847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98" t="-8333" b="-2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ktangel 14"/>
          <p:cNvSpPr/>
          <p:nvPr/>
        </p:nvSpPr>
        <p:spPr>
          <a:xfrm>
            <a:off x="484585" y="4020759"/>
            <a:ext cx="7077124" cy="688690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71800" y="6196425"/>
            <a:ext cx="1795400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77263" y="5110469"/>
            <a:ext cx="0" cy="1174287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ktangel 18"/>
          <p:cNvSpPr/>
          <p:nvPr/>
        </p:nvSpPr>
        <p:spPr>
          <a:xfrm>
            <a:off x="1475656" y="5085184"/>
            <a:ext cx="3312368" cy="1332066"/>
          </a:xfrm>
          <a:prstGeom prst="rect">
            <a:avLst/>
          </a:prstGeom>
          <a:noFill/>
          <a:ln w="412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5"/>
          <p:cNvSpPr/>
          <p:nvPr/>
        </p:nvSpPr>
        <p:spPr>
          <a:xfrm>
            <a:off x="2981325" y="5358022"/>
            <a:ext cx="1285875" cy="648201"/>
          </a:xfrm>
          <a:custGeom>
            <a:avLst/>
            <a:gdLst>
              <a:gd name="connsiteX0" fmla="*/ 0 w 1285875"/>
              <a:gd name="connsiteY0" fmla="*/ 90278 h 648201"/>
              <a:gd name="connsiteX1" fmla="*/ 257175 w 1285875"/>
              <a:gd name="connsiteY1" fmla="*/ 4553 h 648201"/>
              <a:gd name="connsiteX2" fmla="*/ 428625 w 1285875"/>
              <a:gd name="connsiteY2" fmla="*/ 214103 h 648201"/>
              <a:gd name="connsiteX3" fmla="*/ 542925 w 1285875"/>
              <a:gd name="connsiteY3" fmla="*/ 595103 h 648201"/>
              <a:gd name="connsiteX4" fmla="*/ 723900 w 1285875"/>
              <a:gd name="connsiteY4" fmla="*/ 633203 h 648201"/>
              <a:gd name="connsiteX5" fmla="*/ 876300 w 1285875"/>
              <a:gd name="connsiteY5" fmla="*/ 480803 h 648201"/>
              <a:gd name="connsiteX6" fmla="*/ 981075 w 1285875"/>
              <a:gd name="connsiteY6" fmla="*/ 195053 h 648201"/>
              <a:gd name="connsiteX7" fmla="*/ 1133475 w 1285875"/>
              <a:gd name="connsiteY7" fmla="*/ 118853 h 648201"/>
              <a:gd name="connsiteX8" fmla="*/ 1285875 w 1285875"/>
              <a:gd name="connsiteY8" fmla="*/ 118853 h 64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648201">
                <a:moveTo>
                  <a:pt x="0" y="90278"/>
                </a:moveTo>
                <a:cubicBezTo>
                  <a:pt x="92869" y="37097"/>
                  <a:pt x="185738" y="-16084"/>
                  <a:pt x="257175" y="4553"/>
                </a:cubicBezTo>
                <a:cubicBezTo>
                  <a:pt x="328612" y="25190"/>
                  <a:pt x="381000" y="115678"/>
                  <a:pt x="428625" y="214103"/>
                </a:cubicBezTo>
                <a:cubicBezTo>
                  <a:pt x="476250" y="312528"/>
                  <a:pt x="493713" y="525253"/>
                  <a:pt x="542925" y="595103"/>
                </a:cubicBezTo>
                <a:cubicBezTo>
                  <a:pt x="592137" y="664953"/>
                  <a:pt x="668338" y="652253"/>
                  <a:pt x="723900" y="633203"/>
                </a:cubicBezTo>
                <a:cubicBezTo>
                  <a:pt x="779463" y="614153"/>
                  <a:pt x="833438" y="553828"/>
                  <a:pt x="876300" y="480803"/>
                </a:cubicBezTo>
                <a:cubicBezTo>
                  <a:pt x="919162" y="407778"/>
                  <a:pt x="938213" y="255378"/>
                  <a:pt x="981075" y="195053"/>
                </a:cubicBezTo>
                <a:cubicBezTo>
                  <a:pt x="1023937" y="134728"/>
                  <a:pt x="1082675" y="131553"/>
                  <a:pt x="1133475" y="118853"/>
                </a:cubicBezTo>
                <a:cubicBezTo>
                  <a:pt x="1184275" y="106153"/>
                  <a:pt x="1235075" y="112503"/>
                  <a:pt x="1285875" y="1188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4139952" y="614625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π</a:t>
            </a:r>
            <a:endParaRPr lang="sv-S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13208" y="4925803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5008304" y="549745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sv-SE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sv-SE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75856" y="5166332"/>
            <a:ext cx="2319468" cy="184666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1"/>
          </p:cNvCxnSpPr>
          <p:nvPr/>
        </p:nvCxnSpPr>
        <p:spPr>
          <a:xfrm flipH="1">
            <a:off x="3628290" y="5682122"/>
            <a:ext cx="1380014" cy="315441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2200" y="568037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worse</a:t>
            </a:r>
            <a:r>
              <a:rPr lang="sv-SE" dirty="0" smtClean="0"/>
              <a:t> the </a:t>
            </a:r>
            <a:r>
              <a:rPr lang="sv-SE" dirty="0" err="1" smtClean="0"/>
              <a:t>channel</a:t>
            </a:r>
            <a:r>
              <a:rPr lang="sv-SE" dirty="0" smtClean="0"/>
              <a:t>, the </a:t>
            </a:r>
            <a:r>
              <a:rPr lang="sv-SE" dirty="0" err="1" smtClean="0"/>
              <a:t>slower</a:t>
            </a:r>
            <a:r>
              <a:rPr lang="sv-SE" dirty="0" smtClean="0"/>
              <a:t> the </a:t>
            </a:r>
            <a:r>
              <a:rPr lang="sv-SE" dirty="0" err="1" smtClean="0"/>
              <a:t>convergence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LMS</a:t>
            </a:r>
            <a:endParaRPr lang="sv-SE" dirty="0"/>
          </a:p>
        </p:txBody>
      </p:sp>
      <p:sp>
        <p:nvSpPr>
          <p:cNvPr id="28" name="Rektangel 14"/>
          <p:cNvSpPr/>
          <p:nvPr/>
        </p:nvSpPr>
        <p:spPr>
          <a:xfrm>
            <a:off x="6232288" y="5680379"/>
            <a:ext cx="2739232" cy="954212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794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10.1-4: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gradients, not for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5656" y="2699767"/>
            <a:ext cx="5031457" cy="1832926"/>
            <a:chOff x="251520" y="2857616"/>
            <a:chExt cx="5031457" cy="1832926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857616"/>
              <a:ext cx="4860206" cy="117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032915"/>
              <a:ext cx="4671417" cy="65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336129" y="4836931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reduce</a:t>
            </a:r>
            <a:r>
              <a:rPr lang="sv-SE" dirty="0" smtClean="0"/>
              <a:t> the </a:t>
            </a:r>
            <a:r>
              <a:rPr lang="sv-SE" dirty="0" err="1" smtClean="0"/>
              <a:t>effect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noisy</a:t>
            </a:r>
            <a:r>
              <a:rPr lang="sv-SE" dirty="0" smtClean="0"/>
              <a:t> gradients by </a:t>
            </a:r>
            <a:r>
              <a:rPr lang="sv-SE" dirty="0" err="1" smtClean="0"/>
              <a:t>using</a:t>
            </a:r>
            <a:r>
              <a:rPr lang="sv-SE" dirty="0" smtClean="0"/>
              <a:t> a small </a:t>
            </a:r>
            <a:r>
              <a:rPr lang="sv-SE" dirty="0" err="1" smtClean="0"/>
              <a:t>stepsize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convergence</a:t>
            </a:r>
            <a:r>
              <a:rPr lang="sv-SE" dirty="0" smtClean="0"/>
              <a:t> is </a:t>
            </a:r>
            <a:r>
              <a:rPr lang="sv-SE" dirty="0" err="1" smtClean="0"/>
              <a:t>slower</a:t>
            </a:r>
            <a:r>
              <a:rPr lang="sv-SE" dirty="0" smtClean="0"/>
              <a:t> in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endParaRPr lang="sv-SE" dirty="0"/>
          </a:p>
        </p:txBody>
      </p:sp>
      <p:sp>
        <p:nvSpPr>
          <p:cNvPr id="23" name="Rektangel 14"/>
          <p:cNvSpPr/>
          <p:nvPr/>
        </p:nvSpPr>
        <p:spPr>
          <a:xfrm>
            <a:off x="323528" y="4809227"/>
            <a:ext cx="2532881" cy="1590727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9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look on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sv-SE" sz="2400" i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35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6" y="1844824"/>
            <a:ext cx="22240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23289"/>
            <a:ext cx="864096" cy="4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966089"/>
            <a:ext cx="544066" cy="3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40" y="2688344"/>
            <a:ext cx="807604" cy="3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031119"/>
            <a:ext cx="288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2839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1" y="2670296"/>
            <a:ext cx="1264965" cy="36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860032" y="2688344"/>
            <a:ext cx="126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noise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24997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332" y="3645024"/>
            <a:ext cx="534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Optimal receiver front-end is a </a:t>
            </a:r>
            <a:r>
              <a:rPr lang="sv-SE" b="1" dirty="0" err="1" smtClean="0">
                <a:solidFill>
                  <a:srgbClr val="FF0000"/>
                </a:solidFill>
              </a:rPr>
              <a:t>matched</a:t>
            </a:r>
            <a:r>
              <a:rPr lang="sv-SE" b="1" dirty="0" smtClean="0">
                <a:solidFill>
                  <a:srgbClr val="FF0000"/>
                </a:solidFill>
              </a:rPr>
              <a:t> filter</a:t>
            </a: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" y="4523593"/>
            <a:ext cx="632557" cy="4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35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39628" y="4394447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11" y="4496285"/>
            <a:ext cx="930969" cy="3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60" y="5007304"/>
            <a:ext cx="2522513" cy="5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8637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71900" y="4293096"/>
            <a:ext cx="468052" cy="389383"/>
          </a:xfrm>
          <a:prstGeom prst="line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1749" y="4669133"/>
            <a:ext cx="748283" cy="0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59" y="3888502"/>
            <a:ext cx="1857338" cy="6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26756" y="4785845"/>
            <a:ext cx="390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>
                <a:solidFill>
                  <a:srgbClr val="FF0000"/>
                </a:solidFill>
              </a:rPr>
              <a:t>What</a:t>
            </a:r>
            <a:r>
              <a:rPr lang="sv-SE" sz="2000" b="1" dirty="0" smtClean="0">
                <a:solidFill>
                  <a:srgbClr val="FF0000"/>
                </a:solidFill>
              </a:rPr>
              <a:t> is the statistics </a:t>
            </a:r>
            <a:r>
              <a:rPr lang="sv-SE" sz="2000" b="1" dirty="0" err="1" smtClean="0">
                <a:solidFill>
                  <a:srgbClr val="FF0000"/>
                </a:solidFill>
              </a:rPr>
              <a:t>of</a:t>
            </a:r>
            <a:r>
              <a:rPr lang="sv-SE" sz="2000" b="1" dirty="0" smtClean="0">
                <a:solidFill>
                  <a:srgbClr val="FF0000"/>
                </a:solidFill>
              </a:rPr>
              <a:t> </a:t>
            </a:r>
            <a:r>
              <a:rPr lang="sv-SE" sz="20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r>
              <a:rPr lang="sv-SE" sz="2000" b="1" i="1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sv-SE" sz="2000" b="1" dirty="0" smtClean="0">
                <a:solidFill>
                  <a:srgbClr val="FF0000"/>
                </a:solidFill>
              </a:rPr>
              <a:t> and </a:t>
            </a:r>
            <a:r>
              <a:rPr lang="sv-SE" sz="2000" b="1" i="1" dirty="0" err="1" smtClean="0">
                <a:solidFill>
                  <a:srgbClr val="FF0000"/>
                </a:solidFill>
              </a:rPr>
              <a:t>v</a:t>
            </a:r>
            <a:r>
              <a:rPr lang="sv-SE" sz="2000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sz="2000" b="1" dirty="0" smtClean="0">
                <a:solidFill>
                  <a:srgbClr val="FF0000"/>
                </a:solidFill>
              </a:rPr>
              <a:t> ?</a:t>
            </a:r>
            <a:endParaRPr lang="sv-SE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78809" y="5191184"/>
            <a:ext cx="3209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b="1" dirty="0" smtClean="0"/>
          </a:p>
          <a:p>
            <a:r>
              <a:rPr lang="sv-SE" sz="2000" b="1" dirty="0" err="1" smtClean="0"/>
              <a:t>X</a:t>
            </a:r>
            <a:r>
              <a:rPr lang="sv-SE" sz="2000" b="1" baseline="-25000" dirty="0" err="1" smtClean="0"/>
              <a:t>k</a:t>
            </a:r>
            <a:r>
              <a:rPr lang="sv-SE" sz="2000" b="1" dirty="0" smtClean="0"/>
              <a:t> has </a:t>
            </a:r>
            <a:r>
              <a:rPr lang="sv-SE" sz="2000" b="1" dirty="0" err="1" smtClean="0"/>
              <a:t>Hermitian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symmetry</a:t>
            </a:r>
            <a:endParaRPr lang="sv-SE" sz="2000" b="1" baseline="-25000" dirty="0"/>
          </a:p>
          <a:p>
            <a:endParaRPr lang="sv-SE" sz="2000" b="1" dirty="0" smtClean="0"/>
          </a:p>
          <a:p>
            <a:r>
              <a:rPr lang="sv-SE" sz="2000" b="1" dirty="0" err="1" smtClean="0"/>
              <a:t>Cov</a:t>
            </a:r>
            <a:r>
              <a:rPr lang="sv-SE" sz="2000" b="1" dirty="0" smtClean="0"/>
              <a:t>[</a:t>
            </a:r>
            <a:r>
              <a:rPr lang="sv-SE" sz="2000" b="1" dirty="0" err="1" smtClean="0"/>
              <a:t>v</a:t>
            </a:r>
            <a:r>
              <a:rPr lang="sv-SE" sz="2000" b="1" baseline="-25000" dirty="0" err="1" smtClean="0"/>
              <a:t>k</a:t>
            </a:r>
            <a:r>
              <a:rPr lang="sv-SE" sz="2000" b="1" dirty="0" err="1" smtClean="0"/>
              <a:t>v</a:t>
            </a:r>
            <a:r>
              <a:rPr lang="sv-SE" sz="2000" b="1" baseline="30000" dirty="0" smtClean="0"/>
              <a:t>*</a:t>
            </a:r>
            <a:r>
              <a:rPr lang="sv-SE" sz="2000" b="1" baseline="-25000" dirty="0" err="1" smtClean="0"/>
              <a:t>k+l</a:t>
            </a:r>
            <a:r>
              <a:rPr lang="sv-SE" sz="2000" b="1" dirty="0" smtClean="0"/>
              <a:t>]=x</a:t>
            </a:r>
            <a:r>
              <a:rPr lang="sv-SE" sz="2000" b="1" baseline="-25000" dirty="0" smtClean="0"/>
              <a:t>l</a:t>
            </a:r>
            <a:endParaRPr lang="sv-SE" sz="2000" b="1" baseline="-25000" dirty="0"/>
          </a:p>
        </p:txBody>
      </p:sp>
      <p:sp>
        <p:nvSpPr>
          <p:cNvPr id="30" name="Rektangel 14"/>
          <p:cNvSpPr/>
          <p:nvPr/>
        </p:nvSpPr>
        <p:spPr>
          <a:xfrm>
            <a:off x="5141981" y="5445224"/>
            <a:ext cx="3462467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/>
          <p:cNvSpPr txBox="1"/>
          <p:nvPr/>
        </p:nvSpPr>
        <p:spPr>
          <a:xfrm>
            <a:off x="816930" y="6114513"/>
            <a:ext cx="390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>
                <a:solidFill>
                  <a:srgbClr val="FF0000"/>
                </a:solidFill>
              </a:rPr>
              <a:t>x</a:t>
            </a:r>
            <a:r>
              <a:rPr lang="sv-SE" sz="2000" b="1" baseline="-25000" dirty="0" err="1" smtClean="0">
                <a:solidFill>
                  <a:srgbClr val="FF0000"/>
                </a:solidFill>
              </a:rPr>
              <a:t>k</a:t>
            </a:r>
            <a:r>
              <a:rPr lang="sv-SE" sz="2000" b="1" dirty="0" smtClean="0">
                <a:solidFill>
                  <a:srgbClr val="FF0000"/>
                </a:solidFill>
              </a:rPr>
              <a:t> is not </a:t>
            </a:r>
            <a:r>
              <a:rPr lang="sv-SE" sz="2000" b="1" dirty="0" err="1" smtClean="0">
                <a:solidFill>
                  <a:srgbClr val="FF0000"/>
                </a:solidFill>
              </a:rPr>
              <a:t>causal</a:t>
            </a:r>
            <a:r>
              <a:rPr lang="sv-SE" sz="2000" b="1" dirty="0" smtClean="0">
                <a:solidFill>
                  <a:srgbClr val="FF0000"/>
                </a:solidFill>
              </a:rPr>
              <a:t>, </a:t>
            </a:r>
            <a:r>
              <a:rPr lang="sv-SE" sz="2000" b="1" dirty="0" err="1" smtClean="0">
                <a:solidFill>
                  <a:srgbClr val="FF0000"/>
                </a:solidFill>
              </a:rPr>
              <a:t>noise</a:t>
            </a:r>
            <a:r>
              <a:rPr lang="sv-SE" sz="2000" b="1" dirty="0" smtClean="0">
                <a:solidFill>
                  <a:srgbClr val="FF0000"/>
                </a:solidFill>
              </a:rPr>
              <a:t> is not </a:t>
            </a:r>
            <a:r>
              <a:rPr lang="sv-SE" sz="2000" b="1" dirty="0" err="1" smtClean="0">
                <a:solidFill>
                  <a:srgbClr val="FF0000"/>
                </a:solidFill>
              </a:rPr>
              <a:t>white</a:t>
            </a:r>
            <a:r>
              <a:rPr lang="sv-SE" sz="2000" b="1" dirty="0" smtClean="0">
                <a:solidFill>
                  <a:srgbClr val="FF0000"/>
                </a:solidFill>
              </a:rPr>
              <a:t>!</a:t>
            </a:r>
            <a:endParaRPr lang="sv-S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95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10.1-5: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gradients,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for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small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stepsize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gradients,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tradeoff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129" y="4836931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reduce</a:t>
            </a:r>
            <a:r>
              <a:rPr lang="sv-SE" dirty="0" smtClean="0"/>
              <a:t> the </a:t>
            </a:r>
            <a:r>
              <a:rPr lang="sv-SE" dirty="0" err="1" smtClean="0"/>
              <a:t>effect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noisy</a:t>
            </a:r>
            <a:r>
              <a:rPr lang="sv-SE" dirty="0" smtClean="0"/>
              <a:t> gradients by </a:t>
            </a:r>
            <a:r>
              <a:rPr lang="sv-SE" dirty="0" err="1" smtClean="0"/>
              <a:t>using</a:t>
            </a:r>
            <a:r>
              <a:rPr lang="sv-SE" dirty="0" smtClean="0"/>
              <a:t> a small </a:t>
            </a:r>
            <a:r>
              <a:rPr lang="sv-SE" dirty="0" err="1" smtClean="0"/>
              <a:t>stepsize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convergence</a:t>
            </a:r>
            <a:r>
              <a:rPr lang="sv-SE" dirty="0" smtClean="0"/>
              <a:t> is </a:t>
            </a:r>
            <a:r>
              <a:rPr lang="sv-SE" dirty="0" err="1" smtClean="0"/>
              <a:t>slower</a:t>
            </a:r>
            <a:r>
              <a:rPr lang="sv-SE" dirty="0" smtClean="0"/>
              <a:t> in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endParaRPr lang="sv-SE" dirty="0"/>
          </a:p>
        </p:txBody>
      </p:sp>
      <p:sp>
        <p:nvSpPr>
          <p:cNvPr id="23" name="Rektangel 14"/>
          <p:cNvSpPr/>
          <p:nvPr/>
        </p:nvSpPr>
        <p:spPr>
          <a:xfrm>
            <a:off x="323528" y="4809227"/>
            <a:ext cx="2532881" cy="1590727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2965413" y="483566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reduce</a:t>
            </a:r>
            <a:r>
              <a:rPr lang="sv-SE" dirty="0" smtClean="0"/>
              <a:t> the </a:t>
            </a:r>
            <a:r>
              <a:rPr lang="sv-SE" dirty="0" err="1" smtClean="0"/>
              <a:t>effect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changing</a:t>
            </a:r>
            <a:r>
              <a:rPr lang="sv-SE" dirty="0" smtClean="0"/>
              <a:t> </a:t>
            </a:r>
            <a:r>
              <a:rPr lang="sv-SE" dirty="0" err="1" smtClean="0"/>
              <a:t>channel</a:t>
            </a:r>
            <a:r>
              <a:rPr lang="sv-SE" dirty="0" smtClean="0"/>
              <a:t> by </a:t>
            </a:r>
            <a:r>
              <a:rPr lang="sv-SE" dirty="0" err="1" smtClean="0"/>
              <a:t>using</a:t>
            </a:r>
            <a:r>
              <a:rPr lang="sv-SE" dirty="0" smtClean="0"/>
              <a:t> a 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stepsize</a:t>
            </a:r>
            <a:endParaRPr lang="sv-SE" dirty="0"/>
          </a:p>
        </p:txBody>
      </p:sp>
      <p:sp>
        <p:nvSpPr>
          <p:cNvPr id="10" name="Rektangel 14"/>
          <p:cNvSpPr/>
          <p:nvPr/>
        </p:nvSpPr>
        <p:spPr>
          <a:xfrm>
            <a:off x="2945519" y="4809227"/>
            <a:ext cx="2532881" cy="1590727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43" y="4555390"/>
            <a:ext cx="3482053" cy="21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73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10.1-7: </a:t>
            </a:r>
            <a:r>
              <a:rPr lang="sv-SE" sz="3200" b="1" dirty="0" err="1" smtClean="0"/>
              <a:t>Convergence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LMS </a:t>
            </a:r>
            <a:r>
              <a:rPr lang="sv-SE" sz="3200" b="1" dirty="0" err="1" smtClean="0"/>
              <a:t>algorithm</a:t>
            </a:r>
            <a:endParaRPr lang="sv-SE" sz="3200" b="1" dirty="0"/>
          </a:p>
        </p:txBody>
      </p:sp>
      <p:sp>
        <p:nvSpPr>
          <p:cNvPr id="11" name="textruta 23"/>
          <p:cNvSpPr txBox="1"/>
          <p:nvPr/>
        </p:nvSpPr>
        <p:spPr>
          <a:xfrm>
            <a:off x="251520" y="1183109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Seldomly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556792"/>
            <a:ext cx="6276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68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10.4. RLS </a:t>
            </a:r>
            <a:r>
              <a:rPr lang="sv-SE" sz="3200" b="1" dirty="0" err="1" smtClean="0"/>
              <a:t>algorithm</a:t>
            </a:r>
            <a:r>
              <a:rPr lang="sv-SE" sz="3200" b="1" dirty="0" smtClean="0"/>
              <a:t> (</a:t>
            </a:r>
            <a:r>
              <a:rPr lang="sv-SE" sz="3200" b="1" dirty="0" err="1" smtClean="0"/>
              <a:t>Kalman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9" name="textruta 23"/>
          <p:cNvSpPr txBox="1"/>
          <p:nvPr/>
        </p:nvSpPr>
        <p:spPr>
          <a:xfrm>
            <a:off x="251520" y="1183109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LMS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parameter,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stepsize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Still,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2K+1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RLS leverages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2K+1 design parameters.</a:t>
            </a: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fast, at the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286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10.4. RLS </a:t>
            </a:r>
            <a:r>
              <a:rPr lang="sv-SE" sz="3200" b="1" dirty="0" err="1" smtClean="0"/>
              <a:t>algorithm</a:t>
            </a:r>
            <a:r>
              <a:rPr lang="sv-SE" sz="3200" b="1" dirty="0" smtClean="0"/>
              <a:t> (</a:t>
            </a:r>
            <a:r>
              <a:rPr lang="sv-SE" sz="3200" b="1" dirty="0" err="1" smtClean="0"/>
              <a:t>Kalman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9" name="textruta 23"/>
          <p:cNvSpPr txBox="1"/>
          <p:nvPr/>
        </p:nvSpPr>
        <p:spPr>
          <a:xfrm>
            <a:off x="251520" y="1183109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2303"/>
            <a:ext cx="3960440" cy="11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844824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 is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signals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in </a:t>
            </a:r>
            <a:r>
              <a:rPr lang="sv-SE" dirty="0" err="1" smtClean="0"/>
              <a:t>time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w&lt;1 is </a:t>
            </a:r>
            <a:r>
              <a:rPr lang="sv-SE" dirty="0" err="1" smtClean="0"/>
              <a:t>forgetting</a:t>
            </a:r>
            <a:r>
              <a:rPr lang="sv-SE" dirty="0" smtClean="0"/>
              <a:t> </a:t>
            </a:r>
            <a:r>
              <a:rPr lang="sv-SE" dirty="0" err="1" smtClean="0"/>
              <a:t>factor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C</a:t>
            </a:r>
            <a:r>
              <a:rPr lang="sv-SE" baseline="-25000" dirty="0" smtClean="0"/>
              <a:t>N</a:t>
            </a:r>
            <a:r>
              <a:rPr lang="sv-SE" dirty="0" smtClean="0"/>
              <a:t>(t) is </a:t>
            </a:r>
            <a:r>
              <a:rPr lang="sv-SE" dirty="0" err="1" smtClean="0"/>
              <a:t>vector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equalizer</a:t>
            </a:r>
            <a:r>
              <a:rPr lang="sv-SE" dirty="0" smtClean="0"/>
              <a:t> </a:t>
            </a:r>
            <a:r>
              <a:rPr lang="sv-SE" dirty="0" err="1" smtClean="0"/>
              <a:t>taps</a:t>
            </a:r>
            <a:r>
              <a:rPr lang="sv-SE" dirty="0" smtClean="0"/>
              <a:t> at </a:t>
            </a:r>
            <a:r>
              <a:rPr lang="sv-SE" dirty="0" err="1" smtClean="0"/>
              <a:t>time</a:t>
            </a:r>
            <a:r>
              <a:rPr lang="sv-SE" dirty="0" smtClean="0"/>
              <a:t> t.</a:t>
            </a:r>
          </a:p>
          <a:p>
            <a:endParaRPr lang="sv-SE" dirty="0"/>
          </a:p>
          <a:p>
            <a:r>
              <a:rPr lang="sv-SE" dirty="0" smtClean="0"/>
              <a:t>Y</a:t>
            </a:r>
            <a:r>
              <a:rPr lang="sv-SE" baseline="-25000" dirty="0" smtClean="0"/>
              <a:t>N</a:t>
            </a:r>
            <a:r>
              <a:rPr lang="sv-SE" dirty="0" smtClean="0"/>
              <a:t>(n) is </a:t>
            </a:r>
            <a:r>
              <a:rPr lang="sv-SE" dirty="0" err="1" smtClean="0"/>
              <a:t>received</a:t>
            </a:r>
            <a:r>
              <a:rPr lang="sv-SE" dirty="0" smtClean="0"/>
              <a:t> signal at </a:t>
            </a:r>
            <a:r>
              <a:rPr lang="sv-SE" dirty="0" err="1" smtClean="0"/>
              <a:t>time</a:t>
            </a:r>
            <a:r>
              <a:rPr lang="sv-SE" dirty="0" smtClean="0"/>
              <a:t> n</a:t>
            </a:r>
          </a:p>
          <a:p>
            <a:endParaRPr lang="sv-SE" dirty="0"/>
          </a:p>
          <a:p>
            <a:r>
              <a:rPr lang="sv-SE" dirty="0" smtClean="0"/>
              <a:t>N is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/>
              <a:t> </a:t>
            </a:r>
            <a:r>
              <a:rPr lang="sv-SE" dirty="0" err="1" smtClean="0"/>
              <a:t>length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equalizer</a:t>
            </a:r>
            <a:endParaRPr lang="sv-SE" dirty="0"/>
          </a:p>
          <a:p>
            <a:endParaRPr lang="sv-SE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248472" cy="59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860" y="3006680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smtClean="0"/>
              <a:t>transpose</a:t>
            </a:r>
            <a:endParaRPr lang="sv-SE" sz="11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31840" y="3268290"/>
            <a:ext cx="288032" cy="232718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ktangel 14"/>
          <p:cNvSpPr/>
          <p:nvPr/>
        </p:nvSpPr>
        <p:spPr>
          <a:xfrm>
            <a:off x="5364088" y="1804808"/>
            <a:ext cx="2988332" cy="3784431"/>
          </a:xfrm>
          <a:prstGeom prst="rect">
            <a:avLst/>
          </a:prstGeom>
          <a:noFill/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4788025" y="581514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Notation in </a:t>
            </a:r>
            <a:r>
              <a:rPr lang="sv-SE" b="1" dirty="0" err="1" smtClean="0">
                <a:solidFill>
                  <a:srgbClr val="FF0000"/>
                </a:solidFill>
              </a:rPr>
              <a:t>this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section</a:t>
            </a:r>
            <a:r>
              <a:rPr lang="sv-SE" b="1" dirty="0" smtClean="0">
                <a:solidFill>
                  <a:srgbClr val="FF0000"/>
                </a:solidFill>
              </a:rPr>
              <a:t> is </a:t>
            </a:r>
            <a:r>
              <a:rPr lang="sv-SE" b="1" dirty="0" err="1" smtClean="0">
                <a:solidFill>
                  <a:srgbClr val="FF0000"/>
                </a:solidFill>
              </a:rPr>
              <a:t>very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messy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Note: </a:t>
            </a:r>
            <a:r>
              <a:rPr lang="sv-SE" b="1" dirty="0" err="1" smtClean="0">
                <a:solidFill>
                  <a:srgbClr val="FF0000"/>
                </a:solidFill>
              </a:rPr>
              <a:t>There</a:t>
            </a:r>
            <a:r>
              <a:rPr lang="sv-SE" b="1" dirty="0" smtClean="0">
                <a:solidFill>
                  <a:srgbClr val="FF0000"/>
                </a:solidFill>
              </a:rPr>
              <a:t> is no </a:t>
            </a:r>
            <a:r>
              <a:rPr lang="sv-SE" b="1" dirty="0" err="1" smtClean="0">
                <a:solidFill>
                  <a:srgbClr val="FF0000"/>
                </a:solidFill>
              </a:rPr>
              <a:t>expectation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smtClean="0">
                <a:solidFill>
                  <a:srgbClr val="FF0000"/>
                </a:solidFill>
              </a:rPr>
              <a:t>as in LMS!!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970" y="4149080"/>
            <a:ext cx="3706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Each</a:t>
            </a:r>
            <a:r>
              <a:rPr lang="sv-SE" b="1" dirty="0" smtClean="0">
                <a:solidFill>
                  <a:srgbClr val="FF0000"/>
                </a:solidFill>
              </a:rPr>
              <a:t> term </a:t>
            </a:r>
            <a:r>
              <a:rPr lang="sv-SE" i="1" dirty="0" smtClean="0">
                <a:solidFill>
                  <a:srgbClr val="FF0000"/>
                </a:solidFill>
              </a:rPr>
              <a:t>e(</a:t>
            </a:r>
            <a:r>
              <a:rPr lang="sv-SE" i="1" dirty="0" err="1" smtClean="0">
                <a:solidFill>
                  <a:srgbClr val="FF0000"/>
                </a:solidFill>
              </a:rPr>
              <a:t>n,t</a:t>
            </a:r>
            <a:r>
              <a:rPr lang="sv-SE" i="1" dirty="0" smtClean="0">
                <a:solidFill>
                  <a:srgbClr val="FF0000"/>
                </a:solidFill>
              </a:rPr>
              <a:t>)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measures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how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well</a:t>
            </a:r>
            <a:r>
              <a:rPr lang="sv-SE" b="1" dirty="0" smtClean="0">
                <a:solidFill>
                  <a:srgbClr val="FF0000"/>
                </a:solidFill>
              </a:rPr>
              <a:t> the </a:t>
            </a:r>
            <a:r>
              <a:rPr lang="sv-SE" b="1" dirty="0" err="1" smtClean="0">
                <a:solidFill>
                  <a:srgbClr val="FF0000"/>
                </a:solidFill>
              </a:rPr>
              <a:t>equalizer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i="1" dirty="0" smtClean="0">
                <a:solidFill>
                  <a:srgbClr val="FF0000"/>
                </a:solidFill>
              </a:rPr>
              <a:t>C(t)</a:t>
            </a:r>
            <a:r>
              <a:rPr lang="sv-SE" b="1" dirty="0" smtClean="0">
                <a:solidFill>
                  <a:srgbClr val="FF0000"/>
                </a:solidFill>
              </a:rPr>
              <a:t> fits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the observation </a:t>
            </a:r>
            <a:r>
              <a:rPr lang="sv-SE" i="1" dirty="0" smtClean="0">
                <a:solidFill>
                  <a:srgbClr val="FF0000"/>
                </a:solidFill>
              </a:rPr>
              <a:t>Y(n)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As the </a:t>
            </a:r>
            <a:r>
              <a:rPr lang="sv-SE" b="1" dirty="0" err="1" smtClean="0">
                <a:solidFill>
                  <a:srgbClr val="FF0000"/>
                </a:solidFill>
              </a:rPr>
              <a:t>channel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may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change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between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i="1" dirty="0" smtClean="0">
                <a:solidFill>
                  <a:srgbClr val="FF0000"/>
                </a:solidFill>
              </a:rPr>
              <a:t>n</a:t>
            </a:r>
            <a:r>
              <a:rPr lang="sv-SE" b="1" dirty="0" smtClean="0">
                <a:solidFill>
                  <a:srgbClr val="FF0000"/>
                </a:solidFill>
              </a:rPr>
              <a:t> and </a:t>
            </a:r>
            <a:r>
              <a:rPr lang="sv-SE" i="1" dirty="0" smtClean="0">
                <a:solidFill>
                  <a:srgbClr val="FF0000"/>
                </a:solidFill>
              </a:rPr>
              <a:t>t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there</a:t>
            </a:r>
            <a:r>
              <a:rPr lang="sv-SE" b="1" dirty="0" smtClean="0">
                <a:solidFill>
                  <a:srgbClr val="FF0000"/>
                </a:solidFill>
              </a:rPr>
              <a:t> is </a:t>
            </a:r>
            <a:r>
              <a:rPr lang="sv-SE" b="1" dirty="0" err="1" smtClean="0">
                <a:solidFill>
                  <a:srgbClr val="FF0000"/>
                </a:solidFill>
              </a:rPr>
              <a:t>exponential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weightening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through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i="1" dirty="0" smtClean="0">
                <a:solidFill>
                  <a:srgbClr val="FF0000"/>
                </a:solidFill>
              </a:rPr>
              <a:t>w</a:t>
            </a:r>
            <a:endParaRPr lang="sv-S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69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10.4. RLS </a:t>
            </a:r>
            <a:r>
              <a:rPr lang="sv-SE" sz="3200" b="1" dirty="0" err="1" smtClean="0"/>
              <a:t>algorithm</a:t>
            </a:r>
            <a:r>
              <a:rPr lang="sv-SE" sz="3200" b="1" dirty="0" smtClean="0"/>
              <a:t> (</a:t>
            </a:r>
            <a:r>
              <a:rPr lang="sv-SE" sz="3200" b="1" dirty="0" err="1" smtClean="0"/>
              <a:t>Kalman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9" name="textruta 23"/>
          <p:cNvSpPr txBox="1"/>
          <p:nvPr/>
        </p:nvSpPr>
        <p:spPr>
          <a:xfrm>
            <a:off x="251520" y="1183109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60" y="875716"/>
            <a:ext cx="3960440" cy="11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8" y="2075200"/>
            <a:ext cx="3450783" cy="6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8" y="2634103"/>
            <a:ext cx="4700733" cy="12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6244"/>
            <a:ext cx="4593375" cy="113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3356"/>
            <a:ext cx="457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4"/>
          <p:cNvSpPr/>
          <p:nvPr/>
        </p:nvSpPr>
        <p:spPr>
          <a:xfrm>
            <a:off x="251520" y="5494298"/>
            <a:ext cx="4464496" cy="688690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6249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10.4. RLS </a:t>
            </a:r>
            <a:r>
              <a:rPr lang="sv-SE" sz="3200" b="1" dirty="0" err="1" smtClean="0"/>
              <a:t>algorithm</a:t>
            </a:r>
            <a:r>
              <a:rPr lang="sv-SE" sz="3200" b="1" dirty="0" smtClean="0"/>
              <a:t> (</a:t>
            </a:r>
            <a:r>
              <a:rPr lang="sv-SE" sz="3200" b="1" dirty="0" err="1" smtClean="0"/>
              <a:t>Kalman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9" name="textruta 23"/>
          <p:cNvSpPr txBox="1"/>
          <p:nvPr/>
        </p:nvSpPr>
        <p:spPr>
          <a:xfrm>
            <a:off x="251520" y="1183109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sv-S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60" y="875716"/>
            <a:ext cx="3960440" cy="11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8" y="2075200"/>
            <a:ext cx="3450783" cy="6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8" y="2634103"/>
            <a:ext cx="4700733" cy="12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6244"/>
            <a:ext cx="4593375" cy="113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3356"/>
            <a:ext cx="457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4"/>
          <p:cNvSpPr/>
          <p:nvPr/>
        </p:nvSpPr>
        <p:spPr>
          <a:xfrm>
            <a:off x="251520" y="5494298"/>
            <a:ext cx="4464496" cy="688690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4823520" y="4950511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If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did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this</a:t>
            </a:r>
            <a:r>
              <a:rPr lang="sv-SE" b="1" dirty="0" smtClean="0">
                <a:solidFill>
                  <a:srgbClr val="FF0000"/>
                </a:solidFill>
              </a:rPr>
              <a:t> at </a:t>
            </a:r>
            <a:r>
              <a:rPr lang="sv-SE" b="1" dirty="0" err="1" smtClean="0">
                <a:solidFill>
                  <a:srgbClr val="FF0000"/>
                </a:solidFill>
              </a:rPr>
              <a:t>some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time</a:t>
            </a:r>
            <a:r>
              <a:rPr lang="sv-SE" b="1" dirty="0" smtClean="0">
                <a:solidFill>
                  <a:srgbClr val="FF0000"/>
                </a:solidFill>
              </a:rPr>
              <a:t> t-1, and </a:t>
            </a:r>
            <a:r>
              <a:rPr lang="sv-SE" b="1" dirty="0" err="1" smtClean="0">
                <a:solidFill>
                  <a:srgbClr val="FF0000"/>
                </a:solidFill>
              </a:rPr>
              <a:t>then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move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time</a:t>
            </a:r>
            <a:r>
              <a:rPr lang="sv-SE" b="1" dirty="0" smtClean="0">
                <a:solidFill>
                  <a:srgbClr val="FF0000"/>
                </a:solidFill>
              </a:rPr>
              <a:t> t, it is </a:t>
            </a:r>
            <a:r>
              <a:rPr lang="sv-SE" b="1" dirty="0" err="1" smtClean="0">
                <a:solidFill>
                  <a:srgbClr val="FF0000"/>
                </a:solidFill>
              </a:rPr>
              <a:t>inefficient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start all over.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In RLS, the </a:t>
            </a:r>
            <a:r>
              <a:rPr lang="sv-SE" b="1" dirty="0" err="1" smtClean="0">
                <a:solidFill>
                  <a:srgbClr val="FF0000"/>
                </a:solidFill>
              </a:rPr>
              <a:t>idea</a:t>
            </a:r>
            <a:r>
              <a:rPr lang="sv-SE" b="1" dirty="0" smtClean="0">
                <a:solidFill>
                  <a:srgbClr val="FF0000"/>
                </a:solidFill>
              </a:rPr>
              <a:t> is </a:t>
            </a:r>
            <a:r>
              <a:rPr lang="sv-SE" b="1" dirty="0" err="1" smtClean="0">
                <a:solidFill>
                  <a:srgbClr val="FF0000"/>
                </a:solidFill>
              </a:rPr>
              <a:t>to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simply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update</a:t>
            </a:r>
            <a:r>
              <a:rPr lang="sv-SE" b="1" dirty="0" smtClean="0">
                <a:solidFill>
                  <a:srgbClr val="FF0000"/>
                </a:solidFill>
              </a:rPr>
              <a:t> C(t-1) </a:t>
            </a:r>
            <a:r>
              <a:rPr lang="sv-SE" b="1" dirty="0" err="1" smtClean="0">
                <a:solidFill>
                  <a:srgbClr val="FF0000"/>
                </a:solidFill>
              </a:rPr>
              <a:t>with</a:t>
            </a:r>
            <a:r>
              <a:rPr lang="sv-SE" b="1" dirty="0" smtClean="0">
                <a:solidFill>
                  <a:srgbClr val="FF0000"/>
                </a:solidFill>
              </a:rPr>
              <a:t> the new observation Y(t)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364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10.4. RLS </a:t>
            </a:r>
            <a:r>
              <a:rPr lang="sv-SE" sz="3200" b="1" dirty="0" err="1" smtClean="0"/>
              <a:t>algorithm</a:t>
            </a:r>
            <a:r>
              <a:rPr lang="sv-SE" sz="3200" b="1" dirty="0" smtClean="0"/>
              <a:t> (</a:t>
            </a:r>
            <a:r>
              <a:rPr lang="sv-SE" sz="3200" b="1" dirty="0" err="1" smtClean="0"/>
              <a:t>Kalman</a:t>
            </a:r>
            <a:r>
              <a:rPr lang="sv-SE" sz="3200" b="1" dirty="0" smtClean="0"/>
              <a:t>)</a:t>
            </a:r>
            <a:endParaRPr lang="sv-S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See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book</a:t>
            </a:r>
            <a:r>
              <a:rPr lang="sv-SE" b="1" dirty="0" smtClean="0">
                <a:solidFill>
                  <a:srgbClr val="FF0000"/>
                </a:solidFill>
              </a:rPr>
              <a:t> for </a:t>
            </a:r>
            <a:r>
              <a:rPr lang="sv-SE" b="1" dirty="0" err="1" smtClean="0">
                <a:solidFill>
                  <a:srgbClr val="FF0000"/>
                </a:solidFill>
              </a:rPr>
              <a:t>more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details</a:t>
            </a:r>
            <a:r>
              <a:rPr lang="sv-SE" b="1" dirty="0" smtClean="0">
                <a:solidFill>
                  <a:srgbClr val="FF0000"/>
                </a:solidFill>
              </a:rPr>
              <a:t> (</a:t>
            </a:r>
            <a:r>
              <a:rPr lang="sv-SE" b="1" dirty="0" err="1" smtClean="0">
                <a:solidFill>
                  <a:srgbClr val="FF0000"/>
                </a:solidFill>
              </a:rPr>
              <a:t>very</a:t>
            </a:r>
            <a:r>
              <a:rPr lang="sv-SE" b="1" dirty="0" smtClean="0">
                <a:solidFill>
                  <a:srgbClr val="FF0000"/>
                </a:solidFill>
              </a:rPr>
              <a:t> long derivations, standard </a:t>
            </a:r>
            <a:r>
              <a:rPr lang="sv-SE" b="1" dirty="0" err="1" smtClean="0">
                <a:solidFill>
                  <a:srgbClr val="FF0000"/>
                </a:solidFill>
              </a:rPr>
              <a:t>Kalman</a:t>
            </a:r>
            <a:r>
              <a:rPr lang="sv-SE" b="1" dirty="0" smtClean="0">
                <a:solidFill>
                  <a:srgbClr val="FF0000"/>
                </a:solidFill>
              </a:rPr>
              <a:t> derivations </a:t>
            </a:r>
            <a:r>
              <a:rPr lang="sv-SE" b="1" dirty="0" err="1" smtClean="0">
                <a:solidFill>
                  <a:srgbClr val="FF0000"/>
                </a:solidFill>
              </a:rPr>
              <a:t>though</a:t>
            </a:r>
            <a:r>
              <a:rPr lang="sv-SE" b="1" dirty="0" smtClean="0">
                <a:solidFill>
                  <a:srgbClr val="FF0000"/>
                </a:solidFill>
              </a:rPr>
              <a:t>)</a:t>
            </a:r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" y="2068607"/>
            <a:ext cx="5954341" cy="416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701" y="49411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>
                <a:solidFill>
                  <a:srgbClr val="FF0000"/>
                </a:solidFill>
              </a:rPr>
              <a:t>Complexity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bottleneck</a:t>
            </a:r>
            <a:endParaRPr lang="sv-SE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34727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>
                <a:solidFill>
                  <a:srgbClr val="FF0000"/>
                </a:solidFill>
              </a:rPr>
              <a:t>Use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demodulated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value</a:t>
            </a:r>
            <a:r>
              <a:rPr lang="sv-SE" sz="1200" b="1" dirty="0" smtClean="0">
                <a:solidFill>
                  <a:srgbClr val="FF0000"/>
                </a:solidFill>
              </a:rPr>
              <a:t> for I(n) in </a:t>
            </a:r>
            <a:r>
              <a:rPr lang="sv-SE" sz="1200" b="1" dirty="0" err="1" smtClean="0">
                <a:solidFill>
                  <a:srgbClr val="FF0000"/>
                </a:solidFill>
              </a:rPr>
              <a:t>tracking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phase</a:t>
            </a:r>
            <a:endParaRPr lang="sv-SE" sz="1200" b="1" dirty="0">
              <a:solidFill>
                <a:srgbClr val="FF0000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8" y="4149080"/>
            <a:ext cx="4355976" cy="251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81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10.5-2: No </a:t>
            </a:r>
            <a:r>
              <a:rPr lang="sv-SE" sz="3200" b="1" dirty="0" err="1" smtClean="0"/>
              <a:t>training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available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i="1" dirty="0" smtClean="0"/>
              <a:t>the Godard </a:t>
            </a:r>
            <a:r>
              <a:rPr lang="sv-SE" sz="3200" b="1" i="1" dirty="0" err="1" smtClean="0"/>
              <a:t>Algorithm</a:t>
            </a:r>
            <a:endParaRPr lang="sv-SE" sz="32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1403484"/>
                <a:ext cx="8496944" cy="322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 smtClean="0">
                    <a:solidFill>
                      <a:srgbClr val="0070C0"/>
                    </a:solidFill>
                  </a:rPr>
                  <a:t>The task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here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to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blindly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find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an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equalizer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without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any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help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from a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training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signal.</a:t>
                </a:r>
              </a:p>
              <a:p>
                <a:endParaRPr lang="sv-SE" b="1" dirty="0">
                  <a:solidFill>
                    <a:srgbClr val="FF0000"/>
                  </a:solidFill>
                </a:endParaRPr>
              </a:p>
              <a:p>
                <a:endParaRPr lang="sv-SE" b="1" dirty="0" smtClean="0">
                  <a:solidFill>
                    <a:srgbClr val="FF0000"/>
                  </a:solidFill>
                </a:endParaRPr>
              </a:p>
              <a:p>
                <a:endParaRPr lang="sv-SE" b="1" dirty="0">
                  <a:solidFill>
                    <a:srgbClr val="FF0000"/>
                  </a:solidFill>
                </a:endParaRPr>
              </a:p>
              <a:p>
                <a:endParaRPr lang="sv-SE" b="1" dirty="0" smtClean="0">
                  <a:solidFill>
                    <a:srgbClr val="FF0000"/>
                  </a:solidFill>
                </a:endParaRPr>
              </a:p>
              <a:p>
                <a:endParaRPr lang="sv-SE" b="1" dirty="0">
                  <a:solidFill>
                    <a:srgbClr val="FF0000"/>
                  </a:solidFill>
                </a:endParaRPr>
              </a:p>
              <a:p>
                <a:endParaRPr lang="sv-SE" b="1" dirty="0" smtClean="0">
                  <a:solidFill>
                    <a:srgbClr val="FF0000"/>
                  </a:solidFill>
                </a:endParaRPr>
              </a:p>
              <a:p>
                <a:r>
                  <a:rPr lang="sv-SE" b="1" dirty="0" smtClean="0">
                    <a:solidFill>
                      <a:srgbClr val="0070C0"/>
                    </a:solidFill>
                  </a:rPr>
                  <a:t>Suppose</a:t>
                </a:r>
                <a:r>
                  <a:rPr lang="sv-SE" b="1" dirty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that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i="1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sv-SE" i="1" baseline="-2500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was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perfect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, so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that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sv-SE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sv-SE" b="1" i="0" smtClean="0">
                        <a:solidFill>
                          <a:srgbClr val="0070C0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sv-SE" b="1" dirty="0" err="1" smtClean="0">
                    <a:solidFill>
                      <a:srgbClr val="0070C0"/>
                    </a:solidFill>
                  </a:rPr>
                  <a:t>How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would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know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this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?</a:t>
                </a:r>
              </a:p>
              <a:p>
                <a:endParaRPr lang="sv-SE" b="1" dirty="0">
                  <a:solidFill>
                    <a:srgbClr val="0070C0"/>
                  </a:solidFill>
                </a:endParaRPr>
              </a:p>
              <a:p>
                <a:r>
                  <a:rPr lang="sv-SE" b="1" dirty="0" err="1" smtClean="0">
                    <a:solidFill>
                      <a:srgbClr val="0070C0"/>
                    </a:solidFill>
                  </a:rPr>
                  <a:t>We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cannot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look at the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expectation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of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b="1" i="0" smtClean="0">
                        <a:solidFill>
                          <a:srgbClr val="0070C0"/>
                        </a:solidFill>
                        <a:latin typeface="Cambria Math"/>
                      </a:rPr>
                      <m:t>𝐄</m:t>
                    </m:r>
                    <m:r>
                      <a:rPr lang="sv-SE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sv-SE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sv-SE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sv-SE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because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this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always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0</a:t>
                </a:r>
              </a:p>
              <a:p>
                <a:r>
                  <a:rPr lang="sv-SE" b="1" dirty="0" err="1" smtClean="0">
                    <a:solidFill>
                      <a:srgbClr val="0070C0"/>
                    </a:solidFill>
                  </a:rPr>
                  <a:t>We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cannot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look at the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variance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b="1">
                        <a:solidFill>
                          <a:srgbClr val="0070C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ctrlPr>
                          <a:rPr lang="sv-SE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  <m:acc>
                              <m:accPr>
                                <m:chr m:val="̂"/>
                                <m:ctrlPr>
                                  <a:rPr lang="sv-SE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sv-SE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</m:acc>
                          </m:e>
                          <m:sub>
                            <m: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sv-SE" b="1" dirty="0" smtClean="0">
                    <a:solidFill>
                      <a:srgbClr val="0070C0"/>
                    </a:solidFill>
                  </a:rPr>
                  <a:t>,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because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this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always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1 </a:t>
                </a:r>
                <a:endParaRPr lang="sv-SE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03484"/>
                <a:ext cx="8496944" cy="3221010"/>
              </a:xfrm>
              <a:prstGeom prst="rect">
                <a:avLst/>
              </a:prstGeom>
              <a:blipFill rotWithShape="1">
                <a:blip r:embed="rId2"/>
                <a:stretch>
                  <a:fillRect l="-574" t="-945" b="-5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7327"/>
            <a:ext cx="2324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10.5-2: No </a:t>
            </a:r>
            <a:r>
              <a:rPr lang="sv-SE" sz="3200" b="1" dirty="0" err="1" smtClean="0"/>
              <a:t>training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available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i="1" dirty="0" smtClean="0"/>
              <a:t>the Godard </a:t>
            </a:r>
            <a:r>
              <a:rPr lang="sv-SE" sz="3200" b="1" i="1" dirty="0" err="1" smtClean="0"/>
              <a:t>Algorithm</a:t>
            </a:r>
            <a:endParaRPr lang="sv-SE" sz="32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1403484"/>
                <a:ext cx="8496944" cy="429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 smtClean="0">
                    <a:solidFill>
                      <a:srgbClr val="0070C0"/>
                    </a:solidFill>
                  </a:rPr>
                  <a:t>The task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here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to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blindly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find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an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equalizer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without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any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help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from a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training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signal.</a:t>
                </a:r>
              </a:p>
              <a:p>
                <a:endParaRPr lang="sv-SE" b="1" dirty="0">
                  <a:solidFill>
                    <a:srgbClr val="FF0000"/>
                  </a:solidFill>
                </a:endParaRPr>
              </a:p>
              <a:p>
                <a:endParaRPr lang="sv-SE" b="1" dirty="0" smtClean="0">
                  <a:solidFill>
                    <a:srgbClr val="FF0000"/>
                  </a:solidFill>
                </a:endParaRPr>
              </a:p>
              <a:p>
                <a:endParaRPr lang="sv-SE" b="1" dirty="0">
                  <a:solidFill>
                    <a:srgbClr val="FF0000"/>
                  </a:solidFill>
                </a:endParaRPr>
              </a:p>
              <a:p>
                <a:endParaRPr lang="sv-SE" b="1" dirty="0" smtClean="0">
                  <a:solidFill>
                    <a:srgbClr val="FF0000"/>
                  </a:solidFill>
                </a:endParaRPr>
              </a:p>
              <a:p>
                <a:endParaRPr lang="sv-SE" b="1" dirty="0">
                  <a:solidFill>
                    <a:srgbClr val="FF0000"/>
                  </a:solidFill>
                </a:endParaRPr>
              </a:p>
              <a:p>
                <a:endParaRPr lang="sv-SE" b="1" dirty="0" smtClean="0">
                  <a:solidFill>
                    <a:srgbClr val="FF0000"/>
                  </a:solidFill>
                </a:endParaRPr>
              </a:p>
              <a:p>
                <a:r>
                  <a:rPr lang="sv-SE" b="1" dirty="0" smtClean="0">
                    <a:solidFill>
                      <a:srgbClr val="0070C0"/>
                    </a:solidFill>
                  </a:rPr>
                  <a:t>Suppose</a:t>
                </a:r>
                <a:r>
                  <a:rPr lang="sv-SE" b="1" dirty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that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i="1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sv-SE" i="1" baseline="-2500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was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perfect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, so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that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sv-SE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sv-S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sv-SE" b="1" i="0" smtClean="0">
                        <a:solidFill>
                          <a:srgbClr val="0070C0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sv-SE" b="1" dirty="0" err="1" smtClean="0">
                    <a:solidFill>
                      <a:srgbClr val="0070C0"/>
                    </a:solidFill>
                  </a:rPr>
                  <a:t>How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would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we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know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this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?</a:t>
                </a:r>
              </a:p>
              <a:p>
                <a:endParaRPr lang="sv-SE" b="1" dirty="0">
                  <a:solidFill>
                    <a:srgbClr val="0070C0"/>
                  </a:solidFill>
                </a:endParaRPr>
              </a:p>
              <a:p>
                <a:r>
                  <a:rPr lang="sv-SE" b="1" dirty="0" err="1" smtClean="0">
                    <a:solidFill>
                      <a:srgbClr val="0070C0"/>
                    </a:solidFill>
                  </a:rPr>
                  <a:t>We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cannot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look at the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expectation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of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b="1" i="0" smtClean="0">
                        <a:solidFill>
                          <a:srgbClr val="0070C0"/>
                        </a:solidFill>
                        <a:latin typeface="Cambria Math"/>
                      </a:rPr>
                      <m:t>𝐄</m:t>
                    </m:r>
                    <m:r>
                      <a:rPr lang="sv-SE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sv-SE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sv-SE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sv-SE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because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this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always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0</a:t>
                </a:r>
              </a:p>
              <a:p>
                <a:r>
                  <a:rPr lang="sv-SE" b="1" dirty="0" err="1" smtClean="0">
                    <a:solidFill>
                      <a:srgbClr val="0070C0"/>
                    </a:solidFill>
                  </a:rPr>
                  <a:t>We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cannot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look at the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variance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b="1">
                        <a:solidFill>
                          <a:srgbClr val="0070C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ctrlPr>
                          <a:rPr lang="sv-SE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  <m:acc>
                              <m:accPr>
                                <m:chr m:val="̂"/>
                                <m:ctrlPr>
                                  <a:rPr lang="sv-SE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sv-SE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</m:acc>
                          </m:e>
                          <m:sub>
                            <m:r>
                              <a:rPr lang="sv-SE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sv-S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sv-SE" b="1" dirty="0" smtClean="0">
                    <a:solidFill>
                      <a:srgbClr val="0070C0"/>
                    </a:solidFill>
                  </a:rPr>
                  <a:t>,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because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this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always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1 </a:t>
                </a:r>
              </a:p>
              <a:p>
                <a:endParaRPr lang="sv-SE" b="1" dirty="0">
                  <a:solidFill>
                    <a:srgbClr val="0070C0"/>
                  </a:solidFill>
                </a:endParaRPr>
              </a:p>
              <a:p>
                <a:endParaRPr lang="sv-SE" b="1" dirty="0" smtClean="0">
                  <a:solidFill>
                    <a:srgbClr val="0070C0"/>
                  </a:solidFill>
                </a:endParaRPr>
              </a:p>
              <a:p>
                <a:r>
                  <a:rPr lang="sv-SE" b="1" dirty="0" smtClean="0">
                    <a:solidFill>
                      <a:srgbClr val="0070C0"/>
                    </a:solidFill>
                  </a:rPr>
                  <a:t>The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idea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to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make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use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of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sv-SE" b="1" dirty="0" err="1" smtClean="0">
                    <a:solidFill>
                      <a:srgbClr val="0070C0"/>
                    </a:solidFill>
                  </a:rPr>
                  <a:t>higher</a:t>
                </a:r>
                <a:r>
                  <a:rPr lang="sv-SE" b="1" dirty="0" smtClean="0">
                    <a:solidFill>
                      <a:srgbClr val="0070C0"/>
                    </a:solidFill>
                  </a:rPr>
                  <a:t> order statistics. </a:t>
                </a:r>
              </a:p>
              <a:p>
                <a:endParaRPr lang="sv-SE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03484"/>
                <a:ext cx="8496944" cy="4297843"/>
              </a:xfrm>
              <a:prstGeom prst="rect">
                <a:avLst/>
              </a:prstGeom>
              <a:blipFill rotWithShape="1">
                <a:blip r:embed="rId2"/>
                <a:stretch>
                  <a:fillRect l="-574" t="-70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7327"/>
            <a:ext cx="2324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923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10.5-2: No </a:t>
            </a:r>
            <a:r>
              <a:rPr lang="sv-SE" sz="3200" b="1" dirty="0" err="1" smtClean="0"/>
              <a:t>training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available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i="1" dirty="0" smtClean="0"/>
              <a:t>the Godard </a:t>
            </a:r>
            <a:r>
              <a:rPr lang="sv-SE" sz="3200" b="1" i="1" dirty="0" err="1" smtClean="0"/>
              <a:t>Algorithm</a:t>
            </a:r>
            <a:endParaRPr lang="sv-SE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348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</a:rPr>
              <a:t>Let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us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define</a:t>
            </a:r>
            <a:r>
              <a:rPr lang="sv-SE" b="1" dirty="0" smtClean="0">
                <a:solidFill>
                  <a:srgbClr val="0070C0"/>
                </a:solidFill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cost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function</a:t>
            </a:r>
            <a:r>
              <a:rPr lang="sv-SE" b="1" dirty="0" smtClean="0">
                <a:solidFill>
                  <a:srgbClr val="0070C0"/>
                </a:solidFill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</a:rPr>
              <a:t>where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sv-SE" i="1" baseline="-25000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v-SE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</a:rPr>
              <a:t>is a </a:t>
            </a:r>
            <a:r>
              <a:rPr lang="sv-SE" b="1" dirty="0" err="1" smtClean="0">
                <a:solidFill>
                  <a:srgbClr val="0070C0"/>
                </a:solidFill>
              </a:rPr>
              <a:t>constant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that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depends</a:t>
            </a:r>
            <a:r>
              <a:rPr lang="sv-SE" b="1" dirty="0" smtClean="0">
                <a:solidFill>
                  <a:srgbClr val="0070C0"/>
                </a:solidFill>
              </a:rPr>
              <a:t> on the </a:t>
            </a:r>
            <a:r>
              <a:rPr lang="sv-SE" b="1" dirty="0" err="1" smtClean="0">
                <a:solidFill>
                  <a:srgbClr val="0070C0"/>
                </a:solidFill>
              </a:rPr>
              <a:t>constellation</a:t>
            </a:r>
            <a:endParaRPr lang="sv-SE" b="1" dirty="0" smtClean="0">
              <a:solidFill>
                <a:srgbClr val="0070C0"/>
              </a:solidFill>
            </a:endParaRPr>
          </a:p>
          <a:p>
            <a:endParaRPr lang="sv-SE" b="1" dirty="0">
              <a:solidFill>
                <a:srgbClr val="0070C0"/>
              </a:solidFill>
            </a:endParaRPr>
          </a:p>
          <a:p>
            <a:endParaRPr lang="sv-SE" b="1" dirty="0" smtClean="0">
              <a:solidFill>
                <a:srgbClr val="0070C0"/>
              </a:solidFill>
            </a:endParaRPr>
          </a:p>
          <a:p>
            <a:endParaRPr lang="sv-SE" b="1" dirty="0">
              <a:solidFill>
                <a:srgbClr val="0070C0"/>
              </a:solidFill>
            </a:endParaRPr>
          </a:p>
          <a:p>
            <a:endParaRPr lang="sv-SE" b="1" dirty="0" smtClean="0">
              <a:solidFill>
                <a:srgbClr val="0070C0"/>
              </a:solidFill>
            </a:endParaRP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For a given PAM </a:t>
            </a:r>
            <a:r>
              <a:rPr lang="sv-SE" b="1" dirty="0" err="1" smtClean="0">
                <a:solidFill>
                  <a:srgbClr val="FF0000"/>
                </a:solidFill>
              </a:rPr>
              <a:t>constellation</a:t>
            </a:r>
            <a:r>
              <a:rPr lang="sv-SE" b="1" dirty="0" smtClean="0">
                <a:solidFill>
                  <a:srgbClr val="FF0000"/>
                </a:solidFill>
              </a:rPr>
              <a:t>, the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sv-SE" i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v-SE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can</a:t>
            </a:r>
            <a:r>
              <a:rPr lang="sv-SE" b="1" dirty="0" smtClean="0">
                <a:solidFill>
                  <a:srgbClr val="FF0000"/>
                </a:solidFill>
              </a:rPr>
              <a:t> be </a:t>
            </a:r>
            <a:r>
              <a:rPr lang="sv-SE" b="1" dirty="0" err="1" smtClean="0">
                <a:solidFill>
                  <a:srgbClr val="FF0000"/>
                </a:solidFill>
              </a:rPr>
              <a:t>selected</a:t>
            </a:r>
            <a:r>
              <a:rPr lang="sv-SE" b="1" dirty="0" smtClean="0">
                <a:solidFill>
                  <a:srgbClr val="FF0000"/>
                </a:solidFill>
              </a:rPr>
              <a:t> in </a:t>
            </a:r>
            <a:r>
              <a:rPr lang="sv-SE" b="1" dirty="0" err="1" smtClean="0">
                <a:solidFill>
                  <a:srgbClr val="FF0000"/>
                </a:solidFill>
              </a:rPr>
              <a:t>such</a:t>
            </a:r>
            <a:r>
              <a:rPr lang="sv-SE" b="1" dirty="0" smtClean="0">
                <a:solidFill>
                  <a:srgbClr val="FF0000"/>
                </a:solidFill>
              </a:rPr>
              <a:t> a </a:t>
            </a:r>
            <a:r>
              <a:rPr lang="sv-SE" b="1" dirty="0" err="1" smtClean="0">
                <a:solidFill>
                  <a:srgbClr val="FF0000"/>
                </a:solidFill>
              </a:rPr>
              <a:t>way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that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sv-SE" i="1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(p)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Is </a:t>
            </a:r>
            <a:r>
              <a:rPr lang="sv-SE" b="1" dirty="0" err="1" smtClean="0">
                <a:solidFill>
                  <a:srgbClr val="FF0000"/>
                </a:solidFill>
              </a:rPr>
              <a:t>minimized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if</a:t>
            </a:r>
            <a:r>
              <a:rPr lang="sv-SE" b="1" dirty="0" smtClean="0">
                <a:solidFill>
                  <a:srgbClr val="FF0000"/>
                </a:solidFill>
              </a:rPr>
              <a:t> the </a:t>
            </a:r>
            <a:r>
              <a:rPr lang="sv-SE" b="1" dirty="0" err="1" smtClean="0">
                <a:solidFill>
                  <a:srgbClr val="FF0000"/>
                </a:solidFill>
              </a:rPr>
              <a:t>equalizer</a:t>
            </a:r>
            <a:r>
              <a:rPr lang="sv-SE" b="1" dirty="0" smtClean="0">
                <a:solidFill>
                  <a:srgbClr val="FF0000"/>
                </a:solidFill>
              </a:rPr>
              <a:t> outputs </a:t>
            </a:r>
            <a:r>
              <a:rPr lang="sv-SE" b="1" dirty="0" err="1" smtClean="0">
                <a:solidFill>
                  <a:srgbClr val="FF0000"/>
                </a:solidFill>
              </a:rPr>
              <a:t>are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correct</a:t>
            </a:r>
            <a:endParaRPr lang="sv-SE" b="1" dirty="0">
              <a:solidFill>
                <a:srgbClr val="FF0000"/>
              </a:solidFill>
            </a:endParaRPr>
          </a:p>
          <a:p>
            <a:endParaRPr lang="sv-SE" b="1" dirty="0" smtClean="0">
              <a:solidFill>
                <a:srgbClr val="0070C0"/>
              </a:solidFill>
            </a:endParaRPr>
          </a:p>
          <a:p>
            <a:endParaRPr lang="sv-SE" b="1" dirty="0">
              <a:solidFill>
                <a:srgbClr val="0070C0"/>
              </a:solidFill>
            </a:endParaRPr>
          </a:p>
          <a:p>
            <a:r>
              <a:rPr lang="sv-SE" b="1" dirty="0" err="1" smtClean="0">
                <a:solidFill>
                  <a:srgbClr val="0070C0"/>
                </a:solidFill>
              </a:rPr>
              <a:t>We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can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take</a:t>
            </a:r>
            <a:r>
              <a:rPr lang="sv-SE" b="1" dirty="0" smtClean="0">
                <a:solidFill>
                  <a:srgbClr val="0070C0"/>
                </a:solidFill>
              </a:rPr>
              <a:t> the differential </a:t>
            </a:r>
            <a:r>
              <a:rPr lang="sv-SE" b="1" dirty="0" err="1" smtClean="0">
                <a:solidFill>
                  <a:srgbClr val="0070C0"/>
                </a:solidFill>
              </a:rPr>
              <a:t>with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respect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to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i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v-SE" i="1" baseline="-25000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sv-SE" i="1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14746"/>
            <a:ext cx="3019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7" y="5013176"/>
            <a:ext cx="3324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77272"/>
            <a:ext cx="5572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33" y="4994125"/>
            <a:ext cx="22764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3520" y="515966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Optimum </a:t>
            </a:r>
            <a:r>
              <a:rPr lang="sv-SE" dirty="0" err="1" smtClean="0"/>
              <a:t>selection</a:t>
            </a:r>
            <a:endParaRPr lang="sv-SE" dirty="0"/>
          </a:p>
        </p:txBody>
      </p:sp>
      <p:sp>
        <p:nvSpPr>
          <p:cNvPr id="10" name="Rektangel 14"/>
          <p:cNvSpPr/>
          <p:nvPr/>
        </p:nvSpPr>
        <p:spPr>
          <a:xfrm>
            <a:off x="251520" y="5011549"/>
            <a:ext cx="8676456" cy="1618198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26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look on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sv-SE" sz="2400" i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35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2564904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6" y="1844824"/>
            <a:ext cx="22240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23289"/>
            <a:ext cx="864096" cy="4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966089"/>
            <a:ext cx="544066" cy="3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40" y="2688344"/>
            <a:ext cx="807604" cy="3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2031119"/>
            <a:ext cx="288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283968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031" y="2670296"/>
            <a:ext cx="1264965" cy="365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860032" y="2688344"/>
            <a:ext cx="126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noise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24997" y="2852936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332" y="3645024"/>
            <a:ext cx="534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</a:rPr>
              <a:t>Noise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whitening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strategy</a:t>
            </a:r>
            <a:r>
              <a:rPr lang="sv-SE" sz="2400" b="1" dirty="0" smtClean="0">
                <a:solidFill>
                  <a:srgbClr val="FF0000"/>
                </a:solidFill>
              </a:rPr>
              <a:t> 1</a:t>
            </a:r>
            <a:endParaRPr lang="sv-SE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" y="4523593"/>
            <a:ext cx="632557" cy="4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35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39628" y="4394447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11" y="4496285"/>
            <a:ext cx="930969" cy="3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863764" y="4682479"/>
            <a:ext cx="576064" cy="0"/>
          </a:xfrm>
          <a:prstGeom prst="straightConnector1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71900" y="4293096"/>
            <a:ext cx="468052" cy="389383"/>
          </a:xfrm>
          <a:prstGeom prst="line">
            <a:avLst/>
          </a:prstGeom>
          <a:ln w="47625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1749" y="4669133"/>
            <a:ext cx="748283" cy="0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14812" y="4366845"/>
            <a:ext cx="128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Noise</a:t>
            </a:r>
            <a:r>
              <a:rPr lang="sv-SE" dirty="0" smtClean="0"/>
              <a:t> </a:t>
            </a:r>
            <a:r>
              <a:rPr lang="sv-SE" dirty="0" err="1" smtClean="0"/>
              <a:t>whitener</a:t>
            </a:r>
            <a:endParaRPr lang="sv-SE" dirty="0"/>
          </a:p>
        </p:txBody>
      </p:sp>
      <p:sp>
        <p:nvSpPr>
          <p:cNvPr id="33" name="Rectangle 32"/>
          <p:cNvSpPr/>
          <p:nvPr/>
        </p:nvSpPr>
        <p:spPr>
          <a:xfrm>
            <a:off x="4860032" y="4381101"/>
            <a:ext cx="122413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4" name="Straight Connector 33"/>
          <p:cNvCxnSpPr/>
          <p:nvPr/>
        </p:nvCxnSpPr>
        <p:spPr>
          <a:xfrm>
            <a:off x="6084168" y="4663318"/>
            <a:ext cx="748283" cy="0"/>
          </a:xfrm>
          <a:prstGeom prst="line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51" y="4312528"/>
            <a:ext cx="2080193" cy="7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650416" y="5430727"/>
            <a:ext cx="3209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The </a:t>
            </a:r>
            <a:r>
              <a:rPr lang="sv-SE" sz="2000" b="1" dirty="0" err="1" smtClean="0"/>
              <a:t>noise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whitener</a:t>
            </a:r>
            <a:r>
              <a:rPr lang="sv-SE" sz="2000" b="1" dirty="0" smtClean="0"/>
              <a:t> is </a:t>
            </a:r>
            <a:r>
              <a:rPr lang="sv-SE" sz="2000" b="1" dirty="0" err="1" smtClean="0"/>
              <a:t>using</a:t>
            </a:r>
            <a:r>
              <a:rPr lang="sv-SE" sz="2000" b="1" dirty="0" smtClean="0"/>
              <a:t> the </a:t>
            </a:r>
            <a:r>
              <a:rPr lang="sv-SE" sz="2000" b="1" dirty="0" err="1" smtClean="0"/>
              <a:t>fact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that</a:t>
            </a:r>
            <a:r>
              <a:rPr lang="sv-SE" sz="2000" b="1" dirty="0" smtClean="0"/>
              <a:t> the </a:t>
            </a:r>
            <a:r>
              <a:rPr lang="sv-SE" sz="2000" b="1" dirty="0" err="1" smtClean="0"/>
              <a:t>noise</a:t>
            </a:r>
            <a:r>
              <a:rPr lang="sv-SE" sz="2000" b="1" dirty="0" smtClean="0"/>
              <a:t> has </a:t>
            </a:r>
            <a:r>
              <a:rPr lang="sv-SE" sz="2000" b="1" dirty="0" err="1" smtClean="0"/>
              <a:t>x</a:t>
            </a:r>
            <a:r>
              <a:rPr lang="sv-SE" sz="2000" b="1" baseline="-25000" dirty="0" err="1" smtClean="0"/>
              <a:t>k</a:t>
            </a:r>
            <a:r>
              <a:rPr lang="sv-SE" sz="2000" b="1" dirty="0" smtClean="0"/>
              <a:t> as </a:t>
            </a:r>
            <a:r>
              <a:rPr lang="sv-SE" sz="2000" b="1" dirty="0" err="1" smtClean="0"/>
              <a:t>covariance</a:t>
            </a:r>
            <a:endParaRPr lang="sv-SE" sz="2000" b="1" baseline="-25000" dirty="0"/>
          </a:p>
        </p:txBody>
      </p:sp>
      <p:sp>
        <p:nvSpPr>
          <p:cNvPr id="38" name="Rektangel 14"/>
          <p:cNvSpPr/>
          <p:nvPr/>
        </p:nvSpPr>
        <p:spPr>
          <a:xfrm>
            <a:off x="1552345" y="5301208"/>
            <a:ext cx="7052103" cy="1152128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Box 38"/>
          <p:cNvSpPr txBox="1"/>
          <p:nvPr/>
        </p:nvSpPr>
        <p:spPr>
          <a:xfrm>
            <a:off x="5227643" y="5445224"/>
            <a:ext cx="320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 err="1" smtClean="0"/>
              <a:t>f</a:t>
            </a:r>
            <a:r>
              <a:rPr lang="sv-SE" sz="2000" b="1" i="1" baseline="-25000" dirty="0" err="1" smtClean="0"/>
              <a:t>k</a:t>
            </a:r>
            <a:r>
              <a:rPr lang="sv-SE" sz="2000" b="1" dirty="0" smtClean="0"/>
              <a:t> is </a:t>
            </a:r>
            <a:r>
              <a:rPr lang="sv-SE" sz="2000" b="1" dirty="0" err="1" smtClean="0"/>
              <a:t>now</a:t>
            </a:r>
            <a:r>
              <a:rPr lang="sv-SE" sz="2000" b="1" dirty="0"/>
              <a:t> </a:t>
            </a:r>
            <a:r>
              <a:rPr lang="sv-SE" sz="2000" b="1" dirty="0" err="1" smtClean="0"/>
              <a:t>causal</a:t>
            </a:r>
            <a:r>
              <a:rPr lang="sv-SE" sz="2000" b="1" dirty="0" smtClean="0"/>
              <a:t> and the </a:t>
            </a:r>
            <a:r>
              <a:rPr lang="sv-SE" sz="2000" b="1" dirty="0" err="1" smtClean="0"/>
              <a:t>noise</a:t>
            </a:r>
            <a:r>
              <a:rPr lang="sv-SE" sz="2000" b="1" dirty="0" smtClean="0"/>
              <a:t> is </a:t>
            </a:r>
            <a:r>
              <a:rPr lang="sv-SE" sz="2000" b="1" dirty="0" err="1" smtClean="0"/>
              <a:t>white</a:t>
            </a:r>
            <a:endParaRPr lang="sv-SE" sz="2000" b="1" dirty="0" smtClean="0"/>
          </a:p>
        </p:txBody>
      </p:sp>
      <p:cxnSp>
        <p:nvCxnSpPr>
          <p:cNvPr id="40" name="Straight Connector 39"/>
          <p:cNvCxnSpPr>
            <a:stCxn id="38" idx="0"/>
          </p:cNvCxnSpPr>
          <p:nvPr/>
        </p:nvCxnSpPr>
        <p:spPr>
          <a:xfrm flipH="1">
            <a:off x="5076056" y="5301208"/>
            <a:ext cx="2341" cy="1152128"/>
          </a:xfrm>
          <a:prstGeom prst="line">
            <a:avLst/>
          </a:prstGeom>
          <a:ln w="4762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999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83152" cy="850106"/>
          </a:xfrm>
        </p:spPr>
        <p:txBody>
          <a:bodyPr>
            <a:normAutofit fontScale="90000"/>
          </a:bodyPr>
          <a:lstStyle/>
          <a:p>
            <a:r>
              <a:rPr lang="sv-SE" sz="3200" b="1" dirty="0" err="1" smtClean="0"/>
              <a:t>Section</a:t>
            </a:r>
            <a:r>
              <a:rPr lang="sv-SE" sz="3200" b="1" dirty="0" smtClean="0"/>
              <a:t> 10.5-2: No </a:t>
            </a:r>
            <a:r>
              <a:rPr lang="sv-SE" sz="3200" b="1" dirty="0" err="1" smtClean="0"/>
              <a:t>training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available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i="1" dirty="0" smtClean="0"/>
              <a:t>the Godard </a:t>
            </a:r>
            <a:r>
              <a:rPr lang="sv-SE" sz="3200" b="1" i="1" dirty="0" err="1" smtClean="0"/>
              <a:t>Algorithm</a:t>
            </a:r>
            <a:endParaRPr lang="sv-SE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348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</a:rPr>
              <a:t>More</a:t>
            </a:r>
            <a:r>
              <a:rPr lang="sv-SE" b="1" dirty="0" smtClean="0">
                <a:solidFill>
                  <a:srgbClr val="0070C0"/>
                </a:solidFill>
              </a:rPr>
              <a:t> intuition…</a:t>
            </a:r>
          </a:p>
          <a:p>
            <a:endParaRPr lang="sv-SE" b="1" dirty="0">
              <a:solidFill>
                <a:srgbClr val="0070C0"/>
              </a:solidFill>
            </a:endParaRPr>
          </a:p>
          <a:p>
            <a:endParaRPr lang="sv-SE" b="1" dirty="0" smtClean="0">
              <a:solidFill>
                <a:srgbClr val="0070C0"/>
              </a:solidFill>
            </a:endParaRPr>
          </a:p>
          <a:p>
            <a:r>
              <a:rPr lang="sv-SE" b="1" dirty="0" smtClean="0">
                <a:solidFill>
                  <a:srgbClr val="0070C0"/>
                </a:solidFill>
              </a:rPr>
              <a:t>Given the </a:t>
            </a:r>
            <a:r>
              <a:rPr lang="sv-SE" b="1" dirty="0" err="1" smtClean="0">
                <a:solidFill>
                  <a:srgbClr val="0070C0"/>
                </a:solidFill>
              </a:rPr>
              <a:t>received</a:t>
            </a:r>
            <a:r>
              <a:rPr lang="sv-SE" b="1" dirty="0" smtClean="0">
                <a:solidFill>
                  <a:srgbClr val="0070C0"/>
                </a:solidFill>
              </a:rPr>
              <a:t> signal, </a:t>
            </a:r>
            <a:r>
              <a:rPr lang="sv-SE" b="1" dirty="0" err="1" smtClean="0">
                <a:solidFill>
                  <a:srgbClr val="0070C0"/>
                </a:solidFill>
              </a:rPr>
              <a:t>taking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its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expection</a:t>
            </a:r>
            <a:r>
              <a:rPr lang="sv-SE" b="1" dirty="0" smtClean="0">
                <a:solidFill>
                  <a:srgbClr val="0070C0"/>
                </a:solidFill>
              </a:rPr>
              <a:t> and </a:t>
            </a:r>
            <a:r>
              <a:rPr lang="sv-SE" b="1" dirty="0" err="1" smtClean="0">
                <a:solidFill>
                  <a:srgbClr val="0070C0"/>
                </a:solidFill>
              </a:rPr>
              <a:t>variance</a:t>
            </a:r>
            <a:r>
              <a:rPr lang="sv-SE" b="1" dirty="0" smtClean="0">
                <a:solidFill>
                  <a:srgbClr val="0070C0"/>
                </a:solidFill>
              </a:rPr>
              <a:t> provides no information </a:t>
            </a:r>
            <a:r>
              <a:rPr lang="sv-SE" b="1" dirty="0" err="1" smtClean="0">
                <a:solidFill>
                  <a:srgbClr val="0070C0"/>
                </a:solidFill>
              </a:rPr>
              <a:t>about</a:t>
            </a:r>
            <a:r>
              <a:rPr lang="sv-SE" b="1" dirty="0" smtClean="0">
                <a:solidFill>
                  <a:srgbClr val="0070C0"/>
                </a:solidFill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</a:rPr>
              <a:t>channel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vector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i="1" dirty="0" smtClean="0">
                <a:solidFill>
                  <a:srgbClr val="0070C0"/>
                </a:solidFill>
              </a:rPr>
              <a:t>f</a:t>
            </a:r>
          </a:p>
          <a:p>
            <a:endParaRPr lang="sv-SE" i="1" dirty="0">
              <a:solidFill>
                <a:srgbClr val="0070C0"/>
              </a:solidFill>
            </a:endParaRPr>
          </a:p>
          <a:p>
            <a:endParaRPr lang="sv-SE" i="1" dirty="0" smtClean="0">
              <a:solidFill>
                <a:srgbClr val="0070C0"/>
              </a:solidFill>
            </a:endParaRPr>
          </a:p>
          <a:p>
            <a:r>
              <a:rPr lang="sv-SE" b="1" dirty="0" err="1" smtClean="0">
                <a:solidFill>
                  <a:srgbClr val="0070C0"/>
                </a:solidFill>
              </a:rPr>
              <a:t>However</a:t>
            </a:r>
            <a:r>
              <a:rPr lang="sv-SE" b="1" dirty="0" smtClean="0">
                <a:solidFill>
                  <a:srgbClr val="0070C0"/>
                </a:solidFill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</a:rPr>
              <a:t>HoM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does</a:t>
            </a:r>
            <a:r>
              <a:rPr lang="sv-SE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sv-SE" b="1" dirty="0" smtClean="0">
                <a:solidFill>
                  <a:srgbClr val="0070C0"/>
                </a:solidFill>
              </a:rPr>
              <a:t>For </a:t>
            </a:r>
            <a:r>
              <a:rPr lang="sv-SE" b="1" dirty="0" err="1" smtClean="0">
                <a:solidFill>
                  <a:srgbClr val="0070C0"/>
                </a:solidFill>
              </a:rPr>
              <a:t>example</a:t>
            </a:r>
            <a:r>
              <a:rPr lang="sv-SE" b="1" dirty="0" smtClean="0">
                <a:solidFill>
                  <a:srgbClr val="0070C0"/>
                </a:solidFill>
              </a:rPr>
              <a:t>, the 4th </a:t>
            </a:r>
            <a:r>
              <a:rPr lang="sv-SE" b="1" dirty="0" err="1" smtClean="0">
                <a:solidFill>
                  <a:srgbClr val="0070C0"/>
                </a:solidFill>
              </a:rPr>
              <a:t>cumulant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of</a:t>
            </a:r>
            <a:r>
              <a:rPr lang="sv-SE" b="1" dirty="0" smtClean="0">
                <a:solidFill>
                  <a:srgbClr val="0070C0"/>
                </a:solidFill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</a:rPr>
              <a:t>received</a:t>
            </a:r>
            <a:r>
              <a:rPr lang="sv-SE" b="1" dirty="0" smtClean="0">
                <a:solidFill>
                  <a:srgbClr val="0070C0"/>
                </a:solidFill>
              </a:rPr>
              <a:t> signal is</a:t>
            </a:r>
          </a:p>
          <a:p>
            <a:endParaRPr lang="sv-SE" b="1" dirty="0">
              <a:solidFill>
                <a:srgbClr val="0070C0"/>
              </a:solidFill>
            </a:endParaRPr>
          </a:p>
          <a:p>
            <a:endParaRPr lang="sv-SE" b="1" dirty="0" smtClean="0">
              <a:solidFill>
                <a:srgbClr val="0070C0"/>
              </a:solidFill>
            </a:endParaRPr>
          </a:p>
          <a:p>
            <a:endParaRPr lang="sv-SE" b="1" dirty="0">
              <a:solidFill>
                <a:srgbClr val="0070C0"/>
              </a:solidFill>
            </a:endParaRPr>
          </a:p>
          <a:p>
            <a:endParaRPr lang="sv-SE" b="1" dirty="0" smtClean="0">
              <a:solidFill>
                <a:srgbClr val="0070C0"/>
              </a:solidFill>
            </a:endParaRPr>
          </a:p>
          <a:p>
            <a:r>
              <a:rPr lang="sv-SE" b="1" dirty="0" err="1" smtClean="0">
                <a:solidFill>
                  <a:srgbClr val="0070C0"/>
                </a:solidFill>
              </a:rPr>
              <a:t>We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know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that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</a:p>
          <a:p>
            <a:endParaRPr lang="sv-SE" b="1" dirty="0">
              <a:solidFill>
                <a:srgbClr val="0070C0"/>
              </a:solidFill>
            </a:endParaRPr>
          </a:p>
          <a:p>
            <a:r>
              <a:rPr lang="sv-SE" b="1" dirty="0" smtClean="0">
                <a:solidFill>
                  <a:srgbClr val="0070C0"/>
                </a:solidFill>
              </a:rPr>
              <a:t>So </a:t>
            </a:r>
            <a:r>
              <a:rPr lang="sv-SE" b="1" dirty="0" err="1" smtClean="0">
                <a:solidFill>
                  <a:srgbClr val="0070C0"/>
                </a:solidFill>
              </a:rPr>
              <a:t>we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can</a:t>
            </a:r>
            <a:r>
              <a:rPr lang="sv-SE" b="1" dirty="0" smtClean="0">
                <a:solidFill>
                  <a:srgbClr val="0070C0"/>
                </a:solidFill>
              </a:rPr>
              <a:t> get the </a:t>
            </a:r>
            <a:r>
              <a:rPr lang="sv-SE" b="1" dirty="0" err="1" smtClean="0">
                <a:solidFill>
                  <a:srgbClr val="0070C0"/>
                </a:solidFill>
              </a:rPr>
              <a:t>channel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vector</a:t>
            </a:r>
            <a:r>
              <a:rPr lang="sv-SE" b="1" dirty="0" smtClean="0">
                <a:solidFill>
                  <a:srgbClr val="0070C0"/>
                </a:solidFill>
              </a:rPr>
              <a:t> from the </a:t>
            </a:r>
            <a:r>
              <a:rPr lang="sv-SE" b="1" dirty="0" err="1" smtClean="0">
                <a:solidFill>
                  <a:srgbClr val="0070C0"/>
                </a:solidFill>
              </a:rPr>
              <a:t>cumulant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directly</a:t>
            </a:r>
            <a:r>
              <a:rPr lang="sv-SE" b="1" dirty="0" smtClean="0">
                <a:solidFill>
                  <a:srgbClr val="0070C0"/>
                </a:solidFill>
              </a:rPr>
              <a:t> as </a:t>
            </a:r>
          </a:p>
          <a:p>
            <a:endParaRPr lang="sv-SE" b="1" dirty="0">
              <a:solidFill>
                <a:srgbClr val="0070C0"/>
              </a:solidFill>
            </a:endParaRPr>
          </a:p>
          <a:p>
            <a:endParaRPr lang="sv-SE" b="1" dirty="0" smtClean="0">
              <a:solidFill>
                <a:srgbClr val="0070C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8" y="3861048"/>
            <a:ext cx="7229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23656"/>
            <a:ext cx="327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7504" y="6239263"/>
            <a:ext cx="4608512" cy="485068"/>
            <a:chOff x="323528" y="5930488"/>
            <a:chExt cx="6606108" cy="695325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930488"/>
              <a:ext cx="34956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978113"/>
              <a:ext cx="2933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48" y="6058603"/>
            <a:ext cx="4150792" cy="6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4"/>
          <p:cNvSpPr/>
          <p:nvPr/>
        </p:nvSpPr>
        <p:spPr>
          <a:xfrm>
            <a:off x="4934148" y="6058602"/>
            <a:ext cx="4150792" cy="682575"/>
          </a:xfrm>
          <a:prstGeom prst="rect">
            <a:avLst/>
          </a:prstGeom>
          <a:solidFill>
            <a:srgbClr val="00B0F0">
              <a:alpha val="5000"/>
            </a:srgbClr>
          </a:solidFill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069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2377433" cy="9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5" y="2297948"/>
            <a:ext cx="8748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Define</a:t>
            </a:r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endParaRPr lang="sv-SE" b="1" dirty="0" smtClean="0"/>
          </a:p>
          <a:p>
            <a:r>
              <a:rPr lang="sv-SE" b="1" dirty="0" err="1" smtClean="0"/>
              <a:t>Then</a:t>
            </a:r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endParaRPr lang="sv-SE" b="1" dirty="0"/>
          </a:p>
          <a:p>
            <a:r>
              <a:rPr lang="sv-SE" b="1" dirty="0" err="1" smtClean="0"/>
              <a:t>Choosing</a:t>
            </a:r>
            <a:r>
              <a:rPr lang="sv-SE" b="1" dirty="0" smtClean="0"/>
              <a:t> the </a:t>
            </a:r>
            <a:r>
              <a:rPr lang="sv-SE" b="1" dirty="0" err="1" smtClean="0"/>
              <a:t>whitener</a:t>
            </a:r>
            <a:r>
              <a:rPr lang="sv-SE" b="1" dirty="0" smtClean="0"/>
              <a:t> as                                 </a:t>
            </a:r>
            <a:r>
              <a:rPr lang="sv-SE" b="1" dirty="0" err="1" smtClean="0"/>
              <a:t>will</a:t>
            </a:r>
            <a:r>
              <a:rPr lang="sv-SE" b="1" dirty="0" smtClean="0"/>
              <a:t> </a:t>
            </a:r>
            <a:r>
              <a:rPr lang="sv-SE" b="1" dirty="0" err="1" smtClean="0"/>
              <a:t>yield</a:t>
            </a:r>
            <a:r>
              <a:rPr lang="sv-SE" b="1" dirty="0" smtClean="0"/>
              <a:t> a </a:t>
            </a:r>
            <a:r>
              <a:rPr lang="sv-SE" b="1" dirty="0" err="1" smtClean="0"/>
              <a:t>channel</a:t>
            </a:r>
            <a:r>
              <a:rPr lang="sv-SE" b="1" dirty="0" smtClean="0"/>
              <a:t> </a:t>
            </a:r>
            <a:r>
              <a:rPr lang="sv-SE" b="1" dirty="0" err="1" smtClean="0"/>
              <a:t>according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endParaRPr lang="sv-SE" b="1" dirty="0" smtClean="0"/>
          </a:p>
          <a:p>
            <a:endParaRPr lang="sv-SE" b="1" dirty="0"/>
          </a:p>
          <a:p>
            <a:endParaRPr lang="sv-SE" b="1" dirty="0" smtClean="0"/>
          </a:p>
          <a:p>
            <a:r>
              <a:rPr lang="sv-SE" b="1" dirty="0" smtClean="0"/>
              <a:t>The </a:t>
            </a:r>
            <a:r>
              <a:rPr lang="sv-SE" b="1" dirty="0" err="1" smtClean="0"/>
              <a:t>noise</a:t>
            </a:r>
            <a:r>
              <a:rPr lang="sv-SE" b="1" dirty="0" smtClean="0"/>
              <a:t> </a:t>
            </a:r>
            <a:r>
              <a:rPr lang="sv-SE" b="1" dirty="0" err="1" smtClean="0"/>
              <a:t>covariance</a:t>
            </a:r>
            <a:r>
              <a:rPr lang="sv-SE" b="1" dirty="0" smtClean="0"/>
              <a:t> </a:t>
            </a:r>
            <a:r>
              <a:rPr lang="sv-SE" b="1" dirty="0" err="1" smtClean="0"/>
              <a:t>will</a:t>
            </a:r>
            <a:r>
              <a:rPr lang="sv-SE" b="1" dirty="0" smtClean="0"/>
              <a:t> be flat (independent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i="1" dirty="0" smtClean="0"/>
              <a:t>F(z)</a:t>
            </a:r>
            <a:r>
              <a:rPr lang="sv-SE" b="1" dirty="0" smtClean="0"/>
              <a:t>) </a:t>
            </a:r>
            <a:r>
              <a:rPr lang="sv-SE" b="1" dirty="0" err="1" smtClean="0"/>
              <a:t>because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the </a:t>
            </a:r>
            <a:r>
              <a:rPr lang="sv-SE" b="1" dirty="0" err="1" smtClean="0"/>
              <a:t>following</a:t>
            </a:r>
            <a:r>
              <a:rPr lang="sv-SE" b="1" dirty="0" smtClean="0"/>
              <a:t> </a:t>
            </a:r>
            <a:r>
              <a:rPr lang="sv-SE" b="1" dirty="0" err="1" smtClean="0"/>
              <a:t>identity</a:t>
            </a:r>
            <a:endParaRPr lang="sv-SE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2415701" cy="7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54" y="4507086"/>
            <a:ext cx="1352991" cy="3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16295"/>
            <a:ext cx="564378" cy="3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29" y="5835763"/>
            <a:ext cx="438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67" y="5740513"/>
            <a:ext cx="790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54" y="5826238"/>
            <a:ext cx="914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68" y="5813651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154298" y="6063001"/>
            <a:ext cx="504056" cy="0"/>
          </a:xfrm>
          <a:prstGeom prst="straightConnector1">
            <a:avLst/>
          </a:prstGeom>
          <a:ln w="47625">
            <a:solidFill>
              <a:srgbClr val="0000FF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60342" y="6052114"/>
            <a:ext cx="504056" cy="0"/>
          </a:xfrm>
          <a:prstGeom prst="straightConnector1">
            <a:avLst/>
          </a:prstGeom>
          <a:ln w="47625">
            <a:solidFill>
              <a:srgbClr val="0000FF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ktangel 14"/>
          <p:cNvSpPr/>
          <p:nvPr/>
        </p:nvSpPr>
        <p:spPr>
          <a:xfrm>
            <a:off x="1475656" y="5678799"/>
            <a:ext cx="6624736" cy="774537"/>
          </a:xfrm>
          <a:prstGeom prst="rect">
            <a:avLst/>
          </a:prstGeom>
          <a:solidFill>
            <a:srgbClr val="00B050">
              <a:alpha val="5000"/>
            </a:srgbClr>
          </a:solidFill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83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6864" cy="850106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Brief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review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of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equalizers</a:t>
            </a:r>
            <a:endParaRPr lang="sv-SE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3366" y="1268760"/>
            <a:ext cx="534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</a:rPr>
              <a:t>Noise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whitening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strategy</a:t>
            </a:r>
            <a:r>
              <a:rPr lang="sv-SE" sz="2400" b="1" dirty="0" smtClean="0">
                <a:solidFill>
                  <a:srgbClr val="FF0000"/>
                </a:solidFill>
              </a:rPr>
              <a:t> 2. </a:t>
            </a:r>
            <a:r>
              <a:rPr lang="sv-SE" sz="2400" b="1" dirty="0" err="1" smtClean="0">
                <a:solidFill>
                  <a:srgbClr val="FF0000"/>
                </a:solidFill>
              </a:rPr>
              <a:t>Important</a:t>
            </a:r>
            <a:r>
              <a:rPr lang="sv-SE" sz="2400" b="1" dirty="0" smtClean="0">
                <a:solidFill>
                  <a:srgbClr val="FF0000"/>
                </a:solidFill>
              </a:rPr>
              <a:t>.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93366" y="1730425"/>
            <a:ext cx="8784976" cy="4525963"/>
          </a:xfrm>
        </p:spPr>
        <p:txBody>
          <a:bodyPr>
            <a:normAutofit/>
          </a:bodyPr>
          <a:lstStyle/>
          <a:p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seldomly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sees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whitener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implementation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MF is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sv-SE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front-end?</a:t>
            </a:r>
          </a:p>
          <a:p>
            <a:endParaRPr lang="sv-S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Desires</a:t>
            </a:r>
            <a:r>
              <a:rPr lang="sv-SE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optimal</a:t>
            </a:r>
          </a:p>
          <a:p>
            <a:pPr lvl="1"/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generate </a:t>
            </a:r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sv-S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output</a:t>
            </a:r>
            <a:endParaRPr lang="sv-SE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47625">
          <a:solidFill>
            <a:srgbClr val="0000FF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3253</Words>
  <Application>Microsoft Office PowerPoint</Application>
  <PresentationFormat>On-screen Show (4:3)</PresentationFormat>
  <Paragraphs>864</Paragraphs>
  <Slides>70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Office-tema</vt:lpstr>
      <vt:lpstr>Digital Communications Fredrik Rusek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Brief review of equalizers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Tomlinson-Harashima precoding  (related to dirty-paper-coding)</vt:lpstr>
      <vt:lpstr>PowerPoint Presentation</vt:lpstr>
      <vt:lpstr>Objectives</vt:lpstr>
      <vt:lpstr>10.1-1: Zero-forcing</vt:lpstr>
      <vt:lpstr>10.1-1: Zero-forcing</vt:lpstr>
      <vt:lpstr>10.1-1: Zero-forcing</vt:lpstr>
      <vt:lpstr>10.1-1: Zero-forcing</vt:lpstr>
      <vt:lpstr>10.1-1: Zero-forcing</vt:lpstr>
      <vt:lpstr>10.1-1: Zero-forcing</vt:lpstr>
      <vt:lpstr>10.1-2: MMSE. The LMS algorithm</vt:lpstr>
      <vt:lpstr>10.1-2: MMSE. The LMS algorithm</vt:lpstr>
      <vt:lpstr>10.1-2: MMSE. The LMS algorithm</vt:lpstr>
      <vt:lpstr>10.1-2: MMSE. The LMS algorithm</vt:lpstr>
      <vt:lpstr>10.1-2: MMSE. The LMS algorithm</vt:lpstr>
      <vt:lpstr>10.1-2: MMSE. The LMS algorithm</vt:lpstr>
      <vt:lpstr>10.1-2: MMSE. The LMS algorithm</vt:lpstr>
      <vt:lpstr>10.1-2: MMSE. The LMS algorithm</vt:lpstr>
      <vt:lpstr>10.1-2: MMSE. The LMS algorithm</vt:lpstr>
      <vt:lpstr>10.1-2: MMSE. The LMS algorithm</vt:lpstr>
      <vt:lpstr>10.1-3: Convergence of LMS algorithm</vt:lpstr>
      <vt:lpstr>10.1-3: Convergence of LMS algorithm</vt:lpstr>
      <vt:lpstr>10.1-3: Convergence of LMS algorithm</vt:lpstr>
      <vt:lpstr>10.1-3: Convergence of LMS algorithm</vt:lpstr>
      <vt:lpstr>10.1-3: Convergence of LMS algorithm</vt:lpstr>
      <vt:lpstr>10.1-3: Convergence of LMS algorithm</vt:lpstr>
      <vt:lpstr>10.1-3: Convergence of LMS algorithm</vt:lpstr>
      <vt:lpstr>10.1-4: Convergence of LMS algorithm</vt:lpstr>
      <vt:lpstr>10.1-5: Convergence of LMS algorithm</vt:lpstr>
      <vt:lpstr>10.1-7: Convergence of LMS algorithm</vt:lpstr>
      <vt:lpstr>Section 10.4. RLS algorithm (Kalman)</vt:lpstr>
      <vt:lpstr>Section 10.4. RLS algorithm (Kalman)</vt:lpstr>
      <vt:lpstr>Section 10.4. RLS algorithm (Kalman)</vt:lpstr>
      <vt:lpstr>Section 10.4. RLS algorithm (Kalman)</vt:lpstr>
      <vt:lpstr>Section 10.4. RLS algorithm (Kalman)</vt:lpstr>
      <vt:lpstr>Section 10.5-2: No training available the Godard Algorithm</vt:lpstr>
      <vt:lpstr>Section 10.5-2: No training available the Godard Algorithm</vt:lpstr>
      <vt:lpstr>Section 10.5-2: No training available the Godard Algorithm</vt:lpstr>
      <vt:lpstr>Section 10.5-2: No training available the Godard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Communications Fredrik Rusek</dc:title>
  <dc:creator>Fredrik Rusek</dc:creator>
  <cp:lastModifiedBy>Fredrik Rusek</cp:lastModifiedBy>
  <cp:revision>104</cp:revision>
  <dcterms:created xsi:type="dcterms:W3CDTF">2014-03-19T13:31:31Z</dcterms:created>
  <dcterms:modified xsi:type="dcterms:W3CDTF">2014-05-20T10:54:56Z</dcterms:modified>
</cp:coreProperties>
</file>